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6.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7.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8.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9.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10.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11.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12.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13.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4.xml" ContentType="application/vnd.openxmlformats-officedocument.theme+xml"/>
  <Override PartName="/ppt/slideLayouts/slideLayout121.xml" ContentType="application/vnd.openxmlformats-officedocument.presentationml.slideLayout+xml"/>
  <Override PartName="/ppt/theme/theme15.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modernComment_7FFFF13E_4B242E5B.xml" ContentType="application/vnd.ms-powerpoint.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4"/>
    <p:sldMasterId id="2147495534" r:id="rId5"/>
    <p:sldMasterId id="2147495570" r:id="rId6"/>
    <p:sldMasterId id="2147496042" r:id="rId7"/>
    <p:sldMasterId id="2147496073" r:id="rId8"/>
    <p:sldMasterId id="2147496094" r:id="rId9"/>
    <p:sldMasterId id="2147496113" r:id="rId10"/>
    <p:sldMasterId id="2147496155" r:id="rId11"/>
    <p:sldMasterId id="2147496188" r:id="rId12"/>
    <p:sldMasterId id="2147496247" r:id="rId13"/>
    <p:sldMasterId id="2147496282" r:id="rId14"/>
    <p:sldMasterId id="2147496367" r:id="rId15"/>
    <p:sldMasterId id="2147496416" r:id="rId16"/>
    <p:sldMasterId id="2147496475" r:id="rId17"/>
    <p:sldMasterId id="2147496480" r:id="rId18"/>
    <p:sldMasterId id="2147496487" r:id="rId19"/>
  </p:sldMasterIdLst>
  <p:notesMasterIdLst>
    <p:notesMasterId r:id="rId50"/>
  </p:notesMasterIdLst>
  <p:sldIdLst>
    <p:sldId id="2147479837" r:id="rId20"/>
    <p:sldId id="2147479927" r:id="rId21"/>
    <p:sldId id="2147480169" r:id="rId22"/>
    <p:sldId id="2147479876" r:id="rId23"/>
    <p:sldId id="2147480133" r:id="rId24"/>
    <p:sldId id="2147479938" r:id="rId25"/>
    <p:sldId id="2147480170" r:id="rId26"/>
    <p:sldId id="2147479877" r:id="rId27"/>
    <p:sldId id="2147480168" r:id="rId28"/>
    <p:sldId id="2147479913" r:id="rId29"/>
    <p:sldId id="2147480086" r:id="rId30"/>
    <p:sldId id="2147479907" r:id="rId31"/>
    <p:sldId id="2147479911" r:id="rId32"/>
    <p:sldId id="2147469610" r:id="rId33"/>
    <p:sldId id="2147479915" r:id="rId34"/>
    <p:sldId id="2147477421" r:id="rId35"/>
    <p:sldId id="2147480090" r:id="rId36"/>
    <p:sldId id="2147480050" r:id="rId37"/>
    <p:sldId id="2147478236" r:id="rId38"/>
    <p:sldId id="2147480171" r:id="rId39"/>
    <p:sldId id="2147479870" r:id="rId40"/>
    <p:sldId id="2147480138" r:id="rId41"/>
    <p:sldId id="2147480139" r:id="rId42"/>
    <p:sldId id="2147480165" r:id="rId43"/>
    <p:sldId id="2147479281" r:id="rId44"/>
    <p:sldId id="2147479889" r:id="rId45"/>
    <p:sldId id="2147479893" r:id="rId46"/>
    <p:sldId id="2147479895" r:id="rId47"/>
    <p:sldId id="2147479854" r:id="rId48"/>
    <p:sldId id="2147479855"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pos="936" userDrawn="1">
          <p15:clr>
            <a:srgbClr val="A4A3A4"/>
          </p15:clr>
        </p15:guide>
        <p15:guide id="3" pos="5160" userDrawn="1">
          <p15:clr>
            <a:srgbClr val="A4A3A4"/>
          </p15:clr>
        </p15:guide>
        <p15:guide id="4" pos="4128" userDrawn="1">
          <p15:clr>
            <a:srgbClr val="A4A3A4"/>
          </p15:clr>
        </p15:guide>
        <p15:guide id="5" pos="5832" userDrawn="1">
          <p15:clr>
            <a:srgbClr val="A4A3A4"/>
          </p15:clr>
        </p15:guide>
        <p15:guide id="6"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16F102-EDD2-FC2D-5985-D6E0FFA811BC}" name="Prem Prakash" initials="PP" userId="S::premp@microsoft.com::27f0b4c6-e761-4514-b0bf-88499b6382dc" providerId="AD"/>
  <p188:author id="{6C24A113-CF62-F4F0-EFFB-2550FF511276}" name="Merna Nashed" initials="MN" userId="S::menashed@microsoft.com::e3496cc6-85d0-4fac-8212-1c303db1a104" providerId="AD"/>
  <p188:author id="{45E78731-3978-C39F-C608-679479D52024}" name="Mona Whalin" initials="MW" userId="S::mwhalin@microsoft.com::ce3e228f-e390-4386-a1ad-785ba5260eec" providerId="AD"/>
  <p188:author id="{144B2148-8CC1-A9B8-1B9F-29F10D2EC6DD}" name="Sunita Kannan" initials="SK" userId="S::sukanna@microsoft.com::7cda3bf5-55a3-4c1d-8baa-3c8a311250cd" providerId="AD"/>
  <p188:author id="{89D7A14C-E336-7269-0D26-6038BA079AD8}" name="Priyanka Kulkarni" initials="PK" userId="S::priyak@microsoft.com::d432b6a4-64b7-4e2c-ba6a-7c84d69eca80" providerId="AD"/>
  <p188:author id="{6464AD53-AAB0-9F8C-1155-C343E826CA0B}" name="Trang Le" initials="TL" userId="S::tranl@microsoft.com::8758dcc2-b60a-484e-9321-4644950c55c0" providerId="AD"/>
  <p188:author id="{EBB4B15B-C155-85BB-24C9-54F2B97955F2}" name="Pablo Castro" initials="PC" userId="S::pablocas@microsoft.com::93083297-f88d-4e51-9931-a14ae08793ea" providerId="AD"/>
  <p188:author id="{9D41155E-BC65-03B7-269A-31314610383C}" name="Dom Divakaruni" initials="DD" userId="S::dodivaka@microsoft.com::b5d8d1f0-8440-4681-a48c-1e76f900b53d" providerId="AD"/>
  <p188:author id="{D388F777-0E37-0E79-08DD-D51628293890}" name="Nick Brady" initials="NB" userId="S::nbrady@microsoft.com::c5ebbf5b-7fa8-4708-8603-3d0fd4ba4891" providerId="AD"/>
  <p188:author id="{3F411286-E603-AB71-E213-3A94E806B2C0}" name="Chris Hoder" initials="CH" userId="S::chrhoder@microsoft.com::47614fc7-d7f7-4748-9a16-83e3c06db642" providerId="AD"/>
  <p188:author id="{3C023C8F-4ED9-D316-5507-FD526227B21E}" name="Ashish Chauhan" initials="AC" userId="S::aschauhan@microsoft.com::ca61ee43-55a3-4ad0-b4f4-9ae4a1d71bb9" providerId="AD"/>
  <p188:author id="{6EFD309A-446D-9C79-1F1F-3384F6A830F4}" name="John Montgomery" initials="JM" userId="S::johnmont@microsoft.com::4e7daa74-75f9-4f35-9b04-2370659f2313" providerId="AD"/>
  <p188:author id="{65FCEB9C-CC83-C859-6DE5-3EB0F936902E}" name="Matt Sinclair" initials="MS" userId="S::masincla@microsoft.com::9cd43a6b-3ef9-4cae-8ec7-7e1ef0cd2883" providerId="AD"/>
  <p188:author id="{3325DEA2-1473-75E6-E444-4700A9ACB0B3}" name="Anand Raman" initials="AR" userId="S::aram@microsoft.com::0f1c445c-3849-4d47-be0a-4b255897d2e9" providerId="AD"/>
  <p188:author id="{050BE1A5-1058-FD48-870F-8DF653DB72B6}" name="Yabin Liu" initials="" userId="S::yabinl@microsoft.com::feaf7337-471c-44a3-b152-439abd87c933" providerId="AD"/>
  <p188:author id="{0BEA15AB-8A1F-9E07-024A-2B5AD4C9D619}" name="Mallory Monsma (she/her)" initials="MM(" userId="S::mamonsma@microsoft.com::8c4072d6-91ef-40a7-96da-10e060934994" providerId="AD"/>
  <p188:author id="{5952F5C0-B488-59B4-B9B8-3526B50A1E02}" name="Bob Breynaert" initials="BB" userId="S::bobbreynaert@microsoft.com::884940f4-5f28-45c7-8bd0-9ae5382acb19" providerId="AD"/>
  <p188:author id="{79C7C0D2-D8F1-CBD2-7F73-421F05B5F7EB}" name="Bharat Sandhu" initials="BS" userId="S::bhsandhu@microsoft.com::5ef86433-8272-420b-8f8d-62d8b9bf008c" providerId="AD"/>
  <p188:author id="{A14D23D5-18A5-7A63-F425-93C89C0E5EAC}" name="Dean Fulcer" initials="DF" userId="S::dfulcer@microsoft.com::7514acc9-46d7-4a50-baac-ef75370287ba" providerId="AD"/>
  <p188:author id="{4C8783D7-3115-75D0-B9BF-638586CB1DEB}" name="Xiaoying Guo" initials="XG" userId="S::xiaoying@microsoft.com::83caea43-bbd9-4652-92d0-1ca011b4d591" providerId="AD"/>
  <p188:author id="{C1405DDA-64CF-C71B-2B22-A6898B622F2B}" name="Tina Coll" initials="TC" userId="S::chcoll@microsoft.com::92099c59-ae42-4900-b35c-b4433b2113fd" providerId="AD"/>
  <p188:author id="{7EE59ADD-F36D-0391-FA57-76A97F21C0FC}" name="Marco Casalaina" initials="MC" userId="S::mcasalaina@microsoft.com::d0be9e50-3b22-41cf-8ab6-bd5b0e389e00" providerId="AD"/>
  <p188:author id="{39F7A9E0-2180-8542-F41B-A80E251D48DB}" name="Susan Blanchard" initials="SB" userId="Susan Blanchard"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D050"/>
    <a:srgbClr val="7030A0"/>
    <a:srgbClr val="172956"/>
    <a:srgbClr val="3B2E58"/>
    <a:srgbClr val="243A5E"/>
    <a:srgbClr val="274B47"/>
    <a:srgbClr val="D59DFF"/>
    <a:srgbClr val="9F71EB"/>
    <a:srgbClr val="D5C0F6"/>
    <a:srgbClr val="1971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01"/>
    <p:restoredTop sz="76760"/>
  </p:normalViewPr>
  <p:slideViewPr>
    <p:cSldViewPr snapToGrid="0">
      <p:cViewPr varScale="1">
        <p:scale>
          <a:sx n="109" d="100"/>
          <a:sy n="109" d="100"/>
        </p:scale>
        <p:origin x="2048" y="192"/>
      </p:cViewPr>
      <p:guideLst>
        <p:guide pos="3840"/>
        <p:guide pos="936"/>
        <p:guide pos="5160"/>
        <p:guide pos="4128"/>
        <p:guide pos="5832"/>
        <p:guide orient="horz" pos="2160"/>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7.xml"/><Relationship Id="rId39" Type="http://schemas.openxmlformats.org/officeDocument/2006/relationships/slide" Target="slides/slide20.xml"/><Relationship Id="rId21" Type="http://schemas.openxmlformats.org/officeDocument/2006/relationships/slide" Target="slides/slide2.xml"/><Relationship Id="rId34" Type="http://schemas.openxmlformats.org/officeDocument/2006/relationships/slide" Target="slides/slide15.xml"/><Relationship Id="rId42" Type="http://schemas.openxmlformats.org/officeDocument/2006/relationships/slide" Target="slides/slide23.xml"/><Relationship Id="rId47" Type="http://schemas.openxmlformats.org/officeDocument/2006/relationships/slide" Target="slides/slide28.xml"/><Relationship Id="rId50" Type="http://schemas.openxmlformats.org/officeDocument/2006/relationships/notesMaster" Target="notesMasters/notesMaster1.xml"/><Relationship Id="rId55"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0.xml"/><Relationship Id="rId11" Type="http://schemas.openxmlformats.org/officeDocument/2006/relationships/slideMaster" Target="slideMasters/slideMaster8.xml"/><Relationship Id="rId24" Type="http://schemas.openxmlformats.org/officeDocument/2006/relationships/slide" Target="slides/slide5.xml"/><Relationship Id="rId32" Type="http://schemas.openxmlformats.org/officeDocument/2006/relationships/slide" Target="slides/slide13.xml"/><Relationship Id="rId37" Type="http://schemas.openxmlformats.org/officeDocument/2006/relationships/slide" Target="slides/slide18.xml"/><Relationship Id="rId40" Type="http://schemas.openxmlformats.org/officeDocument/2006/relationships/slide" Target="slides/slide21.xml"/><Relationship Id="rId45" Type="http://schemas.openxmlformats.org/officeDocument/2006/relationships/slide" Target="slides/slide26.xml"/><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12.xml"/><Relationship Id="rId44" Type="http://schemas.openxmlformats.org/officeDocument/2006/relationships/slide" Target="slides/slide25.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slide" Target="slides/slide16.xml"/><Relationship Id="rId43" Type="http://schemas.openxmlformats.org/officeDocument/2006/relationships/slide" Target="slides/slide24.xml"/><Relationship Id="rId48" Type="http://schemas.openxmlformats.org/officeDocument/2006/relationships/slide" Target="slides/slide29.xml"/><Relationship Id="rId8" Type="http://schemas.openxmlformats.org/officeDocument/2006/relationships/slideMaster" Target="slideMasters/slideMaster5.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slide" Target="slides/slide19.xml"/><Relationship Id="rId46" Type="http://schemas.openxmlformats.org/officeDocument/2006/relationships/slide" Target="slides/slide27.xml"/><Relationship Id="rId20" Type="http://schemas.openxmlformats.org/officeDocument/2006/relationships/slide" Target="slides/slide1.xml"/><Relationship Id="rId41" Type="http://schemas.openxmlformats.org/officeDocument/2006/relationships/slide" Target="slides/slide22.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slide" Target="slides/slide17.xml"/><Relationship Id="rId49" Type="http://schemas.openxmlformats.org/officeDocument/2006/relationships/slide" Target="slides/slide30.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___.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0"/>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5"/>
            <c:spPr>
              <a:solidFill>
                <a:schemeClr val="accent1"/>
              </a:solidFill>
              <a:ln w="9525">
                <a:solidFill>
                  <a:schemeClr val="accent1"/>
                </a:solidFill>
              </a:ln>
              <a:effectLst/>
            </c:spPr>
          </c:marker>
          <c:xVal>
            <c:numRef>
              <c:f>Sheet1!$A$2:$A$21</c:f>
              <c:numCache>
                <c:formatCode>General</c:formatCode>
                <c:ptCount val="20"/>
                <c:pt idx="0">
                  <c:v>0.3</c:v>
                </c:pt>
                <c:pt idx="1">
                  <c:v>0.1</c:v>
                </c:pt>
                <c:pt idx="2">
                  <c:v>0.4</c:v>
                </c:pt>
                <c:pt idx="3">
                  <c:v>0.1</c:v>
                </c:pt>
                <c:pt idx="4">
                  <c:v>0.4</c:v>
                </c:pt>
                <c:pt idx="5">
                  <c:v>0.4</c:v>
                </c:pt>
                <c:pt idx="6">
                  <c:v>0.2</c:v>
                </c:pt>
                <c:pt idx="7">
                  <c:v>0.1</c:v>
                </c:pt>
                <c:pt idx="8">
                  <c:v>0.1</c:v>
                </c:pt>
                <c:pt idx="9">
                  <c:v>0.2</c:v>
                </c:pt>
                <c:pt idx="10">
                  <c:v>1</c:v>
                </c:pt>
                <c:pt idx="11">
                  <c:v>0.9</c:v>
                </c:pt>
                <c:pt idx="12">
                  <c:v>0.7</c:v>
                </c:pt>
                <c:pt idx="13">
                  <c:v>0.9</c:v>
                </c:pt>
                <c:pt idx="14">
                  <c:v>0.6</c:v>
                </c:pt>
                <c:pt idx="15">
                  <c:v>1</c:v>
                </c:pt>
                <c:pt idx="16">
                  <c:v>0.8</c:v>
                </c:pt>
                <c:pt idx="17">
                  <c:v>1</c:v>
                </c:pt>
                <c:pt idx="18">
                  <c:v>0.9</c:v>
                </c:pt>
                <c:pt idx="19">
                  <c:v>0.8</c:v>
                </c:pt>
              </c:numCache>
            </c:numRef>
          </c:xVal>
          <c:yVal>
            <c:numRef>
              <c:f>Sheet1!$B$2:$B$21</c:f>
              <c:numCache>
                <c:formatCode>General</c:formatCode>
                <c:ptCount val="20"/>
                <c:pt idx="0">
                  <c:v>0.3</c:v>
                </c:pt>
                <c:pt idx="1">
                  <c:v>0.5</c:v>
                </c:pt>
                <c:pt idx="2">
                  <c:v>0.4</c:v>
                </c:pt>
                <c:pt idx="3">
                  <c:v>0.2</c:v>
                </c:pt>
                <c:pt idx="4">
                  <c:v>0.1</c:v>
                </c:pt>
                <c:pt idx="5">
                  <c:v>0.5</c:v>
                </c:pt>
                <c:pt idx="6">
                  <c:v>0.3</c:v>
                </c:pt>
                <c:pt idx="7">
                  <c:v>0.2</c:v>
                </c:pt>
                <c:pt idx="8">
                  <c:v>0.4</c:v>
                </c:pt>
                <c:pt idx="9">
                  <c:v>0.5</c:v>
                </c:pt>
              </c:numCache>
            </c:numRef>
          </c:yVal>
          <c:smooth val="0"/>
          <c:extLst>
            <c:ext xmlns:c16="http://schemas.microsoft.com/office/drawing/2014/chart" uri="{C3380CC4-5D6E-409C-BE32-E72D297353CC}">
              <c16:uniqueId val="{00000000-6899-4B9E-A64F-3B7CE8BB3927}"/>
            </c:ext>
          </c:extLst>
        </c:ser>
        <c:ser>
          <c:idx val="1"/>
          <c:order val="1"/>
          <c:tx>
            <c:strRef>
              <c:f>Sheet1!$C$1</c:f>
              <c:strCache>
                <c:ptCount val="1"/>
                <c:pt idx="0">
                  <c:v>Column1</c:v>
                </c:pt>
              </c:strCache>
            </c:strRef>
          </c:tx>
          <c:spPr>
            <a:ln w="25400" cap="rnd">
              <a:noFill/>
              <a:round/>
            </a:ln>
            <a:effectLst/>
          </c:spPr>
          <c:marker>
            <c:symbol val="circle"/>
            <c:size val="5"/>
            <c:spPr>
              <a:solidFill>
                <a:schemeClr val="accent2"/>
              </a:solidFill>
              <a:ln w="9525">
                <a:solidFill>
                  <a:schemeClr val="accent2"/>
                </a:solidFill>
              </a:ln>
              <a:effectLst/>
            </c:spPr>
          </c:marker>
          <c:xVal>
            <c:numRef>
              <c:f>Sheet1!$A$2:$A$21</c:f>
              <c:numCache>
                <c:formatCode>General</c:formatCode>
                <c:ptCount val="20"/>
                <c:pt idx="0">
                  <c:v>0.3</c:v>
                </c:pt>
                <c:pt idx="1">
                  <c:v>0.1</c:v>
                </c:pt>
                <c:pt idx="2">
                  <c:v>0.4</c:v>
                </c:pt>
                <c:pt idx="3">
                  <c:v>0.1</c:v>
                </c:pt>
                <c:pt idx="4">
                  <c:v>0.4</c:v>
                </c:pt>
                <c:pt idx="5">
                  <c:v>0.4</c:v>
                </c:pt>
                <c:pt idx="6">
                  <c:v>0.2</c:v>
                </c:pt>
                <c:pt idx="7">
                  <c:v>0.1</c:v>
                </c:pt>
                <c:pt idx="8">
                  <c:v>0.1</c:v>
                </c:pt>
                <c:pt idx="9">
                  <c:v>0.2</c:v>
                </c:pt>
                <c:pt idx="10">
                  <c:v>1</c:v>
                </c:pt>
                <c:pt idx="11">
                  <c:v>0.9</c:v>
                </c:pt>
                <c:pt idx="12">
                  <c:v>0.7</c:v>
                </c:pt>
                <c:pt idx="13">
                  <c:v>0.9</c:v>
                </c:pt>
                <c:pt idx="14">
                  <c:v>0.6</c:v>
                </c:pt>
                <c:pt idx="15">
                  <c:v>1</c:v>
                </c:pt>
                <c:pt idx="16">
                  <c:v>0.8</c:v>
                </c:pt>
                <c:pt idx="17">
                  <c:v>1</c:v>
                </c:pt>
                <c:pt idx="18">
                  <c:v>0.9</c:v>
                </c:pt>
                <c:pt idx="19">
                  <c:v>0.8</c:v>
                </c:pt>
              </c:numCache>
            </c:numRef>
          </c:xVal>
          <c:yVal>
            <c:numRef>
              <c:f>Sheet1!$C$2:$C$21</c:f>
              <c:numCache>
                <c:formatCode>General</c:formatCode>
                <c:ptCount val="20"/>
                <c:pt idx="0">
                  <c:v>0.9</c:v>
                </c:pt>
                <c:pt idx="1">
                  <c:v>0.9</c:v>
                </c:pt>
                <c:pt idx="2">
                  <c:v>0.9</c:v>
                </c:pt>
                <c:pt idx="3">
                  <c:v>0.6</c:v>
                </c:pt>
                <c:pt idx="4">
                  <c:v>1</c:v>
                </c:pt>
                <c:pt idx="5">
                  <c:v>0.9</c:v>
                </c:pt>
                <c:pt idx="6">
                  <c:v>0.8</c:v>
                </c:pt>
                <c:pt idx="7">
                  <c:v>0.6</c:v>
                </c:pt>
                <c:pt idx="8">
                  <c:v>1</c:v>
                </c:pt>
                <c:pt idx="9">
                  <c:v>0.7</c:v>
                </c:pt>
              </c:numCache>
            </c:numRef>
          </c:yVal>
          <c:smooth val="0"/>
          <c:extLst>
            <c:ext xmlns:c16="http://schemas.microsoft.com/office/drawing/2014/chart" uri="{C3380CC4-5D6E-409C-BE32-E72D297353CC}">
              <c16:uniqueId val="{00000001-6899-4B9E-A64F-3B7CE8BB3927}"/>
            </c:ext>
          </c:extLst>
        </c:ser>
        <c:ser>
          <c:idx val="2"/>
          <c:order val="2"/>
          <c:tx>
            <c:strRef>
              <c:f>Sheet1!$D$1</c:f>
              <c:strCache>
                <c:ptCount val="1"/>
                <c:pt idx="0">
                  <c:v>Column2</c:v>
                </c:pt>
              </c:strCache>
            </c:strRef>
          </c:tx>
          <c:spPr>
            <a:ln w="25400" cap="rnd">
              <a:noFill/>
              <a:round/>
            </a:ln>
            <a:effectLst/>
          </c:spPr>
          <c:marker>
            <c:symbol val="circle"/>
            <c:size val="5"/>
            <c:spPr>
              <a:solidFill>
                <a:schemeClr val="accent3"/>
              </a:solidFill>
              <a:ln w="9525">
                <a:solidFill>
                  <a:schemeClr val="accent3"/>
                </a:solidFill>
              </a:ln>
              <a:effectLst/>
            </c:spPr>
          </c:marker>
          <c:xVal>
            <c:numRef>
              <c:f>Sheet1!$A$2:$A$21</c:f>
              <c:numCache>
                <c:formatCode>General</c:formatCode>
                <c:ptCount val="20"/>
                <c:pt idx="0">
                  <c:v>0.3</c:v>
                </c:pt>
                <c:pt idx="1">
                  <c:v>0.1</c:v>
                </c:pt>
                <c:pt idx="2">
                  <c:v>0.4</c:v>
                </c:pt>
                <c:pt idx="3">
                  <c:v>0.1</c:v>
                </c:pt>
                <c:pt idx="4">
                  <c:v>0.4</c:v>
                </c:pt>
                <c:pt idx="5">
                  <c:v>0.4</c:v>
                </c:pt>
                <c:pt idx="6">
                  <c:v>0.2</c:v>
                </c:pt>
                <c:pt idx="7">
                  <c:v>0.1</c:v>
                </c:pt>
                <c:pt idx="8">
                  <c:v>0.1</c:v>
                </c:pt>
                <c:pt idx="9">
                  <c:v>0.2</c:v>
                </c:pt>
                <c:pt idx="10">
                  <c:v>1</c:v>
                </c:pt>
                <c:pt idx="11">
                  <c:v>0.9</c:v>
                </c:pt>
                <c:pt idx="12">
                  <c:v>0.7</c:v>
                </c:pt>
                <c:pt idx="13">
                  <c:v>0.9</c:v>
                </c:pt>
                <c:pt idx="14">
                  <c:v>0.6</c:v>
                </c:pt>
                <c:pt idx="15">
                  <c:v>1</c:v>
                </c:pt>
                <c:pt idx="16">
                  <c:v>0.8</c:v>
                </c:pt>
                <c:pt idx="17">
                  <c:v>1</c:v>
                </c:pt>
                <c:pt idx="18">
                  <c:v>0.9</c:v>
                </c:pt>
                <c:pt idx="19">
                  <c:v>0.8</c:v>
                </c:pt>
              </c:numCache>
            </c:numRef>
          </c:xVal>
          <c:yVal>
            <c:numRef>
              <c:f>Sheet1!$D$2:$D$21</c:f>
              <c:numCache>
                <c:formatCode>General</c:formatCode>
                <c:ptCount val="20"/>
                <c:pt idx="10">
                  <c:v>0.5</c:v>
                </c:pt>
                <c:pt idx="11">
                  <c:v>0.5</c:v>
                </c:pt>
                <c:pt idx="12">
                  <c:v>0.4</c:v>
                </c:pt>
                <c:pt idx="13">
                  <c:v>0.3</c:v>
                </c:pt>
                <c:pt idx="14">
                  <c:v>0.4</c:v>
                </c:pt>
                <c:pt idx="15">
                  <c:v>0.5</c:v>
                </c:pt>
                <c:pt idx="16">
                  <c:v>0.1</c:v>
                </c:pt>
                <c:pt idx="17">
                  <c:v>0.5</c:v>
                </c:pt>
                <c:pt idx="18">
                  <c:v>0.3</c:v>
                </c:pt>
                <c:pt idx="19">
                  <c:v>0.2</c:v>
                </c:pt>
              </c:numCache>
            </c:numRef>
          </c:yVal>
          <c:smooth val="0"/>
          <c:extLst>
            <c:ext xmlns:c16="http://schemas.microsoft.com/office/drawing/2014/chart" uri="{C3380CC4-5D6E-409C-BE32-E72D297353CC}">
              <c16:uniqueId val="{00000002-6899-4B9E-A64F-3B7CE8BB3927}"/>
            </c:ext>
          </c:extLst>
        </c:ser>
        <c:ser>
          <c:idx val="3"/>
          <c:order val="3"/>
          <c:tx>
            <c:strRef>
              <c:f>Sheet1!$E$1</c:f>
              <c:strCache>
                <c:ptCount val="1"/>
                <c:pt idx="0">
                  <c:v>Column3</c:v>
                </c:pt>
              </c:strCache>
            </c:strRef>
          </c:tx>
          <c:spPr>
            <a:ln w="25400" cap="rnd">
              <a:noFill/>
              <a:round/>
            </a:ln>
            <a:effectLst/>
          </c:spPr>
          <c:marker>
            <c:symbol val="circle"/>
            <c:size val="5"/>
            <c:spPr>
              <a:solidFill>
                <a:schemeClr val="accent4"/>
              </a:solidFill>
              <a:ln w="9525">
                <a:solidFill>
                  <a:schemeClr val="accent4"/>
                </a:solidFill>
              </a:ln>
              <a:effectLst/>
            </c:spPr>
          </c:marker>
          <c:xVal>
            <c:numRef>
              <c:f>Sheet1!$A$2:$A$21</c:f>
              <c:numCache>
                <c:formatCode>General</c:formatCode>
                <c:ptCount val="20"/>
                <c:pt idx="0">
                  <c:v>0.3</c:v>
                </c:pt>
                <c:pt idx="1">
                  <c:v>0.1</c:v>
                </c:pt>
                <c:pt idx="2">
                  <c:v>0.4</c:v>
                </c:pt>
                <c:pt idx="3">
                  <c:v>0.1</c:v>
                </c:pt>
                <c:pt idx="4">
                  <c:v>0.4</c:v>
                </c:pt>
                <c:pt idx="5">
                  <c:v>0.4</c:v>
                </c:pt>
                <c:pt idx="6">
                  <c:v>0.2</c:v>
                </c:pt>
                <c:pt idx="7">
                  <c:v>0.1</c:v>
                </c:pt>
                <c:pt idx="8">
                  <c:v>0.1</c:v>
                </c:pt>
                <c:pt idx="9">
                  <c:v>0.2</c:v>
                </c:pt>
                <c:pt idx="10">
                  <c:v>1</c:v>
                </c:pt>
                <c:pt idx="11">
                  <c:v>0.9</c:v>
                </c:pt>
                <c:pt idx="12">
                  <c:v>0.7</c:v>
                </c:pt>
                <c:pt idx="13">
                  <c:v>0.9</c:v>
                </c:pt>
                <c:pt idx="14">
                  <c:v>0.6</c:v>
                </c:pt>
                <c:pt idx="15">
                  <c:v>1</c:v>
                </c:pt>
                <c:pt idx="16">
                  <c:v>0.8</c:v>
                </c:pt>
                <c:pt idx="17">
                  <c:v>1</c:v>
                </c:pt>
                <c:pt idx="18">
                  <c:v>0.9</c:v>
                </c:pt>
                <c:pt idx="19">
                  <c:v>0.8</c:v>
                </c:pt>
              </c:numCache>
            </c:numRef>
          </c:xVal>
          <c:yVal>
            <c:numRef>
              <c:f>Sheet1!$E$2:$E$21</c:f>
              <c:numCache>
                <c:formatCode>General</c:formatCode>
                <c:ptCount val="20"/>
                <c:pt idx="10">
                  <c:v>1</c:v>
                </c:pt>
                <c:pt idx="11">
                  <c:v>0.8</c:v>
                </c:pt>
                <c:pt idx="12">
                  <c:v>0.6</c:v>
                </c:pt>
                <c:pt idx="13">
                  <c:v>0.6</c:v>
                </c:pt>
                <c:pt idx="14">
                  <c:v>0.9</c:v>
                </c:pt>
                <c:pt idx="15">
                  <c:v>1</c:v>
                </c:pt>
                <c:pt idx="16">
                  <c:v>0.7</c:v>
                </c:pt>
                <c:pt idx="17">
                  <c:v>0.8</c:v>
                </c:pt>
                <c:pt idx="18">
                  <c:v>1</c:v>
                </c:pt>
                <c:pt idx="19">
                  <c:v>0.8</c:v>
                </c:pt>
              </c:numCache>
            </c:numRef>
          </c:yVal>
          <c:smooth val="0"/>
          <c:extLst>
            <c:ext xmlns:c16="http://schemas.microsoft.com/office/drawing/2014/chart" uri="{C3380CC4-5D6E-409C-BE32-E72D297353CC}">
              <c16:uniqueId val="{00000003-6899-4B9E-A64F-3B7CE8BB3927}"/>
            </c:ext>
          </c:extLst>
        </c:ser>
        <c:dLbls>
          <c:showLegendKey val="0"/>
          <c:showVal val="0"/>
          <c:showCatName val="0"/>
          <c:showSerName val="0"/>
          <c:showPercent val="0"/>
          <c:showBubbleSize val="0"/>
        </c:dLbls>
        <c:axId val="944863919"/>
        <c:axId val="944872239"/>
      </c:scatterChart>
      <c:valAx>
        <c:axId val="944863919"/>
        <c:scaling>
          <c:orientation val="minMax"/>
        </c:scaling>
        <c:delete val="1"/>
        <c:axPos val="b"/>
        <c:numFmt formatCode="General" sourceLinked="1"/>
        <c:majorTickMark val="none"/>
        <c:minorTickMark val="none"/>
        <c:tickLblPos val="nextTo"/>
        <c:crossAx val="944872239"/>
        <c:crosses val="autoZero"/>
        <c:crossBetween val="midCat"/>
      </c:valAx>
      <c:valAx>
        <c:axId val="944872239"/>
        <c:scaling>
          <c:orientation val="minMax"/>
        </c:scaling>
        <c:delete val="1"/>
        <c:axPos val="l"/>
        <c:numFmt formatCode="General" sourceLinked="1"/>
        <c:majorTickMark val="none"/>
        <c:minorTickMark val="none"/>
        <c:tickLblPos val="nextTo"/>
        <c:crossAx val="94486391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omments/modernComment_7FFFF13E_4B242E5B.xml><?xml version="1.0" encoding="utf-8"?>
<p188:cmLst xmlns:a="http://schemas.openxmlformats.org/drawingml/2006/main" xmlns:r="http://schemas.openxmlformats.org/officeDocument/2006/relationships" xmlns:p188="http://schemas.microsoft.com/office/powerpoint/2018/8/main">
  <p188:cm id="{A6A9F796-6409-456B-BDFC-500AFEF901AE}" authorId="{D388F777-0E37-0E79-08DD-D51628293890}" created="2023-01-10T18:34:45.365">
    <pc:sldMkLst xmlns:pc="http://schemas.microsoft.com/office/powerpoint/2013/main/command">
      <pc:docMk/>
      <pc:sldMk cId="2082355342" sldId="2147477488"/>
    </pc:sldMkLst>
    <p188:txBody>
      <a:bodyPr/>
      <a:lstStyle/>
      <a:p>
        <a:r>
          <a:rPr lang="en-US"/>
          <a:t>My proposed change to the 1P adoption slide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43B7E4-ECE3-4E0F-B007-8A963A5DA9CF}" type="datetimeFigureOut">
              <a:rPr lang="en-US" smtClean="0"/>
              <a:t>4/25/23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ED841-078D-4814-8BEE-1F1F3F6D6404}" type="slidenum">
              <a:rPr lang="en-US" smtClean="0"/>
              <a:t>‹#›</a:t>
            </a:fld>
            <a:endParaRPr lang="en-US"/>
          </a:p>
        </p:txBody>
      </p:sp>
    </p:spTree>
    <p:extLst>
      <p:ext uri="{BB962C8B-B14F-4D97-AF65-F5344CB8AC3E}">
        <p14:creationId xmlns:p14="http://schemas.microsoft.com/office/powerpoint/2010/main" val="2124991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devblogs.microsoft.com/premier-developer/getting-started-with-gpt-3-in-power-platform/"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copilot.github.com/"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powerbi.microsoft.com/en-us/blog/enabling-intelligent-experiences-with-power-bi-for-developers-data-scientists-and-data-engineer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devblogs.microsoft.com/premier-developer/getting-started-with-gpt-3-in-power-platform/"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ustomers.microsoft.com/en-us/story/1501304071775762777-carmax-retailer-azure-openai-service"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customers.microsoft.com/en-us/story/1475200924660741619-ge-healthcare-health-provider-azure-iot-hololens-2"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1</a:t>
            </a:fld>
            <a:endParaRPr lang="en-US"/>
          </a:p>
        </p:txBody>
      </p:sp>
    </p:spTree>
    <p:extLst>
      <p:ext uri="{BB962C8B-B14F-4D97-AF65-F5344CB8AC3E}">
        <p14:creationId xmlns:p14="http://schemas.microsoft.com/office/powerpoint/2010/main" val="811051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6927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932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9329"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9329" rtl="0" eaLnBrk="1" fontAlgn="auto" latinLnBrk="0" hangingPunct="1">
                <a:lnSpc>
                  <a:spcPct val="100000"/>
                </a:lnSpc>
                <a:spcBef>
                  <a:spcPts val="0"/>
                </a:spcBef>
                <a:spcAft>
                  <a:spcPts val="0"/>
                </a:spcAft>
                <a:buClrTx/>
                <a:buSzTx/>
                <a:buFontTx/>
                <a:buNone/>
                <a:tabLst/>
                <a:defRPr/>
              </a:pPr>
              <a:t>4/25/23 12:07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932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9329"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6821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932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9329"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9329" rtl="0" eaLnBrk="1" fontAlgn="auto" latinLnBrk="0" hangingPunct="1">
                <a:lnSpc>
                  <a:spcPct val="100000"/>
                </a:lnSpc>
                <a:spcBef>
                  <a:spcPts val="0"/>
                </a:spcBef>
                <a:spcAft>
                  <a:spcPts val="0"/>
                </a:spcAft>
                <a:buClrTx/>
                <a:buSzTx/>
                <a:buFontTx/>
                <a:buNone/>
                <a:tabLst/>
                <a:defRPr/>
              </a:pPr>
              <a:t>4/25/23 12:07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932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9329"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17543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30238" marR="0" lvl="0" indent="0" algn="l" defTabSz="914102" rtl="0" eaLnBrk="1" fontAlgn="auto" latinLnBrk="0" hangingPunct="1">
              <a:lnSpc>
                <a:spcPct val="100000"/>
              </a:lnSpc>
              <a:spcBef>
                <a:spcPts val="1800"/>
              </a:spcBef>
              <a:spcAft>
                <a:spcPts val="1200"/>
              </a:spcAft>
              <a:buClrTx/>
              <a:buSzTx/>
              <a:buFont typeface="Arial" panose="020B0604020202020204" pitchFamily="34" charset="0"/>
              <a:buNone/>
              <a:tabLst/>
              <a:defRPr/>
            </a:pP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OpenAI </a:t>
            </a:r>
            <a:r>
              <a:rPr kumimoji="0" lang="zh-CN" alt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服务使我们能够从联络中心的客户对话中提取丰富的见解。 为实现这一点，代理和客户之间的通话被记录并存储在 </a:t>
            </a: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a:t>
            </a:r>
            <a:r>
              <a:rPr kumimoji="0" lang="zh-CN" alt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存储中。 从这里开始，我们的 </a:t>
            </a: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Speech API with Speech to Text </a:t>
            </a:r>
            <a:r>
              <a:rPr kumimoji="0" lang="zh-CN" alt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将音频转换为书面文本。 为此，可以使用我们的 </a:t>
            </a: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Batch Ingestion </a:t>
            </a:r>
            <a:r>
              <a:rPr kumimoji="0" lang="zh-CN" alt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客户端： </a:t>
            </a: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Ingestion Client - Speech service - Azure Cognitive Services | </a:t>
            </a:r>
            <a:r>
              <a:rPr kumimoji="0" lang="zh-CN" alt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微软学习。 下一步，输出被送入 </a:t>
            </a: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OpenAI </a:t>
            </a:r>
            <a:r>
              <a:rPr kumimoji="0" lang="zh-CN" alt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服务，在那里进行汇总和信息提取。 通常，座席需要花费几分钟时间手动记下这些数据，但在这里，它是完全自动化的，这为座席每次通话节省了几分钟时间。 然后可以将此输出输入 </a:t>
            </a:r>
            <a:r>
              <a:rPr kumimoji="0" lang="en-US" sz="1200" b="0" i="0" u="none" strike="noStrike" kern="1200" cap="none" spc="0" normalizeH="0" baseline="0" noProof="0" dirty="0" err="1">
                <a:ln>
                  <a:noFill/>
                </a:ln>
                <a:solidFill>
                  <a:prstClr val="white"/>
                </a:solidFill>
                <a:effectLst/>
                <a:uLnTx/>
                <a:uFillTx/>
                <a:latin typeface="Segoe UI Semibold" panose="020B0702040204020203" pitchFamily="34" charset="0"/>
                <a:ea typeface="+mn-ea"/>
                <a:cs typeface="Segoe UI Semibold" panose="020B0702040204020203" pitchFamily="34" charset="0"/>
              </a:rPr>
              <a:t>PowerBI</a:t>
            </a: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a:t>
            </a:r>
            <a:r>
              <a:rPr kumimoji="0" lang="zh-CN" alt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以获得近乎实时的洞察力，因此操作员可以了解联络中心正在发生的事情。 此外，此信息可以存储在 </a:t>
            </a: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CRM </a:t>
            </a:r>
            <a:r>
              <a:rPr kumimoji="0" lang="zh-CN" alt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中，因此座席可以全面了解客户过去致电的原因，并能够更快地解决问题。</a:t>
            </a:r>
            <a:endPar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B216B2B-2D03-4ED2-B41B-84BCB60EFC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396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C0BBCD-D133-3944-8A2E-6260F71489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03594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6903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03184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20</a:t>
            </a:fld>
            <a:endParaRPr lang="en-US"/>
          </a:p>
        </p:txBody>
      </p:sp>
    </p:spTree>
    <p:extLst>
      <p:ext uri="{BB962C8B-B14F-4D97-AF65-F5344CB8AC3E}">
        <p14:creationId xmlns:p14="http://schemas.microsoft.com/office/powerpoint/2010/main" val="39887154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89645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A45C5EE-CC90-C840-AAF8-84F98101312C}"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2023-04-25 12:07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33456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00"/>
              </a:spcBef>
            </a:pPr>
            <a:r>
              <a:rPr lang="en-US" sz="1000" dirty="0">
                <a:solidFill>
                  <a:srgbClr val="262626"/>
                </a:solidFill>
                <a:latin typeface="Segoe UI" panose="020B0502040204020203" pitchFamily="34" charset="0"/>
                <a:cs typeface="Segoe UI" panose="020B0502040204020203" pitchFamily="34" charset="0"/>
              </a:rPr>
              <a:t>Copilot is a game changer. </a:t>
            </a:r>
          </a:p>
          <a:p>
            <a:pPr>
              <a:spcBef>
                <a:spcPts val="600"/>
              </a:spcBef>
            </a:pPr>
            <a:endParaRPr lang="en-US" sz="1000" dirty="0">
              <a:solidFill>
                <a:srgbClr val="262626"/>
              </a:solidFill>
              <a:latin typeface="Segoe UI" panose="020B0502040204020203" pitchFamily="34" charset="0"/>
              <a:cs typeface="Segoe UI" panose="020B0502040204020203" pitchFamily="34" charset="0"/>
            </a:endParaRPr>
          </a:p>
          <a:p>
            <a:pPr>
              <a:spcBef>
                <a:spcPts val="600"/>
              </a:spcBef>
            </a:pPr>
            <a:r>
              <a:rPr lang="en-US" sz="1000" dirty="0">
                <a:solidFill>
                  <a:srgbClr val="262626"/>
                </a:solidFill>
                <a:latin typeface="Segoe UI" panose="020B0502040204020203" pitchFamily="34" charset="0"/>
                <a:cs typeface="Segoe UI" panose="020B0502040204020203" pitchFamily="34" charset="0"/>
              </a:rPr>
              <a:t>If you ever stared at a blank page wondering how to begin document – that experience is over. </a:t>
            </a:r>
          </a:p>
          <a:p>
            <a:pPr>
              <a:spcBef>
                <a:spcPts val="600"/>
              </a:spcBef>
            </a:pPr>
            <a:endParaRPr lang="en-US" sz="1000" dirty="0">
              <a:solidFill>
                <a:srgbClr val="262626"/>
              </a:solidFill>
              <a:latin typeface="Segoe UI" panose="020B0502040204020203" pitchFamily="34" charset="0"/>
              <a:cs typeface="Segoe UI" panose="020B0502040204020203" pitchFamily="34" charset="0"/>
            </a:endParaRPr>
          </a:p>
          <a:p>
            <a:pPr>
              <a:spcBef>
                <a:spcPts val="600"/>
              </a:spcBef>
            </a:pPr>
            <a:r>
              <a:rPr lang="en-US" sz="1000" dirty="0">
                <a:solidFill>
                  <a:srgbClr val="262626"/>
                </a:solidFill>
                <a:latin typeface="Segoe UI" panose="020B0502040204020203" pitchFamily="34" charset="0"/>
                <a:cs typeface="Segoe UI" panose="020B0502040204020203" pitchFamily="34" charset="0"/>
              </a:rPr>
              <a:t>Copilot will </a:t>
            </a:r>
            <a:r>
              <a:rPr lang="en-US" sz="1800" b="0" i="0" dirty="0">
                <a:solidFill>
                  <a:srgbClr val="000000"/>
                </a:solidFill>
                <a:effectLst/>
                <a:latin typeface="Segoe UI" panose="020B0502040204020203" pitchFamily="34" charset="0"/>
              </a:rPr>
              <a:t>jump-start the creative process so you never start with a blank slate again.</a:t>
            </a:r>
            <a:r>
              <a:rPr lang="en-US" sz="1800" b="1" i="0" dirty="0">
                <a:solidFill>
                  <a:srgbClr val="000000"/>
                </a:solidFill>
                <a:effectLst/>
                <a:latin typeface="Segoe UI" panose="020B0502040204020203" pitchFamily="34" charset="0"/>
              </a:rPr>
              <a:t> </a:t>
            </a:r>
          </a:p>
          <a:p>
            <a:pPr>
              <a:spcBef>
                <a:spcPts val="600"/>
              </a:spcBef>
            </a:pPr>
            <a:endParaRPr lang="en-US" sz="1800" b="0" i="0" dirty="0">
              <a:solidFill>
                <a:srgbClr val="000000"/>
              </a:solidFill>
              <a:effectLst/>
              <a:latin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800" b="0" i="0" dirty="0">
                <a:solidFill>
                  <a:srgbClr val="000000"/>
                </a:solidFill>
                <a:effectLst/>
                <a:latin typeface="Segoe UI" panose="020B0502040204020203" pitchFamily="34" charset="0"/>
              </a:rPr>
              <a:t>It writes, edits, summarizes, and creates right alongside you. </a:t>
            </a:r>
          </a:p>
          <a:p>
            <a:pPr>
              <a:spcBef>
                <a:spcPts val="600"/>
              </a:spcBef>
            </a:pPr>
            <a:endParaRPr lang="en-US" sz="1800" b="0" i="0" dirty="0">
              <a:solidFill>
                <a:srgbClr val="000000"/>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418192-7E57-45D9-B842-F193E2C772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85FAD69-A3DA-964C-8C5B-0CDE3E888152}"/>
              </a:ext>
            </a:extLst>
          </p:cNvPr>
          <p:cNvSpPr>
            <a:spLocks noGrp="1"/>
          </p:cNvSpPr>
          <p:nvPr>
            <p:ph type="ftr" sz="quarter" idx="4"/>
          </p:nvPr>
        </p:nvSpPr>
        <p:spPr>
          <a:xfrm>
            <a:off x="0" y="8685213"/>
            <a:ext cx="2171700" cy="457200"/>
          </a:xfr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428075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3</a:t>
            </a:fld>
            <a:endParaRPr lang="en-US"/>
          </a:p>
        </p:txBody>
      </p:sp>
    </p:spTree>
    <p:extLst>
      <p:ext uri="{BB962C8B-B14F-4D97-AF65-F5344CB8AC3E}">
        <p14:creationId xmlns:p14="http://schemas.microsoft.com/office/powerpoint/2010/main" val="1101979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0" i="0" dirty="0">
                <a:solidFill>
                  <a:srgbClr val="000000"/>
                </a:solidFill>
                <a:effectLst/>
                <a:latin typeface="Segoe UI" panose="020B0502040204020203" pitchFamily="34" charset="0"/>
              </a:rPr>
              <a:t>It’s remarkable. </a:t>
            </a:r>
          </a:p>
          <a:p>
            <a:endParaRPr lang="en-US" sz="1000" b="0" i="0" dirty="0">
              <a:solidFill>
                <a:srgbClr val="000000"/>
              </a:solidFill>
              <a:effectLst/>
              <a:latin typeface="Segoe UI" panose="020B0502040204020203" pitchFamily="34" charset="0"/>
            </a:endParaRPr>
          </a:p>
          <a:p>
            <a:r>
              <a:rPr lang="en-US" sz="1000" b="0" i="0" dirty="0">
                <a:solidFill>
                  <a:srgbClr val="000000"/>
                </a:solidFill>
                <a:effectLst/>
                <a:latin typeface="Segoe UI" panose="020B0502040204020203" pitchFamily="34" charset="0"/>
              </a:rPr>
              <a:t>Copilot becomes your storytelling partner.</a:t>
            </a:r>
          </a:p>
          <a:p>
            <a:endParaRPr lang="en-US" sz="1000" b="0" i="0" dirty="0">
              <a:solidFill>
                <a:srgbClr val="000000"/>
              </a:solidFill>
              <a:effectLst/>
              <a:latin typeface="Segoe UI" panose="020B0502040204020203" pitchFamily="34" charset="0"/>
            </a:endParaRPr>
          </a:p>
          <a:p>
            <a:r>
              <a:rPr lang="en-US" sz="1000" b="0" i="0" dirty="0">
                <a:solidFill>
                  <a:srgbClr val="000000"/>
                </a:solidFill>
                <a:effectLst/>
                <a:latin typeface="Segoe UI" panose="020B0502040204020203" pitchFamily="34" charset="0"/>
              </a:rPr>
              <a:t>It can transform existing written documents into decks complete with speaker notes and sources, </a:t>
            </a:r>
          </a:p>
          <a:p>
            <a:endParaRPr lang="en-US" sz="1000" b="0" i="0" dirty="0">
              <a:solidFill>
                <a:srgbClr val="000000"/>
              </a:solidFill>
              <a:effectLst/>
              <a:latin typeface="Segoe UI" panose="020B0502040204020203" pitchFamily="34" charset="0"/>
            </a:endParaRPr>
          </a:p>
          <a:p>
            <a:r>
              <a:rPr lang="en-US" sz="1000" b="0" i="0" dirty="0">
                <a:solidFill>
                  <a:srgbClr val="000000"/>
                </a:solidFill>
                <a:effectLst/>
                <a:latin typeface="Segoe UI" panose="020B0502040204020203" pitchFamily="34" charset="0"/>
              </a:rPr>
              <a:t>You can also start a new presentation from a simple prompt or outline. Or condense lengthy presentations at the click of a button, and use natural language commands to adjust layouts, reformat text, and perfectly time.</a:t>
            </a:r>
          </a:p>
          <a:p>
            <a:endParaRPr lang="en-US" sz="1000" b="0" i="0" dirty="0">
              <a:solidFill>
                <a:srgbClr val="000000"/>
              </a:solidFill>
              <a:effectLst/>
              <a:latin typeface="Segoe UI" panose="020B0502040204020203" pitchFamily="34" charset="0"/>
            </a:endParaRPr>
          </a:p>
          <a:p>
            <a:pPr>
              <a:spcBef>
                <a:spcPts val="600"/>
              </a:spcBef>
            </a:pPr>
            <a:endParaRPr lang="en-US" sz="1000" dirty="0">
              <a:solidFill>
                <a:srgbClr val="262626"/>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418192-7E57-45D9-B842-F193E2C772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85FAD69-A3DA-964C-8C5B-0CDE3E888152}"/>
              </a:ext>
            </a:extLst>
          </p:cNvPr>
          <p:cNvSpPr>
            <a:spLocks noGrp="1"/>
          </p:cNvSpPr>
          <p:nvPr>
            <p:ph type="ftr" sz="quarter" idx="4"/>
          </p:nvPr>
        </p:nvSpPr>
        <p:spPr>
          <a:xfrm>
            <a:off x="0" y="8685213"/>
            <a:ext cx="2171700" cy="457200"/>
          </a:xfr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0904028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Remember, </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the average person uses less than10 percent of what PowerPoint can do. </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Copilot unlocks the other 90 percent. </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a:spcBef>
                <a:spcPts val="600"/>
              </a:spcBef>
            </a:pPr>
            <a:endParaRPr lang="en-US" sz="1000" dirty="0">
              <a:solidFill>
                <a:srgbClr val="262626"/>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000" b="1" dirty="0"/>
              <a:t>Copilot in Excel </a:t>
            </a:r>
            <a:r>
              <a:rPr lang="en-US" sz="1800" b="0" i="0" dirty="0">
                <a:solidFill>
                  <a:srgbClr val="000000"/>
                </a:solidFill>
                <a:effectLst/>
                <a:latin typeface="Calibri" panose="020F0502020204030204" pitchFamily="34" charset="0"/>
              </a:rPr>
              <a:t>puts all the rich capabilities of Excel at your fingertips. </a:t>
            </a:r>
          </a:p>
          <a:p>
            <a:pPr marL="0" marR="0" lvl="0" indent="0" algn="l" defTabSz="914400" rtl="0" eaLnBrk="1" fontAlgn="auto" latinLnBrk="0" hangingPunct="1">
              <a:lnSpc>
                <a:spcPct val="100000"/>
              </a:lnSpc>
              <a:spcBef>
                <a:spcPts val="600"/>
              </a:spcBef>
              <a:spcAft>
                <a:spcPts val="0"/>
              </a:spcAft>
              <a:buClrTx/>
              <a:buSzTx/>
              <a:buFontTx/>
              <a:buNone/>
              <a:tabLst/>
              <a:defRPr/>
            </a:pPr>
            <a:endParaRPr lang="en-US" sz="1800" b="0" i="0" dirty="0">
              <a:solidFill>
                <a:srgbClr val="000000"/>
              </a:solidFill>
              <a:effectLst/>
              <a:latin typeface="Calibri" panose="020F0502020204030204" pitchFamily="34" charset="0"/>
              <a:ea typeface="+mn-ea"/>
            </a:endParaRPr>
          </a:p>
          <a:p>
            <a:pPr marL="0" marR="0" lvl="0" indent="0" algn="l" defTabSz="914400" rtl="0" eaLnBrk="1" fontAlgn="auto" latinLnBrk="0" hangingPunct="1">
              <a:lnSpc>
                <a:spcPct val="100000"/>
              </a:lnSpc>
              <a:spcBef>
                <a:spcPts val="600"/>
              </a:spcBef>
              <a:spcAft>
                <a:spcPts val="0"/>
              </a:spcAft>
              <a:buClrTx/>
              <a:buSzTx/>
              <a:buFontTx/>
              <a:buNone/>
              <a:tabLst/>
              <a:defRPr/>
            </a:pPr>
            <a:r>
              <a:rPr lang="en-US" sz="1000" b="0" i="0" dirty="0">
                <a:solidFill>
                  <a:srgbClr val="000000"/>
                </a:solidFill>
                <a:effectLst/>
                <a:latin typeface="+mn-lt"/>
                <a:ea typeface="+mn-ea"/>
              </a:rPr>
              <a:t>It </a:t>
            </a:r>
            <a:r>
              <a:rPr lang="en-US" sz="1800" b="0" dirty="0">
                <a:effectLst/>
                <a:latin typeface="Segoe UI" panose="020B0502040204020203" pitchFamily="34" charset="0"/>
                <a:ea typeface="Times New Roman" panose="02020603050405020304" pitchFamily="18" charset="0"/>
              </a:rPr>
              <a:t>can analyze trends and create professional-looking data visualizations in seconds, and it </a:t>
            </a:r>
            <a:r>
              <a:rPr lang="en-US" sz="1800" b="0" dirty="0">
                <a:solidFill>
                  <a:srgbClr val="000000"/>
                </a:solidFill>
                <a:effectLst/>
                <a:latin typeface="Segoe UI" panose="020B0502040204020203" pitchFamily="34" charset="0"/>
                <a:ea typeface="Calibri" panose="020F0502020204030204" pitchFamily="34" charset="0"/>
              </a:rPr>
              <a:t>will reveal correlations, propose what-if scenarios, and suggest </a:t>
            </a:r>
            <a:r>
              <a:rPr lang="en-US" sz="1800" dirty="0">
                <a:solidFill>
                  <a:srgbClr val="000000"/>
                </a:solidFill>
                <a:effectLst/>
                <a:latin typeface="Segoe UI" panose="020B0502040204020203" pitchFamily="34" charset="0"/>
                <a:ea typeface="Calibri" panose="020F0502020204030204" pitchFamily="34" charset="0"/>
              </a:rPr>
              <a:t>new formulas based on your questions. </a:t>
            </a:r>
          </a:p>
          <a:p>
            <a:pPr>
              <a:spcBef>
                <a:spcPts val="600"/>
              </a:spcBef>
            </a:pPr>
            <a:endParaRPr lang="en-US" sz="1800" dirty="0">
              <a:solidFill>
                <a:srgbClr val="000000"/>
              </a:solidFill>
              <a:effectLst/>
              <a:latin typeface="Segoe UI" panose="020B0502040204020203" pitchFamily="34" charset="0"/>
              <a:ea typeface="Calibri" panose="020F0502020204030204" pitchFamily="34" charset="0"/>
            </a:endParaRPr>
          </a:p>
          <a:p>
            <a:pPr>
              <a:spcBef>
                <a:spcPts val="600"/>
              </a:spcBef>
            </a:pPr>
            <a:r>
              <a:rPr lang="en-US" sz="1800" dirty="0">
                <a:solidFill>
                  <a:srgbClr val="000000"/>
                </a:solidFill>
                <a:effectLst/>
                <a:latin typeface="Segoe UI" panose="020B0502040204020203" pitchFamily="34" charset="0"/>
                <a:ea typeface="Calibri" panose="020F0502020204030204" pitchFamily="34" charset="0"/>
              </a:rPr>
              <a:t>It generates models based on your questions that help you explore your data without modifying it</a:t>
            </a:r>
            <a:endParaRPr lang="en-US" sz="1000" dirty="0">
              <a:solidFill>
                <a:srgbClr val="262626"/>
              </a:solidFill>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418192-7E57-45D9-B842-F193E2C772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85FAD69-A3DA-964C-8C5B-0CDE3E888152}"/>
              </a:ext>
            </a:extLst>
          </p:cNvPr>
          <p:cNvSpPr>
            <a:spLocks noGrp="1"/>
          </p:cNvSpPr>
          <p:nvPr>
            <p:ph type="ftr" sz="quarter" idx="4"/>
          </p:nvPr>
        </p:nvSpPr>
        <p:spPr>
          <a:xfrm>
            <a:off x="0" y="8685213"/>
            <a:ext cx="2171700" cy="457200"/>
          </a:xfr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998297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can generate Power </a:t>
            </a:r>
            <a:r>
              <a:rPr lang="en-US" dirty="0" err="1"/>
              <a:t>Fx</a:t>
            </a:r>
            <a:r>
              <a:rPr lang="en-US" dirty="0"/>
              <a:t> formulas with the help of the GPT-3 model and use them to build your app in Power Platform.</a:t>
            </a:r>
          </a:p>
          <a:p>
            <a:endParaRPr lang="en-US" dirty="0"/>
          </a:p>
          <a:p>
            <a:r>
              <a:rPr lang="en-US" dirty="0"/>
              <a:t>More information: </a:t>
            </a:r>
            <a:r>
              <a:rPr lang="en-US" dirty="0">
                <a:hlinkClick r:id="rId3"/>
              </a:rPr>
              <a:t>Getting Started with GPT-3 in Power Platform - Developer Support (microsoft.com)</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72776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GitHub Copilot draws context from the code you’re working on and suggests whole lines or entire functions. As you type, it adapts to the way you write code to help you complete your work faster.</a:t>
            </a:r>
          </a:p>
          <a:p>
            <a:endParaRPr lang="en-US" dirty="0"/>
          </a:p>
          <a:p>
            <a:r>
              <a:rPr lang="en-US" dirty="0"/>
              <a:t>More information: </a:t>
            </a:r>
            <a:r>
              <a:rPr lang="en-US" dirty="0">
                <a:hlinkClick r:id="rId3"/>
              </a:rPr>
              <a:t>GitHub Copilot · Your AI pair programmer</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4/25/23 12:07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6811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can use natural language to describe what they’re trying to accomplish and have Power BI automatically create a DAX expression for them, powered by GPT-3. By using natural language to create DAX calculations, we are further democratizing the ability to create sophisticated business logic without having to become a DAX expert. </a:t>
            </a:r>
          </a:p>
          <a:p>
            <a:endParaRPr lang="en-US" dirty="0"/>
          </a:p>
          <a:p>
            <a:r>
              <a:rPr lang="en-US" dirty="0"/>
              <a:t>More information: </a:t>
            </a:r>
            <a:r>
              <a:rPr lang="en-US" dirty="0">
                <a:hlinkClick r:id="rId3"/>
              </a:rPr>
              <a:t>Enabling intelligent experiences with Power BI for developers, data scientists, and data engineers | Microsoft Power BI Blog | Microsoft Power BI</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16207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Customers can generate Power </a:t>
            </a:r>
            <a:r>
              <a:rPr lang="en-US" dirty="0" err="1"/>
              <a:t>Fx</a:t>
            </a:r>
            <a:r>
              <a:rPr lang="en-US" dirty="0"/>
              <a:t> formulas with the help of the GPT-3 model and use them to build your app in Power Platform.</a:t>
            </a:r>
          </a:p>
          <a:p>
            <a:endParaRPr lang="en-US" dirty="0"/>
          </a:p>
          <a:p>
            <a:r>
              <a:rPr lang="en-US" dirty="0"/>
              <a:t>More information: </a:t>
            </a:r>
            <a:r>
              <a:rPr lang="en-US" dirty="0">
                <a:hlinkClick r:id="rId3"/>
              </a:rPr>
              <a:t>Getting Started with GPT-3 in Power Platform - Developer Support (microsoft.com)</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69610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4/25/23 12:06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80045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Thank you</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4/25/23 12:06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86537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5-10</a:t>
            </a:r>
            <a:r>
              <a:rPr lang="zh-CN" altLang="en-US" dirty="0"/>
              <a:t> </a:t>
            </a:r>
            <a:r>
              <a:rPr lang="en-US" altLang="zh-CN" dirty="0"/>
              <a:t>mins</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4/25/23 12:07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9494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algn="l" rtl="0" eaLnBrk="1" fontAlgn="b" latinLnBrk="0" hangingPunct="1">
              <a:spcBef>
                <a:spcPts val="0"/>
              </a:spcBef>
              <a:spcAft>
                <a:spcPts val="0"/>
              </a:spcAft>
            </a:pPr>
            <a:r>
              <a:rPr lang="en-US" sz="1800" b="0" i="0" u="none" strike="noStrike" kern="1200" dirty="0">
                <a:solidFill>
                  <a:srgbClr val="FFFFFF"/>
                </a:solidFill>
                <a:effectLst/>
                <a:latin typeface="Arial" panose="020B0604020202020204" pitchFamily="34" charset="0"/>
              </a:rPr>
              <a:t>Customer Service</a:t>
            </a:r>
            <a:endParaRPr lang="en-US" sz="1800" b="0" i="0" u="none" strike="noStrike" dirty="0">
              <a:effectLst/>
              <a:latin typeface="Arial" panose="020B0604020202020204" pitchFamily="34" charset="0"/>
            </a:endParaRPr>
          </a:p>
          <a:p>
            <a:pPr marL="0" algn="l" rtl="0" eaLnBrk="1" fontAlgn="b" latinLnBrk="0" hangingPunct="1">
              <a:spcBef>
                <a:spcPts val="0"/>
              </a:spcBef>
              <a:spcAft>
                <a:spcPts val="0"/>
              </a:spcAft>
            </a:pPr>
            <a:r>
              <a:rPr lang="en-US" sz="1800" b="0" i="0" u="none" strike="noStrike" kern="1200" dirty="0">
                <a:solidFill>
                  <a:srgbClr val="FFFFFF"/>
                </a:solidFill>
                <a:effectLst/>
                <a:latin typeface="Arial" panose="020B0604020202020204" pitchFamily="34" charset="0"/>
              </a:rPr>
              <a:t>Sales and Marketing</a:t>
            </a:r>
            <a:endParaRPr lang="en-US" sz="1800" b="0" i="0" u="none" strike="noStrike" dirty="0">
              <a:effectLst/>
              <a:latin typeface="Arial" panose="020B0604020202020204" pitchFamily="34" charset="0"/>
            </a:endParaRPr>
          </a:p>
          <a:p>
            <a:pPr marL="0" algn="l" rtl="0" eaLnBrk="1" fontAlgn="b" latinLnBrk="0" hangingPunct="1">
              <a:spcBef>
                <a:spcPts val="0"/>
              </a:spcBef>
              <a:spcAft>
                <a:spcPts val="0"/>
              </a:spcAft>
            </a:pPr>
            <a:r>
              <a:rPr lang="en-US" sz="1800" b="0" i="0" u="none" strike="noStrike" kern="1200" dirty="0">
                <a:solidFill>
                  <a:srgbClr val="FFFFFF"/>
                </a:solidFill>
                <a:effectLst/>
                <a:latin typeface="Arial" panose="020B0604020202020204" pitchFamily="34" charset="0"/>
              </a:rPr>
              <a:t>Content Creation</a:t>
            </a:r>
            <a:endParaRPr lang="en-US" sz="1800" b="0" i="0" u="none" strike="noStrike" dirty="0">
              <a:effectLst/>
              <a:latin typeface="Arial" panose="020B0604020202020204" pitchFamily="34" charset="0"/>
            </a:endParaRPr>
          </a:p>
          <a:p>
            <a:pPr marL="0" algn="l" rtl="0" eaLnBrk="1" fontAlgn="b" latinLnBrk="0" hangingPunct="1">
              <a:spcBef>
                <a:spcPts val="0"/>
              </a:spcBef>
              <a:spcAft>
                <a:spcPts val="0"/>
              </a:spcAft>
            </a:pPr>
            <a:r>
              <a:rPr lang="en-US" sz="1800" b="0" i="0" u="none" strike="noStrike" kern="1200" dirty="0">
                <a:solidFill>
                  <a:srgbClr val="FFFFFF"/>
                </a:solidFill>
                <a:effectLst/>
                <a:latin typeface="Arial" panose="020B0604020202020204" pitchFamily="34" charset="0"/>
              </a:rPr>
              <a:t>Knowledge </a:t>
            </a:r>
            <a:r>
              <a:rPr lang="en-US" sz="1800" b="0" i="0" u="none" strike="noStrike" kern="1200" dirty="0" err="1">
                <a:solidFill>
                  <a:srgbClr val="FFFFFF"/>
                </a:solidFill>
                <a:effectLst/>
                <a:latin typeface="Arial" panose="020B0604020202020204" pitchFamily="34" charset="0"/>
              </a:rPr>
              <a:t>Mgmt</a:t>
            </a:r>
            <a:r>
              <a:rPr lang="en-US" sz="1800" b="0" i="0" u="none" strike="noStrike" kern="1200" dirty="0">
                <a:solidFill>
                  <a:srgbClr val="FFFFFF"/>
                </a:solidFill>
                <a:effectLst/>
                <a:latin typeface="Arial" panose="020B0604020202020204" pitchFamily="34" charset="0"/>
              </a:rPr>
              <a:t>/Internal Training</a:t>
            </a:r>
            <a:endParaRPr lang="en-US" sz="1800" b="0" i="0" u="none" strike="noStrike" dirty="0">
              <a:effectLst/>
              <a:latin typeface="Arial" panose="020B0604020202020204" pitchFamily="34" charset="0"/>
            </a:endParaRPr>
          </a:p>
          <a:p>
            <a:pPr marL="0" algn="l" rtl="0" eaLnBrk="1" fontAlgn="b" latinLnBrk="0" hangingPunct="1">
              <a:spcBef>
                <a:spcPts val="0"/>
              </a:spcBef>
              <a:spcAft>
                <a:spcPts val="0"/>
              </a:spcAft>
            </a:pPr>
            <a:r>
              <a:rPr lang="en-US" sz="1800" b="0" i="0" u="none" strike="noStrike" kern="1200" dirty="0">
                <a:solidFill>
                  <a:srgbClr val="FFFFFF"/>
                </a:solidFill>
                <a:effectLst/>
                <a:latin typeface="Arial" panose="020B0604020202020204" pitchFamily="34" charset="0"/>
              </a:rPr>
              <a:t>Decision Support</a:t>
            </a:r>
            <a:endParaRPr lang="en-US" sz="1800" b="0" i="0" u="none" strike="noStrike" dirty="0">
              <a:effectLst/>
              <a:latin typeface="Arial" panose="020B0604020202020204" pitchFamily="34" charset="0"/>
            </a:endParaRPr>
          </a:p>
          <a:p>
            <a:endParaRPr lang="en-US" b="0" i="0" dirty="0">
              <a:solidFill>
                <a:srgbClr val="D1D5DB"/>
              </a:solidFill>
              <a:effectLst/>
              <a:latin typeface="Söhne"/>
            </a:endParaRPr>
          </a:p>
        </p:txBody>
      </p:sp>
      <p:sp>
        <p:nvSpPr>
          <p:cNvPr id="394" name="Google Shape;39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2732652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Narrative/talk track:</a:t>
            </a:r>
          </a:p>
          <a:p>
            <a:pPr algn="l"/>
            <a:r>
              <a:rPr lang="en-US" b="0" i="0" dirty="0">
                <a:solidFill>
                  <a:srgbClr val="D1D5DB"/>
                </a:solidFill>
                <a:effectLst/>
                <a:latin typeface="Söhne"/>
              </a:rPr>
              <a:t>Azure AI is a collection of artificial intelligence services offered by Microsoft as part of its Azure cloud platform. The Azure AI services are designed to make it easy for developers and organizations to add AI capabilities to their applications, without the need for extensive expertise in AI.</a:t>
            </a:r>
          </a:p>
          <a:p>
            <a:pPr algn="l"/>
            <a:r>
              <a:rPr lang="en-US" b="0" i="0" dirty="0">
                <a:solidFill>
                  <a:srgbClr val="D1D5DB"/>
                </a:solidFill>
                <a:effectLst/>
                <a:latin typeface="Söhne"/>
              </a:rPr>
              <a:t>Azure AI includes a wide range of services, such as:</a:t>
            </a:r>
          </a:p>
          <a:p>
            <a:pPr algn="l">
              <a:buFont typeface="Arial" panose="020B0604020202020204" pitchFamily="34" charset="0"/>
              <a:buChar char="•"/>
            </a:pPr>
            <a:r>
              <a:rPr lang="en-US" b="0" i="0" dirty="0">
                <a:solidFill>
                  <a:srgbClr val="D1D5DB"/>
                </a:solidFill>
                <a:effectLst/>
                <a:latin typeface="Söhne"/>
              </a:rPr>
              <a:t>Azure Cognitive Services: A collection of pre-built APIs that allow developers to add capabilities such as natural language understanding, computer vision, and speech recognition to their applications.</a:t>
            </a:r>
          </a:p>
          <a:p>
            <a:pPr algn="l">
              <a:buFont typeface="Arial" panose="020B0604020202020204" pitchFamily="34" charset="0"/>
              <a:buChar char="•"/>
            </a:pPr>
            <a:r>
              <a:rPr lang="en-US" b="0" i="0" dirty="0">
                <a:solidFill>
                  <a:srgbClr val="D1D5DB"/>
                </a:solidFill>
                <a:effectLst/>
                <a:latin typeface="Söhne"/>
              </a:rPr>
              <a:t>Azure Machine Learning: A cloud-based platform that allows developers to build, deploy, and manage machine learning models, as well as to create custom machine learning algorithms.</a:t>
            </a:r>
          </a:p>
          <a:p>
            <a:pPr algn="l">
              <a:buFont typeface="Arial" panose="020B0604020202020204" pitchFamily="34" charset="0"/>
              <a:buChar char="•"/>
            </a:pPr>
            <a:r>
              <a:rPr lang="en-US" b="0" i="0" dirty="0">
                <a:solidFill>
                  <a:srgbClr val="D1D5DB"/>
                </a:solidFill>
                <a:effectLst/>
                <a:latin typeface="Söhne"/>
              </a:rPr>
              <a:t>Azure Applied AI Services: A suite of scenarios-based services that enable organizations to accelerate adoption such as Azure Cognitive Search which provides search capabilities over structured and unstructured data by using machine learning models.</a:t>
            </a:r>
          </a:p>
          <a:p>
            <a:pPr algn="l"/>
            <a:r>
              <a:rPr lang="en-US" b="0" i="0" dirty="0">
                <a:solidFill>
                  <a:srgbClr val="D1D5DB"/>
                </a:solidFill>
                <a:effectLst/>
                <a:latin typeface="Söhne"/>
              </a:rPr>
              <a:t>These services are integrated with Azure platform, which provides capabilities such as scalability, security, and compliance, as well as a number of other tools and services that can be used to build and deploy AI-enabled applications.</a:t>
            </a:r>
          </a:p>
          <a:p>
            <a:pPr algn="l"/>
            <a:r>
              <a:rPr lang="en-US" b="0" i="0" dirty="0">
                <a:solidFill>
                  <a:srgbClr val="D1D5DB"/>
                </a:solidFill>
                <a:effectLst/>
                <a:latin typeface="Söhne"/>
              </a:rPr>
              <a:t>The Azure AI services are designed to make it easy for developers and organizations to add AI capabilities to their applications, without the need for extensive expertise in AI. Microsoft's Azure AI services allow developers to quickly build, deploy, and scale AI-enabled applications, and to take advantage of the scalability, security, and compliance capabilities of Azure.</a:t>
            </a:r>
          </a:p>
          <a:p>
            <a:pPr algn="l"/>
            <a:r>
              <a:rPr lang="en-US" b="0" i="0" dirty="0">
                <a:solidFill>
                  <a:srgbClr val="D1D5DB"/>
                </a:solidFill>
                <a:effectLst/>
                <a:latin typeface="Söhne"/>
              </a:rPr>
              <a:t>Azure AI integration in AI Builder within the Microsoft Power Platform allows businesses and developers to quickly and easily build and deploy custom AI models, and to integrate them with Power Apps, Power Automate and Power Virtual Agents, in order to add advanced capabilities and improve data management and security. It also allows to easily scale up and improve performance of the models, as well as easily integrating with other Azure services.</a:t>
            </a:r>
          </a:p>
          <a:p>
            <a:pPr algn="l"/>
            <a:r>
              <a:rPr lang="en-US" b="0" i="0" dirty="0">
                <a:solidFill>
                  <a:srgbClr val="D1D5DB"/>
                </a:solidFill>
                <a:effectLst/>
                <a:latin typeface="Söhne"/>
              </a:rPr>
              <a:t>Microsoft has adopted Azure AI across a wide range of its products and services, in order to improve the functionality, performance and user experience. Some examples of where Microsoft has adopted Azure AI at scale include:</a:t>
            </a:r>
          </a:p>
          <a:p>
            <a:pPr algn="l">
              <a:buFont typeface="Arial" panose="020B0604020202020204" pitchFamily="34" charset="0"/>
              <a:buChar char="•"/>
            </a:pPr>
            <a:r>
              <a:rPr lang="en-US" b="0" i="0" dirty="0">
                <a:solidFill>
                  <a:srgbClr val="D1D5DB"/>
                </a:solidFill>
                <a:effectLst/>
                <a:latin typeface="Söhne"/>
              </a:rPr>
              <a:t>Office 365: Microsoft has integrated Azure AI capabilities into Office 365, such as natural language processing, computer vision, and text analytics, to improve the functionality of products such as Outlook and Word. This allows users to perform tasks such as automatically summarizing long documents, or automatically tagging images in email attachments.</a:t>
            </a:r>
          </a:p>
          <a:p>
            <a:pPr algn="l">
              <a:buFont typeface="Arial" panose="020B0604020202020204" pitchFamily="34" charset="0"/>
              <a:buChar char="•"/>
            </a:pPr>
            <a:r>
              <a:rPr lang="en-US" b="0" i="0" dirty="0">
                <a:solidFill>
                  <a:srgbClr val="D1D5DB"/>
                </a:solidFill>
                <a:effectLst/>
                <a:latin typeface="Söhne"/>
              </a:rPr>
              <a:t>Dynamics 365: Dynamics 365 is a collection of business applications that enable organizations to manage customer data and interactions, as well as automate business processes. With Azure AI integration, Dynamics 365 offers features like predictive lead scoring, sentiment analysis, and chatbots to help businesses better understand and interact with their customers.</a:t>
            </a:r>
          </a:p>
          <a:p>
            <a:pPr algn="l">
              <a:buFont typeface="Arial" panose="020B0604020202020204" pitchFamily="34" charset="0"/>
              <a:buChar char="•"/>
            </a:pPr>
            <a:r>
              <a:rPr lang="en-US" b="0" i="0" dirty="0">
                <a:solidFill>
                  <a:srgbClr val="D1D5DB"/>
                </a:solidFill>
                <a:effectLst/>
                <a:latin typeface="Söhne"/>
              </a:rPr>
              <a:t>Bing: Bing, Microsoft's search engine, uses Azure AI to analyze large amounts of data and improve search results for users. For example, Bing uses natural language processing to understand users' queries and generate more relevant search results.</a:t>
            </a:r>
          </a:p>
          <a:p>
            <a:pPr algn="l">
              <a:buFont typeface="Arial" panose="020B0604020202020204" pitchFamily="34" charset="0"/>
              <a:buChar char="•"/>
            </a:pPr>
            <a:r>
              <a:rPr lang="en-US" b="0" i="0" dirty="0">
                <a:solidFill>
                  <a:srgbClr val="D1D5DB"/>
                </a:solidFill>
                <a:effectLst/>
                <a:latin typeface="Söhne"/>
              </a:rPr>
              <a:t>LinkedIn: Microsoft's professional networking site, LinkedIn, uses Azure AI to help users find job opportunities, connect with others in their field, and improve the performance of its recruiting tools. For example, LinkedIn uses natural language processing to match job seekers with relevant job opportunities, and uses machine learning to help recruiters find the best candidates.</a:t>
            </a:r>
          </a:p>
          <a:p>
            <a:pPr algn="l">
              <a:buFont typeface="Arial" panose="020B0604020202020204" pitchFamily="34" charset="0"/>
              <a:buChar char="•"/>
            </a:pPr>
            <a:r>
              <a:rPr lang="en-US" b="0" i="0" dirty="0">
                <a:solidFill>
                  <a:srgbClr val="D1D5DB"/>
                </a:solidFill>
                <a:effectLst/>
                <a:latin typeface="Söhne"/>
              </a:rPr>
              <a:t>Xbox and Gaming: Microsoft uses Azure AI to power its Xbox gaming console. Azure AI allows Xbox to learn a gamer's preferences and automatically adjust the gaming experience. Additionally, it allows to improve the performance of the games and to offer more personalized gaming experiences.</a:t>
            </a:r>
          </a:p>
          <a:p>
            <a:pPr algn="l">
              <a:buFont typeface="Arial" panose="020B0604020202020204" pitchFamily="34" charset="0"/>
              <a:buNone/>
            </a:pPr>
            <a:r>
              <a:rPr lang="en-US" b="0" i="0" dirty="0">
                <a:solidFill>
                  <a:srgbClr val="D1D5DB"/>
                </a:solidFill>
                <a:effectLst/>
                <a:latin typeface="Söhne"/>
              </a:rPr>
              <a:t>These are just a few examples of how Microsoft has adopted Azure AI at scale within its products and services. Overall, Microsoft has been using Azure AI across its various products and services, to improve user experience and to offer more personalized, efficient and automated experiences to its customers.</a:t>
            </a:r>
          </a:p>
          <a:p>
            <a:pPr algn="l"/>
            <a:endParaRPr lang="en-US" b="0" i="0" dirty="0">
              <a:solidFill>
                <a:srgbClr val="D1D5DB"/>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6</a:t>
            </a:fld>
            <a:endParaRPr lang="en-US"/>
          </a:p>
        </p:txBody>
      </p:sp>
    </p:spTree>
    <p:extLst>
      <p:ext uri="{BB962C8B-B14F-4D97-AF65-F5344CB8AC3E}">
        <p14:creationId xmlns:p14="http://schemas.microsoft.com/office/powerpoint/2010/main" val="1180057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7</a:t>
            </a:fld>
            <a:endParaRPr lang="en-US"/>
          </a:p>
        </p:txBody>
      </p:sp>
    </p:spTree>
    <p:extLst>
      <p:ext uri="{BB962C8B-B14F-4D97-AF65-F5344CB8AC3E}">
        <p14:creationId xmlns:p14="http://schemas.microsoft.com/office/powerpoint/2010/main" val="989213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4/25/23 12:07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4415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52741CD-43F9-4B69-9BC3-C3B4CCD3B9B2}"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4846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b="0" i="0" u="none" strike="noStrike" dirty="0">
                <a:solidFill>
                  <a:srgbClr val="7F85F5"/>
                </a:solidFill>
                <a:effectLst/>
                <a:latin typeface="-apple-system"/>
                <a:hlinkClick r:id="rId3" tooltip="https://customers.microsoft.com/en-us/story/1501304071775762777-carmax-retailer-azure-openai-service"/>
              </a:rPr>
              <a:t>Microsoft Customer Story-CarMax puts customers first with car research tools powered by Azure OpenAI Service</a:t>
            </a:r>
            <a:endParaRPr lang="en-US" b="0" i="0" u="none" strike="noStrike" dirty="0">
              <a:solidFill>
                <a:srgbClr val="7F85F5"/>
              </a:solidFill>
              <a:effectLst/>
              <a:latin typeface="-apple-system"/>
            </a:endParaRPr>
          </a:p>
          <a:p>
            <a:endParaRPr lang="en-US" b="0" i="0" u="none" strike="noStrike" dirty="0">
              <a:solidFill>
                <a:srgbClr val="7F85F5"/>
              </a:solidFill>
              <a:effectLst/>
              <a:latin typeface="-apple-system"/>
            </a:endParaRPr>
          </a:p>
          <a:p>
            <a:pPr algn="l"/>
            <a:r>
              <a:rPr lang="zh-CN" altLang="en-US" sz="1200" dirty="0">
                <a:hlinkClick r:id="rId4"/>
              </a:rPr>
              <a:t>自 </a:t>
            </a:r>
            <a:r>
              <a:rPr lang="en-US" altLang="zh-CN" sz="1200" dirty="0">
                <a:hlinkClick r:id="rId4"/>
              </a:rPr>
              <a:t>1993 </a:t>
            </a:r>
            <a:r>
              <a:rPr lang="zh-CN" altLang="en-US" sz="1200" dirty="0">
                <a:hlinkClick r:id="rId4"/>
              </a:rPr>
              <a:t>年以来，</a:t>
            </a:r>
            <a:r>
              <a:rPr lang="en-US" altLang="zh-CN" sz="1200" dirty="0">
                <a:hlinkClick r:id="rId4"/>
              </a:rPr>
              <a:t>CarMax </a:t>
            </a:r>
            <a:r>
              <a:rPr lang="zh-CN" altLang="en-US" sz="1200" dirty="0">
                <a:hlinkClick r:id="rId4"/>
              </a:rPr>
              <a:t>已从一家颠覆行业的初创公司发展成为美国领先的二手车零售商。 不过，</a:t>
            </a:r>
            <a:r>
              <a:rPr lang="en-US" altLang="zh-CN" sz="1200" dirty="0">
                <a:hlinkClick r:id="rId4"/>
              </a:rPr>
              <a:t>CarMax </a:t>
            </a:r>
            <a:r>
              <a:rPr lang="zh-CN" altLang="en-US" sz="1200" dirty="0">
                <a:hlinkClick r:id="rId4"/>
              </a:rPr>
              <a:t>并不满足于这一成功</a:t>
            </a:r>
            <a:r>
              <a:rPr lang="en-US" altLang="zh-CN" sz="1200" dirty="0">
                <a:hlinkClick r:id="rId4"/>
              </a:rPr>
              <a:t>——</a:t>
            </a:r>
            <a:r>
              <a:rPr lang="zh-CN" altLang="en-US" sz="1200" dirty="0">
                <a:hlinkClick r:id="rId4"/>
              </a:rPr>
              <a:t>该公司不断寻求创新方法，为众多客户提供更好的购车体验。 在 </a:t>
            </a:r>
            <a:r>
              <a:rPr lang="en-US" altLang="zh-CN" sz="1200" dirty="0">
                <a:hlinkClick r:id="rId4"/>
              </a:rPr>
              <a:t>Microsoft Azure OpenAI </a:t>
            </a:r>
            <a:r>
              <a:rPr lang="zh-CN" altLang="en-US" sz="1200" dirty="0">
                <a:hlinkClick r:id="rId4"/>
              </a:rPr>
              <a:t>服务的帮助下，</a:t>
            </a:r>
            <a:r>
              <a:rPr lang="en-US" altLang="zh-CN" sz="1200" dirty="0">
                <a:hlinkClick r:id="rId4"/>
              </a:rPr>
              <a:t>CarMax </a:t>
            </a:r>
            <a:r>
              <a:rPr lang="zh-CN" altLang="en-US" sz="1200" dirty="0">
                <a:hlinkClick r:id="rId4"/>
              </a:rPr>
              <a:t>简化了其汽车研究页面文本摘要的创建，快速为客户提供有意义的内容，同时提高了页面的搜索引擎排名。 以这一成功为基础，</a:t>
            </a:r>
            <a:r>
              <a:rPr lang="en-US" altLang="zh-CN" sz="1200" dirty="0">
                <a:hlinkClick r:id="rId4"/>
              </a:rPr>
              <a:t>CarMax </a:t>
            </a:r>
            <a:r>
              <a:rPr lang="zh-CN" altLang="en-US" sz="1200" dirty="0">
                <a:hlinkClick r:id="rId4"/>
              </a:rPr>
              <a:t>期望在其网站上添加更多人工智能生成的内容。</a:t>
            </a:r>
          </a:p>
          <a:p>
            <a:pPr algn="l"/>
            <a:endParaRPr lang="zh-CN" altLang="en-US" sz="1200" dirty="0">
              <a:hlinkClick r:id="rId4"/>
            </a:endParaRPr>
          </a:p>
          <a:p>
            <a:pPr algn="l"/>
            <a:r>
              <a:rPr lang="zh-CN" altLang="en-US" sz="1200" dirty="0">
                <a:hlinkClick r:id="rId4"/>
              </a:rPr>
              <a:t>挑战：</a:t>
            </a:r>
            <a:r>
              <a:rPr lang="en-US" altLang="zh-CN" sz="1200" dirty="0">
                <a:hlinkClick r:id="rId4"/>
              </a:rPr>
              <a:t>CarMax </a:t>
            </a:r>
            <a:r>
              <a:rPr lang="zh-CN" altLang="en-US" sz="1200" dirty="0">
                <a:hlinkClick r:id="rId4"/>
              </a:rPr>
              <a:t>的库存中有 </a:t>
            </a:r>
            <a:r>
              <a:rPr lang="en-US" altLang="zh-CN" sz="1200" dirty="0">
                <a:hlinkClick r:id="rId4"/>
              </a:rPr>
              <a:t>45,000 </a:t>
            </a:r>
            <a:r>
              <a:rPr lang="zh-CN" altLang="en-US" sz="1200" dirty="0">
                <a:hlinkClick r:id="rId4"/>
              </a:rPr>
              <a:t>辆汽车，因此需要一种快速高效的方法来分析客户评论并为每种型号提供简短、有意义的摘要，以帮助潜在购买者并提高页面的搜索引擎排名。</a:t>
            </a:r>
          </a:p>
          <a:p>
            <a:pPr algn="l"/>
            <a:endParaRPr lang="zh-CN" altLang="en-US" sz="1200" dirty="0">
              <a:hlinkClick r:id="rId4"/>
            </a:endParaRPr>
          </a:p>
          <a:p>
            <a:pPr algn="l"/>
            <a:r>
              <a:rPr lang="zh-CN" altLang="en-US" sz="1200" dirty="0">
                <a:hlinkClick r:id="rId4"/>
              </a:rPr>
              <a:t>解决方案：选择与 </a:t>
            </a:r>
            <a:r>
              <a:rPr lang="en-US" altLang="zh-CN" sz="1200" dirty="0">
                <a:hlinkClick r:id="rId4"/>
              </a:rPr>
              <a:t>OpenAI </a:t>
            </a:r>
            <a:r>
              <a:rPr lang="zh-CN" altLang="en-US" sz="1200" dirty="0">
                <a:hlinkClick r:id="rId4"/>
              </a:rPr>
              <a:t>合作后，</a:t>
            </a:r>
            <a:r>
              <a:rPr lang="en-US" altLang="zh-CN" sz="1200" dirty="0">
                <a:hlinkClick r:id="rId4"/>
              </a:rPr>
              <a:t>CarMax </a:t>
            </a:r>
            <a:r>
              <a:rPr lang="zh-CN" altLang="en-US" sz="1200" dirty="0">
                <a:hlinkClick r:id="rId4"/>
              </a:rPr>
              <a:t>迁移到 </a:t>
            </a:r>
            <a:r>
              <a:rPr lang="en-US" altLang="zh-CN" sz="1200" dirty="0">
                <a:hlinkClick r:id="rId4"/>
              </a:rPr>
              <a:t>OpenAI </a:t>
            </a:r>
            <a:r>
              <a:rPr lang="zh-CN" altLang="en-US" sz="1200" dirty="0">
                <a:hlinkClick r:id="rId4"/>
              </a:rPr>
              <a:t>服务，以利用它提供的可扩展性、安全性和负责任的 </a:t>
            </a:r>
            <a:r>
              <a:rPr lang="en-US" altLang="zh-CN" sz="1200" dirty="0">
                <a:hlinkClick r:id="rId4"/>
              </a:rPr>
              <a:t>AI </a:t>
            </a:r>
            <a:r>
              <a:rPr lang="zh-CN" altLang="en-US" sz="1200" dirty="0">
                <a:hlinkClick r:id="rId4"/>
              </a:rPr>
              <a:t>功能。</a:t>
            </a:r>
          </a:p>
          <a:p>
            <a:pPr algn="l"/>
            <a:endParaRPr lang="zh-CN" altLang="en-US" sz="1200" dirty="0">
              <a:hlinkClick r:id="rId4"/>
            </a:endParaRPr>
          </a:p>
          <a:p>
            <a:pPr algn="l"/>
            <a:r>
              <a:rPr lang="zh-CN" altLang="en-US" sz="1200" dirty="0">
                <a:hlinkClick r:id="rId4"/>
              </a:rPr>
              <a:t>影响：</a:t>
            </a:r>
            <a:r>
              <a:rPr lang="en-US" altLang="zh-CN" sz="1200" dirty="0">
                <a:hlinkClick r:id="rId4"/>
              </a:rPr>
              <a:t>CarMax </a:t>
            </a:r>
            <a:r>
              <a:rPr lang="zh-CN" altLang="en-US" sz="1200" dirty="0">
                <a:hlinkClick r:id="rId4"/>
              </a:rPr>
              <a:t>能够在几个月内制作出相当于 </a:t>
            </a:r>
            <a:r>
              <a:rPr lang="en-US" altLang="zh-CN" sz="1200" dirty="0">
                <a:hlinkClick r:id="rId4"/>
              </a:rPr>
              <a:t>11 </a:t>
            </a:r>
            <a:r>
              <a:rPr lang="zh-CN" altLang="en-US" sz="1200" dirty="0">
                <a:hlinkClick r:id="rId4"/>
              </a:rPr>
              <a:t>年的汽车摘要，让编辑人员能够专注于更实质性的内容，为客户提供有价值的见解，并成功提升搜索排名。</a:t>
            </a:r>
          </a:p>
          <a:p>
            <a:pPr algn="l"/>
            <a:endParaRPr lang="zh-CN" altLang="en-US" sz="1200" dirty="0">
              <a:hlinkClick r:id="rId4"/>
            </a:endParaRPr>
          </a:p>
          <a:p>
            <a:pPr algn="l"/>
            <a:r>
              <a:rPr lang="en-US" altLang="zh-CN" sz="1200" dirty="0">
                <a:hlinkClick r:id="rId4"/>
              </a:rPr>
              <a:t>https://customers.microsoft.com/en-us/story/1501304071775762777-carmax-retailer-azure-openai-service</a:t>
            </a:r>
          </a:p>
          <a:p>
            <a:endParaRPr lang="en-US" b="0" i="0" u="none" strike="noStrike" dirty="0">
              <a:solidFill>
                <a:srgbClr val="7F85F5"/>
              </a:solidFill>
              <a:effectLst/>
              <a:latin typeface="-apple-system"/>
            </a:endParaRPr>
          </a:p>
          <a:p>
            <a:endParaRPr lang="en-US" dirty="0"/>
          </a:p>
        </p:txBody>
      </p:sp>
      <p:sp>
        <p:nvSpPr>
          <p:cNvPr id="4" name="Header Placeholder 3"/>
          <p:cNvSpPr>
            <a:spLocks noGrp="1"/>
          </p:cNvSpPr>
          <p:nvPr>
            <p:ph type="hdr" sz="quarter" idx="10"/>
          </p:nvPr>
        </p:nvSpPr>
        <p:spPr/>
        <p:txBody>
          <a:bodyPr/>
          <a:lstStyle/>
          <a:p>
            <a:pPr marL="0" marR="0" lvl="0" indent="0" algn="l" defTabSz="93932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9329"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9329" rtl="0" eaLnBrk="1" fontAlgn="auto" latinLnBrk="0" hangingPunct="1">
                <a:lnSpc>
                  <a:spcPct val="100000"/>
                </a:lnSpc>
                <a:spcBef>
                  <a:spcPts val="0"/>
                </a:spcBef>
                <a:spcAft>
                  <a:spcPts val="0"/>
                </a:spcAft>
                <a:buClrTx/>
                <a:buSzTx/>
                <a:buFontTx/>
                <a:buNone/>
                <a:tabLst/>
                <a:defRPr/>
              </a:pPr>
              <a:t>4/25/23 12:07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932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9329"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94195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1.png"/><Relationship Id="rId4" Type="http://schemas.openxmlformats.org/officeDocument/2006/relationships/image" Target="../media/image10.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0.xml"/><Relationship Id="rId4" Type="http://schemas.openxmlformats.org/officeDocument/2006/relationships/image" Target="../media/image1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60855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07108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08776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A9951252-47D0-4747-8692-1D9F8A5F507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067022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4013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19429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25962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544943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2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6" name="Content Placeholder 5">
            <a:extLst>
              <a:ext uri="{FF2B5EF4-FFF2-40B4-BE49-F238E27FC236}">
                <a16:creationId xmlns:a16="http://schemas.microsoft.com/office/drawing/2014/main" id="{FD824258-8EDE-4962-BEC7-FC60FEB7299E}"/>
              </a:ext>
            </a:extLst>
          </p:cNvPr>
          <p:cNvSpPr>
            <a:spLocks noGrp="1"/>
          </p:cNvSpPr>
          <p:nvPr>
            <p:ph sz="quarter" idx="12"/>
          </p:nvPr>
        </p:nvSpPr>
        <p:spPr>
          <a:xfrm>
            <a:off x="1524000" y="3429000"/>
            <a:ext cx="2190750" cy="430887"/>
          </a:xfrm>
        </p:spPr>
        <p:txBody>
          <a:bodyPr/>
          <a:lstStyle/>
          <a:p>
            <a:pPr lvl="0"/>
            <a:endParaRPr lang="en-US"/>
          </a:p>
        </p:txBody>
      </p:sp>
      <p:sp>
        <p:nvSpPr>
          <p:cNvPr id="8" name="Content Placeholder 7">
            <a:extLst>
              <a:ext uri="{FF2B5EF4-FFF2-40B4-BE49-F238E27FC236}">
                <a16:creationId xmlns:a16="http://schemas.microsoft.com/office/drawing/2014/main" id="{7D8405B6-74EE-421F-A1FC-34F36F3CC9F4}"/>
              </a:ext>
            </a:extLst>
          </p:cNvPr>
          <p:cNvSpPr>
            <a:spLocks noGrp="1"/>
          </p:cNvSpPr>
          <p:nvPr>
            <p:ph sz="quarter" idx="13"/>
          </p:nvPr>
        </p:nvSpPr>
        <p:spPr>
          <a:xfrm>
            <a:off x="4495800" y="3429000"/>
            <a:ext cx="2895600" cy="430887"/>
          </a:xfrm>
        </p:spPr>
        <p:txBody>
          <a:bodyPr/>
          <a:lstStyle/>
          <a:p>
            <a:pPr lvl="0"/>
            <a:r>
              <a:rPr lang="en-US"/>
              <a:t>Click</a:t>
            </a:r>
          </a:p>
        </p:txBody>
      </p:sp>
      <p:sp>
        <p:nvSpPr>
          <p:cNvPr id="10" name="Content Placeholder 9">
            <a:extLst>
              <a:ext uri="{FF2B5EF4-FFF2-40B4-BE49-F238E27FC236}">
                <a16:creationId xmlns:a16="http://schemas.microsoft.com/office/drawing/2014/main" id="{6EE4E296-FF8E-4DD3-A28B-F21E7519B855}"/>
              </a:ext>
            </a:extLst>
          </p:cNvPr>
          <p:cNvSpPr>
            <a:spLocks noGrp="1"/>
          </p:cNvSpPr>
          <p:nvPr>
            <p:ph sz="quarter" idx="14"/>
          </p:nvPr>
        </p:nvSpPr>
        <p:spPr>
          <a:xfrm>
            <a:off x="8477252" y="3429000"/>
            <a:ext cx="2895600" cy="430887"/>
          </a:xfrm>
        </p:spPr>
        <p:txBody>
          <a:bodyPr/>
          <a:lstStyle/>
          <a:p>
            <a:pPr lvl="0"/>
            <a:endParaRPr lang="en-US"/>
          </a:p>
        </p:txBody>
      </p:sp>
      <p:sp>
        <p:nvSpPr>
          <p:cNvPr id="12" name="Content Placeholder 11">
            <a:extLst>
              <a:ext uri="{FF2B5EF4-FFF2-40B4-BE49-F238E27FC236}">
                <a16:creationId xmlns:a16="http://schemas.microsoft.com/office/drawing/2014/main" id="{5FEC6EA7-B45C-492C-BCDA-57EEF1A4EA4F}"/>
              </a:ext>
            </a:extLst>
          </p:cNvPr>
          <p:cNvSpPr>
            <a:spLocks noGrp="1"/>
          </p:cNvSpPr>
          <p:nvPr>
            <p:ph sz="quarter" idx="15"/>
          </p:nvPr>
        </p:nvSpPr>
        <p:spPr>
          <a:xfrm>
            <a:off x="2095500" y="5295900"/>
            <a:ext cx="5619750" cy="430887"/>
          </a:xfrm>
        </p:spPr>
        <p:txBody>
          <a:bodyPr/>
          <a:lstStyle/>
          <a:p>
            <a:pPr lvl="0"/>
            <a:r>
              <a:rPr lang="en-US"/>
              <a:t>Click to edit</a:t>
            </a:r>
          </a:p>
        </p:txBody>
      </p:sp>
      <p:sp>
        <p:nvSpPr>
          <p:cNvPr id="7" name="Content Placeholder 6">
            <a:extLst>
              <a:ext uri="{FF2B5EF4-FFF2-40B4-BE49-F238E27FC236}">
                <a16:creationId xmlns:a16="http://schemas.microsoft.com/office/drawing/2014/main" id="{899D5FDF-B2C0-4268-B646-A5D0ADE6FCED}"/>
              </a:ext>
            </a:extLst>
          </p:cNvPr>
          <p:cNvSpPr>
            <a:spLocks noGrp="1"/>
          </p:cNvSpPr>
          <p:nvPr>
            <p:ph sz="quarter" idx="16"/>
          </p:nvPr>
        </p:nvSpPr>
        <p:spPr>
          <a:xfrm>
            <a:off x="2727325" y="2484438"/>
            <a:ext cx="1174750" cy="368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26597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9" name="TextBox 8">
            <a:extLst>
              <a:ext uri="{FF2B5EF4-FFF2-40B4-BE49-F238E27FC236}">
                <a16:creationId xmlns:a16="http://schemas.microsoft.com/office/drawing/2014/main" id="{C0AC9387-886A-45BC-B38A-CA5069987D42}"/>
              </a:ext>
            </a:extLst>
          </p:cNvPr>
          <p:cNvSpPr txBox="1"/>
          <p:nvPr userDrawn="1"/>
        </p:nvSpPr>
        <p:spPr>
          <a:xfrm>
            <a:off x="7928263" y="6410098"/>
            <a:ext cx="4187537"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10" name="Text Placeholder 9">
            <a:extLst>
              <a:ext uri="{FF2B5EF4-FFF2-40B4-BE49-F238E27FC236}">
                <a16:creationId xmlns:a16="http://schemas.microsoft.com/office/drawing/2014/main" id="{6AFB6D57-6A9D-4BA4-BBDA-52D161E70911}"/>
              </a:ext>
            </a:extLst>
          </p:cNvPr>
          <p:cNvSpPr>
            <a:spLocks noGrp="1"/>
          </p:cNvSpPr>
          <p:nvPr>
            <p:ph type="body" sz="quarter" idx="16"/>
          </p:nvPr>
        </p:nvSpPr>
        <p:spPr>
          <a:xfrm>
            <a:off x="2820988" y="5408613"/>
            <a:ext cx="6550024" cy="430887"/>
          </a:xfrm>
        </p:spPr>
        <p:txBody>
          <a:bodyPr/>
          <a:lstStyle/>
          <a:p>
            <a:pPr lvl="0"/>
            <a:r>
              <a:rPr lang="en-US"/>
              <a:t>Click to edit Master text styles</a:t>
            </a:r>
          </a:p>
        </p:txBody>
      </p:sp>
      <p:sp>
        <p:nvSpPr>
          <p:cNvPr id="11" name="Content Placeholder 10">
            <a:extLst>
              <a:ext uri="{FF2B5EF4-FFF2-40B4-BE49-F238E27FC236}">
                <a16:creationId xmlns:a16="http://schemas.microsoft.com/office/drawing/2014/main" id="{12C9C898-1D6F-4D7D-AC32-510CE9BE77D3}"/>
              </a:ext>
            </a:extLst>
          </p:cNvPr>
          <p:cNvSpPr>
            <a:spLocks noGrp="1"/>
          </p:cNvSpPr>
          <p:nvPr>
            <p:ph sz="quarter" idx="17"/>
          </p:nvPr>
        </p:nvSpPr>
        <p:spPr>
          <a:xfrm>
            <a:off x="1333500" y="3600450"/>
            <a:ext cx="2116138" cy="196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B67BF212-0FFE-4F16-9E9C-443290867DA4}"/>
              </a:ext>
            </a:extLst>
          </p:cNvPr>
          <p:cNvSpPr>
            <a:spLocks noGrp="1"/>
          </p:cNvSpPr>
          <p:nvPr>
            <p:ph sz="quarter" idx="18"/>
          </p:nvPr>
        </p:nvSpPr>
        <p:spPr>
          <a:xfrm>
            <a:off x="3895725" y="3970338"/>
            <a:ext cx="1876425" cy="143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a:extLst>
              <a:ext uri="{FF2B5EF4-FFF2-40B4-BE49-F238E27FC236}">
                <a16:creationId xmlns:a16="http://schemas.microsoft.com/office/drawing/2014/main" id="{0BE453CF-81C8-4DB6-A946-59A9EE68FAA9}"/>
              </a:ext>
            </a:extLst>
          </p:cNvPr>
          <p:cNvSpPr>
            <a:spLocks noGrp="1"/>
          </p:cNvSpPr>
          <p:nvPr>
            <p:ph sz="quarter" idx="19"/>
          </p:nvPr>
        </p:nvSpPr>
        <p:spPr>
          <a:xfrm>
            <a:off x="6096000" y="3970338"/>
            <a:ext cx="2116138" cy="1590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6">
            <a:extLst>
              <a:ext uri="{FF2B5EF4-FFF2-40B4-BE49-F238E27FC236}">
                <a16:creationId xmlns:a16="http://schemas.microsoft.com/office/drawing/2014/main" id="{85F4533E-435B-4251-A787-BD80F6F76ADA}"/>
              </a:ext>
            </a:extLst>
          </p:cNvPr>
          <p:cNvSpPr>
            <a:spLocks noGrp="1"/>
          </p:cNvSpPr>
          <p:nvPr>
            <p:ph type="body" sz="quarter" idx="20"/>
          </p:nvPr>
        </p:nvSpPr>
        <p:spPr>
          <a:xfrm>
            <a:off x="8535988" y="3970338"/>
            <a:ext cx="2322512" cy="1590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3844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DB1C0C8D-E1C3-4F0F-912B-AF63C61A964C}"/>
              </a:ext>
            </a:extLst>
          </p:cNvPr>
          <p:cNvSpPr txBox="1"/>
          <p:nvPr userDrawn="1"/>
        </p:nvSpPr>
        <p:spPr>
          <a:xfrm>
            <a:off x="8039100" y="6488668"/>
            <a:ext cx="41529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827205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
        <p:nvSpPr>
          <p:cNvPr id="6" name="TextBox 5">
            <a:extLst>
              <a:ext uri="{FF2B5EF4-FFF2-40B4-BE49-F238E27FC236}">
                <a16:creationId xmlns:a16="http://schemas.microsoft.com/office/drawing/2014/main" id="{1EFE460D-CC14-4ADD-9A65-672CF7AA76B8}"/>
              </a:ext>
            </a:extLst>
          </p:cNvPr>
          <p:cNvSpPr txBox="1"/>
          <p:nvPr userDrawn="1"/>
        </p:nvSpPr>
        <p:spPr>
          <a:xfrm>
            <a:off x="7990609" y="6417025"/>
            <a:ext cx="41044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421446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3025517538"/>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42FD54-B806-47D7-AC83-D28D4CC067AC}"/>
              </a:ext>
            </a:extLst>
          </p:cNvPr>
          <p:cNvSpPr txBox="1"/>
          <p:nvPr userDrawn="1"/>
        </p:nvSpPr>
        <p:spPr>
          <a:xfrm>
            <a:off x="8066808" y="6368534"/>
            <a:ext cx="43330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29494044-23E3-4A75-8423-135C6C7B88C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15526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9DFB1-755F-47A8-B8CA-0B342BC957DB}"/>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C42FD54-B806-47D7-AC83-D28D4CC067AC}"/>
              </a:ext>
            </a:extLst>
          </p:cNvPr>
          <p:cNvSpPr txBox="1"/>
          <p:nvPr userDrawn="1"/>
        </p:nvSpPr>
        <p:spPr>
          <a:xfrm>
            <a:off x="8066808" y="6368534"/>
            <a:ext cx="43330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4" name="Content Placeholder 3">
            <a:extLst>
              <a:ext uri="{FF2B5EF4-FFF2-40B4-BE49-F238E27FC236}">
                <a16:creationId xmlns:a16="http://schemas.microsoft.com/office/drawing/2014/main" id="{3CBACAFA-C7C0-4D26-9581-229D77FED2DE}"/>
              </a:ext>
            </a:extLst>
          </p:cNvPr>
          <p:cNvSpPr>
            <a:spLocks noGrp="1"/>
          </p:cNvSpPr>
          <p:nvPr>
            <p:ph sz="quarter" idx="10"/>
          </p:nvPr>
        </p:nvSpPr>
        <p:spPr>
          <a:xfrm>
            <a:off x="678082" y="1844292"/>
            <a:ext cx="1892300" cy="430887"/>
          </a:xfrm>
        </p:spPr>
        <p:txBody>
          <a:bodyPr/>
          <a:lstStyle/>
          <a:p>
            <a:pPr lvl="0"/>
            <a:endParaRPr lang="en-US"/>
          </a:p>
        </p:txBody>
      </p:sp>
      <p:sp>
        <p:nvSpPr>
          <p:cNvPr id="6" name="Content Placeholder 5">
            <a:extLst>
              <a:ext uri="{FF2B5EF4-FFF2-40B4-BE49-F238E27FC236}">
                <a16:creationId xmlns:a16="http://schemas.microsoft.com/office/drawing/2014/main" id="{C2F82115-F072-4F49-B4AF-48F9E4E374FF}"/>
              </a:ext>
            </a:extLst>
          </p:cNvPr>
          <p:cNvSpPr>
            <a:spLocks noGrp="1"/>
          </p:cNvSpPr>
          <p:nvPr>
            <p:ph sz="quarter" idx="11"/>
          </p:nvPr>
        </p:nvSpPr>
        <p:spPr>
          <a:xfrm>
            <a:off x="3342345" y="1844967"/>
            <a:ext cx="2427287" cy="430212"/>
          </a:xfrm>
        </p:spPr>
        <p:txBody>
          <a:bodyPr/>
          <a:lstStyle/>
          <a:p>
            <a:pPr lvl="0"/>
            <a:r>
              <a:rPr lang="en-US"/>
              <a:t>Click to</a:t>
            </a:r>
          </a:p>
        </p:txBody>
      </p:sp>
      <p:sp>
        <p:nvSpPr>
          <p:cNvPr id="8" name="Content Placeholder 7">
            <a:extLst>
              <a:ext uri="{FF2B5EF4-FFF2-40B4-BE49-F238E27FC236}">
                <a16:creationId xmlns:a16="http://schemas.microsoft.com/office/drawing/2014/main" id="{43403196-04B7-4129-A0A4-C185E837D44D}"/>
              </a:ext>
            </a:extLst>
          </p:cNvPr>
          <p:cNvSpPr>
            <a:spLocks noGrp="1"/>
          </p:cNvSpPr>
          <p:nvPr>
            <p:ph sz="quarter" idx="12"/>
          </p:nvPr>
        </p:nvSpPr>
        <p:spPr>
          <a:xfrm>
            <a:off x="6422370" y="1844291"/>
            <a:ext cx="2190750" cy="430887"/>
          </a:xfrm>
        </p:spPr>
        <p:txBody>
          <a:bodyPr/>
          <a:lstStyle/>
          <a:p>
            <a:pPr lvl="0"/>
            <a:endParaRPr lang="en-US"/>
          </a:p>
        </p:txBody>
      </p:sp>
      <p:sp>
        <p:nvSpPr>
          <p:cNvPr id="10" name="Content Placeholder 9">
            <a:extLst>
              <a:ext uri="{FF2B5EF4-FFF2-40B4-BE49-F238E27FC236}">
                <a16:creationId xmlns:a16="http://schemas.microsoft.com/office/drawing/2014/main" id="{23049471-DF95-4E0B-8597-DBCA927A37B3}"/>
              </a:ext>
            </a:extLst>
          </p:cNvPr>
          <p:cNvSpPr>
            <a:spLocks noGrp="1"/>
          </p:cNvSpPr>
          <p:nvPr>
            <p:ph sz="quarter" idx="13"/>
          </p:nvPr>
        </p:nvSpPr>
        <p:spPr>
          <a:xfrm>
            <a:off x="9301163" y="1844675"/>
            <a:ext cx="2190750" cy="430213"/>
          </a:xfrm>
        </p:spPr>
        <p:txBody>
          <a:bodyPr/>
          <a:lstStyle/>
          <a:p>
            <a:pPr lvl="0"/>
            <a:r>
              <a:rPr lang="en-US"/>
              <a:t>Click</a:t>
            </a:r>
          </a:p>
        </p:txBody>
      </p:sp>
      <p:sp>
        <p:nvSpPr>
          <p:cNvPr id="12" name="Content Placeholder 11">
            <a:extLst>
              <a:ext uri="{FF2B5EF4-FFF2-40B4-BE49-F238E27FC236}">
                <a16:creationId xmlns:a16="http://schemas.microsoft.com/office/drawing/2014/main" id="{6D953111-C67A-4E53-8A04-3DEA6096F73A}"/>
              </a:ext>
            </a:extLst>
          </p:cNvPr>
          <p:cNvSpPr>
            <a:spLocks noGrp="1"/>
          </p:cNvSpPr>
          <p:nvPr>
            <p:ph sz="quarter" idx="14"/>
          </p:nvPr>
        </p:nvSpPr>
        <p:spPr>
          <a:xfrm>
            <a:off x="677863" y="4098925"/>
            <a:ext cx="2459037" cy="430887"/>
          </a:xfrm>
        </p:spPr>
        <p:txBody>
          <a:bodyPr/>
          <a:lstStyle/>
          <a:p>
            <a:pPr lvl="0"/>
            <a:r>
              <a:rPr lang="en-US"/>
              <a:t>Click</a:t>
            </a:r>
          </a:p>
        </p:txBody>
      </p:sp>
      <p:sp>
        <p:nvSpPr>
          <p:cNvPr id="14" name="Content Placeholder 13">
            <a:extLst>
              <a:ext uri="{FF2B5EF4-FFF2-40B4-BE49-F238E27FC236}">
                <a16:creationId xmlns:a16="http://schemas.microsoft.com/office/drawing/2014/main" id="{25FBF476-3C99-4C1A-81F3-16CC5C885929}"/>
              </a:ext>
            </a:extLst>
          </p:cNvPr>
          <p:cNvSpPr>
            <a:spLocks noGrp="1"/>
          </p:cNvSpPr>
          <p:nvPr>
            <p:ph sz="quarter" idx="15"/>
          </p:nvPr>
        </p:nvSpPr>
        <p:spPr>
          <a:xfrm>
            <a:off x="3862388" y="3973513"/>
            <a:ext cx="2560637" cy="861774"/>
          </a:xfrm>
        </p:spPr>
        <p:txBody>
          <a:bodyPr/>
          <a:lstStyle/>
          <a:p>
            <a:pPr lvl="0"/>
            <a:r>
              <a:rPr lang="en-US"/>
              <a:t>Click to edit Master</a:t>
            </a:r>
          </a:p>
        </p:txBody>
      </p:sp>
      <p:sp>
        <p:nvSpPr>
          <p:cNvPr id="16" name="Content Placeholder 15">
            <a:extLst>
              <a:ext uri="{FF2B5EF4-FFF2-40B4-BE49-F238E27FC236}">
                <a16:creationId xmlns:a16="http://schemas.microsoft.com/office/drawing/2014/main" id="{8962AA22-C78B-407D-B334-445666A01EB5}"/>
              </a:ext>
            </a:extLst>
          </p:cNvPr>
          <p:cNvSpPr>
            <a:spLocks noGrp="1"/>
          </p:cNvSpPr>
          <p:nvPr>
            <p:ph sz="quarter" idx="16"/>
          </p:nvPr>
        </p:nvSpPr>
        <p:spPr>
          <a:xfrm>
            <a:off x="6969125" y="3973513"/>
            <a:ext cx="2332038" cy="430887"/>
          </a:xfrm>
        </p:spPr>
        <p:txBody>
          <a:bodyPr/>
          <a:lstStyle/>
          <a:p>
            <a:pPr lvl="0"/>
            <a:r>
              <a:rPr lang="en-US"/>
              <a:t>Click</a:t>
            </a:r>
          </a:p>
        </p:txBody>
      </p:sp>
      <p:sp>
        <p:nvSpPr>
          <p:cNvPr id="18" name="Content Placeholder 17">
            <a:extLst>
              <a:ext uri="{FF2B5EF4-FFF2-40B4-BE49-F238E27FC236}">
                <a16:creationId xmlns:a16="http://schemas.microsoft.com/office/drawing/2014/main" id="{10274898-C32D-4A6B-969D-2F768C0B84CC}"/>
              </a:ext>
            </a:extLst>
          </p:cNvPr>
          <p:cNvSpPr>
            <a:spLocks noGrp="1"/>
          </p:cNvSpPr>
          <p:nvPr>
            <p:ph sz="quarter" idx="17"/>
          </p:nvPr>
        </p:nvSpPr>
        <p:spPr>
          <a:xfrm>
            <a:off x="9758363" y="3973513"/>
            <a:ext cx="2190750" cy="430887"/>
          </a:xfrm>
        </p:spPr>
        <p:txBody>
          <a:bodyPr/>
          <a:lstStyle/>
          <a:p>
            <a:pPr lvl="0"/>
            <a:r>
              <a:rPr lang="en-US"/>
              <a:t>Click to edit</a:t>
            </a:r>
          </a:p>
        </p:txBody>
      </p:sp>
    </p:spTree>
    <p:extLst>
      <p:ext uri="{BB962C8B-B14F-4D97-AF65-F5344CB8AC3E}">
        <p14:creationId xmlns:p14="http://schemas.microsoft.com/office/powerpoint/2010/main" val="18289985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AD5A2861-EA6E-473E-9E1C-F7D30A9F7900}"/>
              </a:ext>
            </a:extLst>
          </p:cNvPr>
          <p:cNvSpPr>
            <a:spLocks noGrp="1"/>
          </p:cNvSpPr>
          <p:nvPr>
            <p:ph type="body" sz="quarter" idx="16"/>
          </p:nvPr>
        </p:nvSpPr>
        <p:spPr>
          <a:xfrm>
            <a:off x="809790" y="4247606"/>
            <a:ext cx="2468880" cy="307777"/>
          </a:xfrm>
        </p:spPr>
        <p:txBody>
          <a:bodyPr/>
          <a:lstStyle>
            <a:lvl1pPr marL="0" indent="0" algn="ctr">
              <a:spcBef>
                <a:spcPts val="2400"/>
              </a:spcBef>
              <a:spcAft>
                <a:spcPts val="600"/>
              </a:spcAft>
              <a:buNone/>
              <a:defRPr sz="2000" b="0">
                <a:solidFill>
                  <a:schemeClr val="accent2"/>
                </a:solidFill>
                <a:latin typeface="+mn-lt"/>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14678"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219566"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8924453"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lvl1pPr algn="ctr">
              <a:defRPr/>
            </a:lvl1pPr>
          </a:lstStyle>
          <a:p>
            <a:r>
              <a:rPr lang="en-US"/>
              <a:t>Click to edit Master title style</a:t>
            </a:r>
          </a:p>
        </p:txBody>
      </p:sp>
      <p:sp>
        <p:nvSpPr>
          <p:cNvPr id="8" name="Text Placeholder 6">
            <a:extLst>
              <a:ext uri="{FF2B5EF4-FFF2-40B4-BE49-F238E27FC236}">
                <a16:creationId xmlns:a16="http://schemas.microsoft.com/office/drawing/2014/main" id="{C15329BE-B9CF-4CF3-AEB8-DB4AB492437B}"/>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9" name="TextBox 8">
            <a:extLst>
              <a:ext uri="{FF2B5EF4-FFF2-40B4-BE49-F238E27FC236}">
                <a16:creationId xmlns:a16="http://schemas.microsoft.com/office/drawing/2014/main" id="{8EDC5CFD-2569-493F-94AF-B3E7BAF906C5}"/>
              </a:ext>
            </a:extLst>
          </p:cNvPr>
          <p:cNvSpPr txBox="1"/>
          <p:nvPr userDrawn="1"/>
        </p:nvSpPr>
        <p:spPr>
          <a:xfrm>
            <a:off x="8018318" y="6403170"/>
            <a:ext cx="4097482"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8320222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1265414" y="1523165"/>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4420848" y="2543969"/>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ACD3BD21-19FC-4416-9C56-3AC78792C38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7458615"/>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1265414" y="1523165"/>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4420848" y="2543969"/>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71000805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521563D0-9F7A-4A68-8042-0CE736F3C85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A677DFD-20B3-4331-A1D4-2092BB932F35}"/>
              </a:ext>
            </a:extLst>
          </p:cNvPr>
          <p:cNvSpPr>
            <a:spLocks noGrp="1"/>
          </p:cNvSpPr>
          <p:nvPr>
            <p:ph sz="quarter" idx="10"/>
          </p:nvPr>
        </p:nvSpPr>
        <p:spPr>
          <a:xfrm>
            <a:off x="1371600" y="2303463"/>
            <a:ext cx="1947863" cy="1125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AAFECCE4-9F21-40CE-9EDA-654F213BB2EA}"/>
              </a:ext>
            </a:extLst>
          </p:cNvPr>
          <p:cNvSpPr>
            <a:spLocks noGrp="1"/>
          </p:cNvSpPr>
          <p:nvPr>
            <p:ph sz="quarter" idx="11"/>
          </p:nvPr>
        </p:nvSpPr>
        <p:spPr>
          <a:xfrm>
            <a:off x="4198938" y="2166938"/>
            <a:ext cx="1947862" cy="96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236679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09889684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03B970A-F742-4A2B-B869-5B66C55A6C17}"/>
              </a:ext>
            </a:extLst>
          </p:cNvPr>
          <p:cNvSpPr>
            <a:spLocks noGrp="1"/>
          </p:cNvSpPr>
          <p:nvPr>
            <p:ph type="title"/>
          </p:nvPr>
        </p:nvSpPr>
        <p:spPr>
          <a:xfrm>
            <a:off x="655815" y="-2774873"/>
            <a:ext cx="11018520" cy="553998"/>
          </a:xfrm>
        </p:spPr>
        <p:txBody>
          <a:bodyPr/>
          <a:lstStyle/>
          <a:p>
            <a:r>
              <a:rPr lang="en-US"/>
              <a:t>Click to edit Master title style</a:t>
            </a:r>
          </a:p>
        </p:txBody>
      </p:sp>
      <p:sp>
        <p:nvSpPr>
          <p:cNvPr id="7" name="TextBox 6">
            <a:extLst>
              <a:ext uri="{FF2B5EF4-FFF2-40B4-BE49-F238E27FC236}">
                <a16:creationId xmlns:a16="http://schemas.microsoft.com/office/drawing/2014/main" id="{C85ADE88-945F-423C-88D5-C991D32F4645}"/>
              </a:ext>
            </a:extLst>
          </p:cNvPr>
          <p:cNvSpPr txBox="1"/>
          <p:nvPr userDrawn="1"/>
        </p:nvSpPr>
        <p:spPr>
          <a:xfrm>
            <a:off x="8122227" y="6433621"/>
            <a:ext cx="40697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39598768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B44014EA-3AD6-4F2C-92DC-E62255BE8C3F}"/>
              </a:ext>
            </a:extLst>
          </p:cNvPr>
          <p:cNvSpPr>
            <a:spLocks noGrp="1"/>
          </p:cNvSpPr>
          <p:nvPr>
            <p:ph sz="quarter" idx="11"/>
          </p:nvPr>
        </p:nvSpPr>
        <p:spPr>
          <a:xfrm>
            <a:off x="6415088" y="4705350"/>
            <a:ext cx="4749800" cy="1046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77842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65671-2BAB-496E-A124-8C3A9EB204E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1C884DE-0FC3-4FDC-9039-A81BDEAC5A03}"/>
              </a:ext>
            </a:extLst>
          </p:cNvPr>
          <p:cNvSpPr>
            <a:spLocks noGrp="1"/>
          </p:cNvSpPr>
          <p:nvPr>
            <p:ph sz="quarter" idx="10"/>
          </p:nvPr>
        </p:nvSpPr>
        <p:spPr>
          <a:xfrm>
            <a:off x="426424" y="1674525"/>
            <a:ext cx="1828800" cy="914400"/>
          </a:xfrm>
        </p:spPr>
        <p:txBody>
          <a:bodyPr/>
          <a:lstStyle/>
          <a:p>
            <a:pPr lvl="0"/>
            <a:endParaRPr lang="en-US"/>
          </a:p>
        </p:txBody>
      </p:sp>
      <p:sp>
        <p:nvSpPr>
          <p:cNvPr id="6" name="Content Placeholder 5">
            <a:extLst>
              <a:ext uri="{FF2B5EF4-FFF2-40B4-BE49-F238E27FC236}">
                <a16:creationId xmlns:a16="http://schemas.microsoft.com/office/drawing/2014/main" id="{72416673-8A15-4CB5-A7BF-12114C3588E8}"/>
              </a:ext>
            </a:extLst>
          </p:cNvPr>
          <p:cNvSpPr>
            <a:spLocks noGrp="1"/>
          </p:cNvSpPr>
          <p:nvPr>
            <p:ph sz="quarter" idx="11"/>
          </p:nvPr>
        </p:nvSpPr>
        <p:spPr>
          <a:xfrm>
            <a:off x="426424" y="3354676"/>
            <a:ext cx="1828800" cy="914400"/>
          </a:xfrm>
        </p:spPr>
        <p:txBody>
          <a:bodyPr/>
          <a:lstStyle/>
          <a:p>
            <a:pPr lvl="0"/>
            <a:endParaRPr lang="en-US"/>
          </a:p>
        </p:txBody>
      </p:sp>
    </p:spTree>
    <p:extLst>
      <p:ext uri="{BB962C8B-B14F-4D97-AF65-F5344CB8AC3E}">
        <p14:creationId xmlns:p14="http://schemas.microsoft.com/office/powerpoint/2010/main" val="235103811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3057862"/>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19093-FA5F-4E5F-B29D-DD6B995B0CE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244CFD9-1F0F-425A-93D6-7B6DA3FB7C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3C345EA-7765-4791-BD65-A2406CF8F2D1}"/>
              </a:ext>
            </a:extLst>
          </p:cNvPr>
          <p:cNvSpPr>
            <a:spLocks noGrp="1"/>
          </p:cNvSpPr>
          <p:nvPr>
            <p:ph type="dt" sz="half" idx="10"/>
          </p:nvPr>
        </p:nvSpPr>
        <p:spPr/>
        <p:txBody>
          <a:bodyPr/>
          <a:lstStyle/>
          <a:p>
            <a:fld id="{19C0A5A4-8D0A-4F80-B546-6BF391CFF993}" type="datetimeFigureOut">
              <a:rPr lang="en-GB" smtClean="0"/>
              <a:t>25/04/2023</a:t>
            </a:fld>
            <a:endParaRPr lang="en-GB"/>
          </a:p>
        </p:txBody>
      </p:sp>
      <p:sp>
        <p:nvSpPr>
          <p:cNvPr id="5" name="Footer Placeholder 4">
            <a:extLst>
              <a:ext uri="{FF2B5EF4-FFF2-40B4-BE49-F238E27FC236}">
                <a16:creationId xmlns:a16="http://schemas.microsoft.com/office/drawing/2014/main" id="{E09D3154-503A-431A-A82D-0443795128F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32B963-82B4-440E-9596-4DC1B2BC9D09}"/>
              </a:ext>
            </a:extLst>
          </p:cNvPr>
          <p:cNvSpPr>
            <a:spLocks noGrp="1"/>
          </p:cNvSpPr>
          <p:nvPr>
            <p:ph type="sldNum" sz="quarter" idx="12"/>
          </p:nvPr>
        </p:nvSpPr>
        <p:spPr/>
        <p:txBody>
          <a:bodyPr/>
          <a:lstStyle/>
          <a:p>
            <a:fld id="{B287789A-14CD-4199-917A-B0DD59122585}" type="slidenum">
              <a:rPr lang="en-GB" smtClean="0"/>
              <a:t>‹#›</a:t>
            </a:fld>
            <a:endParaRPr lang="en-GB"/>
          </a:p>
        </p:txBody>
      </p:sp>
    </p:spTree>
    <p:extLst>
      <p:ext uri="{BB962C8B-B14F-4D97-AF65-F5344CB8AC3E}">
        <p14:creationId xmlns:p14="http://schemas.microsoft.com/office/powerpoint/2010/main" val="428070685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4831-3499-A281-3476-DD16230E2F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E76F7B1-F661-37C9-F146-4F1E065FAD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77422432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059808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5742499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080866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Tree>
    <p:extLst>
      <p:ext uri="{BB962C8B-B14F-4D97-AF65-F5344CB8AC3E}">
        <p14:creationId xmlns:p14="http://schemas.microsoft.com/office/powerpoint/2010/main" val="3012329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3662206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8698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TextBox 4">
            <a:extLst>
              <a:ext uri="{FF2B5EF4-FFF2-40B4-BE49-F238E27FC236}">
                <a16:creationId xmlns:a16="http://schemas.microsoft.com/office/drawing/2014/main" id="{50438394-0B50-4FE3-9194-BED809423290}"/>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48336385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prstClr val="black">
                    <a:lumMod val="65000"/>
                  </a:prst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187979069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472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37972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userDrawn="1">
  <p:cSld name="Blank Color Layout 4">
    <p:spTree>
      <p:nvGrpSpPr>
        <p:cNvPr id="1" name=""/>
        <p:cNvGrpSpPr/>
        <p:nvPr/>
      </p:nvGrpSpPr>
      <p:grpSpPr>
        <a:xfrm>
          <a:off x="0" y="0"/>
          <a:ext cx="0" cy="0"/>
          <a:chOff x="0" y="0"/>
          <a:chExt cx="0" cy="0"/>
        </a:xfrm>
      </p:grpSpPr>
      <p:sp>
        <p:nvSpPr>
          <p:cNvPr id="4" name="Title 5"/>
          <p:cNvSpPr>
            <a:spLocks noGrp="1"/>
          </p:cNvSpPr>
          <p:nvPr>
            <p:ph type="title"/>
          </p:nvPr>
        </p:nvSpPr>
        <p:spPr>
          <a:xfrm>
            <a:off x="519248" y="512909"/>
            <a:ext cx="11151917" cy="498599"/>
          </a:xfrm>
        </p:spPr>
        <p:txBody>
          <a:bodyPr>
            <a:noAutofit/>
          </a:bodyPr>
          <a:lstStyle>
            <a:lvl1pPr>
              <a:defRPr sz="4000">
                <a:solidFill>
                  <a:srgbClr val="006600"/>
                </a:solidFill>
              </a:defRPr>
            </a:lvl1pPr>
          </a:lstStyle>
          <a:p>
            <a:r>
              <a:rPr lang="en-US"/>
              <a:t>Click to edit Master title style</a:t>
            </a:r>
          </a:p>
        </p:txBody>
      </p:sp>
      <p:sp>
        <p:nvSpPr>
          <p:cNvPr id="8" name="Slide Number Placeholder 7"/>
          <p:cNvSpPr>
            <a:spLocks noGrp="1"/>
          </p:cNvSpPr>
          <p:nvPr>
            <p:ph type="sldNum" sz="quarter" idx="12"/>
          </p:nvPr>
        </p:nvSpPr>
        <p:spPr>
          <a:xfrm>
            <a:off x="8610600" y="6517719"/>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C81DCF-37AD-4D80-9AF2-7F7291E1B83E}" type="slidenum">
              <a:rPr kumimoji="0" lang="en-US" sz="1800" b="0" i="0" u="none" strike="noStrike" kern="1200" cap="none" spc="0" normalizeH="0" baseline="0" noProof="0" smtClean="0">
                <a:ln>
                  <a:noFill/>
                </a:ln>
                <a:solidFill>
                  <a:prstClr val="white"/>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7531716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44C08E-72F0-43B7-A950-8EEB146712DB}"/>
              </a:ext>
            </a:extLst>
          </p:cNvPr>
          <p:cNvPicPr>
            <a:picLocks noChangeAspect="1"/>
          </p:cNvPicPr>
          <p:nvPr userDrawn="1"/>
        </p:nvPicPr>
        <p:blipFill rotWithShape="1">
          <a:blip r:embed="rId2"/>
          <a:srcRect l="1005" r="1005"/>
          <a:stretch/>
        </p:blipFill>
        <p:spPr>
          <a:xfrm>
            <a:off x="0" y="0"/>
            <a:ext cx="12192000" cy="6858000"/>
          </a:xfrm>
          <a:prstGeom prst="rect">
            <a:avLst/>
          </a:prstGeom>
        </p:spPr>
      </p:pic>
    </p:spTree>
    <p:extLst>
      <p:ext uri="{BB962C8B-B14F-4D97-AF65-F5344CB8AC3E}">
        <p14:creationId xmlns:p14="http://schemas.microsoft.com/office/powerpoint/2010/main" val="33528108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65671-2BAB-496E-A124-8C3A9EB204E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1C884DE-0FC3-4FDC-9039-A81BDEAC5A03}"/>
              </a:ext>
            </a:extLst>
          </p:cNvPr>
          <p:cNvSpPr>
            <a:spLocks noGrp="1"/>
          </p:cNvSpPr>
          <p:nvPr>
            <p:ph sz="quarter" idx="10"/>
          </p:nvPr>
        </p:nvSpPr>
        <p:spPr>
          <a:xfrm>
            <a:off x="426424" y="1674525"/>
            <a:ext cx="1828800" cy="914400"/>
          </a:xfrm>
        </p:spPr>
        <p:txBody>
          <a:bodyPr/>
          <a:lstStyle/>
          <a:p>
            <a:pPr lvl="0"/>
            <a:endParaRPr lang="en-US"/>
          </a:p>
        </p:txBody>
      </p:sp>
      <p:sp>
        <p:nvSpPr>
          <p:cNvPr id="6" name="Content Placeholder 5">
            <a:extLst>
              <a:ext uri="{FF2B5EF4-FFF2-40B4-BE49-F238E27FC236}">
                <a16:creationId xmlns:a16="http://schemas.microsoft.com/office/drawing/2014/main" id="{72416673-8A15-4CB5-A7BF-12114C3588E8}"/>
              </a:ext>
            </a:extLst>
          </p:cNvPr>
          <p:cNvSpPr>
            <a:spLocks noGrp="1"/>
          </p:cNvSpPr>
          <p:nvPr>
            <p:ph sz="quarter" idx="11"/>
          </p:nvPr>
        </p:nvSpPr>
        <p:spPr>
          <a:xfrm>
            <a:off x="426424" y="3354676"/>
            <a:ext cx="1828800" cy="914400"/>
          </a:xfrm>
        </p:spPr>
        <p:txBody>
          <a:bodyPr/>
          <a:lstStyle/>
          <a:p>
            <a:pPr lvl="0"/>
            <a:endParaRPr lang="en-US"/>
          </a:p>
        </p:txBody>
      </p:sp>
    </p:spTree>
    <p:extLst>
      <p:ext uri="{BB962C8B-B14F-4D97-AF65-F5344CB8AC3E}">
        <p14:creationId xmlns:p14="http://schemas.microsoft.com/office/powerpoint/2010/main" val="350404818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65671-2BAB-496E-A124-8C3A9EB204E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1C884DE-0FC3-4FDC-9039-A81BDEAC5A03}"/>
              </a:ext>
            </a:extLst>
          </p:cNvPr>
          <p:cNvSpPr>
            <a:spLocks noGrp="1"/>
          </p:cNvSpPr>
          <p:nvPr>
            <p:ph sz="quarter" idx="10"/>
          </p:nvPr>
        </p:nvSpPr>
        <p:spPr>
          <a:xfrm>
            <a:off x="426424" y="1674525"/>
            <a:ext cx="1828800" cy="914400"/>
          </a:xfrm>
        </p:spPr>
        <p:txBody>
          <a:bodyPr/>
          <a:lstStyle/>
          <a:p>
            <a:pPr lvl="0"/>
            <a:endParaRPr lang="en-US"/>
          </a:p>
        </p:txBody>
      </p:sp>
      <p:sp>
        <p:nvSpPr>
          <p:cNvPr id="6" name="Content Placeholder 5">
            <a:extLst>
              <a:ext uri="{FF2B5EF4-FFF2-40B4-BE49-F238E27FC236}">
                <a16:creationId xmlns:a16="http://schemas.microsoft.com/office/drawing/2014/main" id="{72416673-8A15-4CB5-A7BF-12114C3588E8}"/>
              </a:ext>
            </a:extLst>
          </p:cNvPr>
          <p:cNvSpPr>
            <a:spLocks noGrp="1"/>
          </p:cNvSpPr>
          <p:nvPr>
            <p:ph sz="quarter" idx="11"/>
          </p:nvPr>
        </p:nvSpPr>
        <p:spPr>
          <a:xfrm>
            <a:off x="426424" y="3354676"/>
            <a:ext cx="1828800" cy="914400"/>
          </a:xfrm>
        </p:spPr>
        <p:txBody>
          <a:bodyPr/>
          <a:lstStyle/>
          <a:p>
            <a:pPr lvl="0"/>
            <a:endParaRPr lang="en-US"/>
          </a:p>
        </p:txBody>
      </p:sp>
    </p:spTree>
    <p:extLst>
      <p:ext uri="{BB962C8B-B14F-4D97-AF65-F5344CB8AC3E}">
        <p14:creationId xmlns:p14="http://schemas.microsoft.com/office/powerpoint/2010/main" val="12068232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微软雅黑" panose="020B0503020204020204" pitchFamily="34" charset="-122"/>
              <a:ea typeface="微软雅黑" panose="020B0503020204020204" pitchFamily="34" charset="-122"/>
            </a:endParaRPr>
          </a:p>
        </p:txBody>
      </p:sp>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68695"/>
            <a:ext cx="1905338" cy="215444"/>
          </a:xfrm>
          <a:prstGeom prst="rect">
            <a:avLst/>
          </a:prstGeom>
          <a:noFill/>
          <a:ln>
            <a:noFill/>
          </a:ln>
        </p:spPr>
        <p:txBody>
          <a:bodyPr wrap="square" lIns="0" tIns="0" rIns="0" bIns="0" rtlCol="0" anchor="ctr" anchorCtr="0">
            <a:spAutoFit/>
          </a:bodyPr>
          <a:lstStyle/>
          <a:p>
            <a:r>
              <a:rPr lang="zh-CN" altLang="en-US" sz="1400">
                <a:solidFill>
                  <a:prstClr val="white">
                    <a:lumMod val="50000"/>
                  </a:prstClr>
                </a:solidFill>
                <a:latin typeface="微软雅黑" panose="020B0503020204020204" pitchFamily="34" charset="-122"/>
                <a:ea typeface="微软雅黑" panose="020B0503020204020204" pitchFamily="34" charset="-122"/>
                <a:cs typeface="Segoe UI Light" panose="020B0502040204020203" pitchFamily="34" charset="0"/>
              </a:rPr>
              <a:t>场景描述：</a:t>
            </a:r>
            <a:endParaRPr lang="en-US" sz="1400">
              <a:solidFill>
                <a:prstClr val="white">
                  <a:lumMod val="50000"/>
                </a:prstClr>
              </a:solidFill>
              <a:latin typeface="微软雅黑" panose="020B0503020204020204" pitchFamily="34" charset="-122"/>
              <a:ea typeface="微软雅黑" panose="020B0503020204020204" pitchFamily="34" charset="-122"/>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微软雅黑" panose="020B0503020204020204" pitchFamily="34" charset="-122"/>
                <a:ea typeface="微软雅黑" panose="020B0503020204020204" pitchFamily="34" charset="-122"/>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微软雅黑" panose="020B0503020204020204" pitchFamily="34" charset="-122"/>
                <a:ea typeface="微软雅黑" panose="020B0503020204020204" pitchFamily="34" charset="-122"/>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微软雅黑" panose="020B0503020204020204" pitchFamily="34" charset="-122"/>
                <a:ea typeface="微软雅黑" panose="020B0503020204020204" pitchFamily="34" charset="-122"/>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066854" y="4868695"/>
            <a:ext cx="1905338" cy="215444"/>
          </a:xfrm>
          <a:prstGeom prst="rect">
            <a:avLst/>
          </a:prstGeom>
          <a:noFill/>
          <a:ln>
            <a:noFill/>
          </a:ln>
        </p:spPr>
        <p:txBody>
          <a:bodyPr wrap="square" lIns="0" tIns="0" rIns="0" bIns="0" rtlCol="0" anchor="ctr" anchorCtr="0">
            <a:spAutoFit/>
          </a:bodyPr>
          <a:lstStyle/>
          <a:p>
            <a:r>
              <a:rPr lang="zh-CN" altLang="en-US" sz="1400">
                <a:solidFill>
                  <a:prstClr val="white">
                    <a:lumMod val="50000"/>
                  </a:prstClr>
                </a:solidFill>
                <a:latin typeface="微软雅黑" panose="020B0503020204020204" pitchFamily="34" charset="-122"/>
                <a:ea typeface="微软雅黑" panose="020B0503020204020204" pitchFamily="34" charset="-122"/>
                <a:cs typeface="Segoe UI Light" panose="020B0502040204020203" pitchFamily="34" charset="0"/>
              </a:rPr>
              <a:t>解决方案：</a:t>
            </a:r>
            <a:endParaRPr lang="en-US" sz="1400">
              <a:solidFill>
                <a:prstClr val="white">
                  <a:lumMod val="50000"/>
                </a:prstClr>
              </a:solidFill>
              <a:latin typeface="微软雅黑" panose="020B0503020204020204" pitchFamily="34" charset="-122"/>
              <a:ea typeface="微软雅黑" panose="020B0503020204020204" pitchFamily="34" charset="-122"/>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微软雅黑" panose="020B0503020204020204" pitchFamily="34" charset="-122"/>
                <a:ea typeface="微软雅黑" panose="020B0503020204020204" pitchFamily="34" charset="-122"/>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987440" y="4867996"/>
            <a:ext cx="1905338" cy="215444"/>
          </a:xfrm>
          <a:prstGeom prst="rect">
            <a:avLst/>
          </a:prstGeom>
          <a:noFill/>
          <a:ln>
            <a:noFill/>
          </a:ln>
        </p:spPr>
        <p:txBody>
          <a:bodyPr wrap="square" lIns="0" tIns="0" rIns="0" bIns="0" rtlCol="0" anchor="ctr" anchorCtr="0">
            <a:spAutoFit/>
          </a:bodyPr>
          <a:lstStyle/>
          <a:p>
            <a:r>
              <a:rPr lang="zh-CN" altLang="en-US" sz="1400">
                <a:solidFill>
                  <a:prstClr val="white">
                    <a:lumMod val="50000"/>
                  </a:prstClr>
                </a:solidFill>
                <a:latin typeface="微软雅黑" panose="020B0503020204020204" pitchFamily="34" charset="-122"/>
                <a:ea typeface="微软雅黑" panose="020B0503020204020204" pitchFamily="34" charset="-122"/>
              </a:rPr>
              <a:t>成果收益：</a:t>
            </a:r>
            <a:endParaRPr lang="en-US" sz="1400">
              <a:solidFill>
                <a:prstClr val="white">
                  <a:lumMod val="50000"/>
                </a:prstClr>
              </a:solidFill>
              <a:latin typeface="微软雅黑" panose="020B0503020204020204" pitchFamily="34" charset="-122"/>
              <a:ea typeface="微软雅黑" panose="020B0503020204020204" pitchFamily="34" charset="-122"/>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微软雅黑" panose="020B0503020204020204" pitchFamily="34" charset="-122"/>
                <a:ea typeface="微软雅黑" panose="020B0503020204020204" pitchFamily="34" charset="-122"/>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pic>
        <p:nvPicPr>
          <p:cNvPr id="2" name="Graphic 18">
            <a:extLst>
              <a:ext uri="{FF2B5EF4-FFF2-40B4-BE49-F238E27FC236}">
                <a16:creationId xmlns:a16="http://schemas.microsoft.com/office/drawing/2014/main" id="{1187300E-656C-2D46-37A4-9E60E081BC5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Tree>
    <p:extLst>
      <p:ext uri="{BB962C8B-B14F-4D97-AF65-F5344CB8AC3E}">
        <p14:creationId xmlns:p14="http://schemas.microsoft.com/office/powerpoint/2010/main" val="33409691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85956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4747308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157B7F1-B4C1-F85D-95DF-FD63202298FA}"/>
              </a:ext>
              <a:ext uri="{C183D7F6-B498-43B3-948B-1728B52AA6E4}">
                <adec:decorative xmlns:adec="http://schemas.microsoft.com/office/drawing/2017/decorative" val="1"/>
              </a:ext>
            </a:extLst>
          </p:cNvPr>
          <p:cNvSpPr/>
          <p:nvPr userDrawn="1"/>
        </p:nvSpPr>
        <p:spPr bwMode="auto">
          <a:xfrm>
            <a:off x="-1" y="0"/>
            <a:ext cx="48006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6739" y="1229820"/>
            <a:ext cx="3931920" cy="430887"/>
          </a:xfrm>
        </p:spPr>
        <p:txBody>
          <a:bodyPr/>
          <a:lstStyle/>
          <a:p>
            <a:r>
              <a:rPr lang="en-US"/>
              <a:t>Click to edit Master title style</a:t>
            </a:r>
          </a:p>
        </p:txBody>
      </p:sp>
    </p:spTree>
    <p:extLst>
      <p:ext uri="{BB962C8B-B14F-4D97-AF65-F5344CB8AC3E}">
        <p14:creationId xmlns:p14="http://schemas.microsoft.com/office/powerpoint/2010/main" val="17547882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780571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345667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110481799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2171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426892981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826221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472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593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092902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16399607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2340799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Tree>
    <p:extLst>
      <p:ext uri="{BB962C8B-B14F-4D97-AF65-F5344CB8AC3E}">
        <p14:creationId xmlns:p14="http://schemas.microsoft.com/office/powerpoint/2010/main" val="2029912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2464433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3867584"/>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2012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TextBox 4">
            <a:extLst>
              <a:ext uri="{FF2B5EF4-FFF2-40B4-BE49-F238E27FC236}">
                <a16:creationId xmlns:a16="http://schemas.microsoft.com/office/drawing/2014/main" id="{50438394-0B50-4FE3-9194-BED809423290}"/>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1596418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prstClr val="black">
                    <a:lumMod val="65000"/>
                  </a:prst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216201920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Blank Color Layout 4">
    <p:spTree>
      <p:nvGrpSpPr>
        <p:cNvPr id="1" name=""/>
        <p:cNvGrpSpPr/>
        <p:nvPr/>
      </p:nvGrpSpPr>
      <p:grpSpPr>
        <a:xfrm>
          <a:off x="0" y="0"/>
          <a:ext cx="0" cy="0"/>
          <a:chOff x="0" y="0"/>
          <a:chExt cx="0" cy="0"/>
        </a:xfrm>
      </p:grpSpPr>
      <p:sp>
        <p:nvSpPr>
          <p:cNvPr id="4" name="Title 5"/>
          <p:cNvSpPr>
            <a:spLocks noGrp="1"/>
          </p:cNvSpPr>
          <p:nvPr>
            <p:ph type="title"/>
          </p:nvPr>
        </p:nvSpPr>
        <p:spPr>
          <a:xfrm>
            <a:off x="519248" y="512909"/>
            <a:ext cx="11151917" cy="498599"/>
          </a:xfrm>
        </p:spPr>
        <p:txBody>
          <a:bodyPr>
            <a:noAutofit/>
          </a:bodyPr>
          <a:lstStyle>
            <a:lvl1pPr>
              <a:defRPr sz="4000">
                <a:solidFill>
                  <a:srgbClr val="006600"/>
                </a:solidFill>
              </a:defRPr>
            </a:lvl1pPr>
          </a:lstStyle>
          <a:p>
            <a:r>
              <a:rPr lang="en-US"/>
              <a:t>Click to edit Master title style</a:t>
            </a:r>
          </a:p>
        </p:txBody>
      </p:sp>
      <p:sp>
        <p:nvSpPr>
          <p:cNvPr id="8" name="Slide Number Placeholder 7"/>
          <p:cNvSpPr>
            <a:spLocks noGrp="1"/>
          </p:cNvSpPr>
          <p:nvPr>
            <p:ph type="sldNum" sz="quarter" idx="12"/>
          </p:nvPr>
        </p:nvSpPr>
        <p:spPr>
          <a:xfrm>
            <a:off x="8610600" y="6517719"/>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C81DCF-37AD-4D80-9AF2-7F7291E1B83E}" type="slidenum">
              <a:rPr kumimoji="0" lang="en-US" sz="1800" b="0" i="0" u="none" strike="noStrike" kern="1200" cap="none" spc="0" normalizeH="0" baseline="0" noProof="0" smtClean="0">
                <a:ln>
                  <a:noFill/>
                </a:ln>
                <a:solidFill>
                  <a:prstClr val="white"/>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9948918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44C08E-72F0-43B7-A950-8EEB146712DB}"/>
              </a:ext>
            </a:extLst>
          </p:cNvPr>
          <p:cNvPicPr>
            <a:picLocks noChangeAspect="1"/>
          </p:cNvPicPr>
          <p:nvPr userDrawn="1"/>
        </p:nvPicPr>
        <p:blipFill rotWithShape="1">
          <a:blip r:embed="rId2"/>
          <a:srcRect l="1005" r="1005"/>
          <a:stretch/>
        </p:blipFill>
        <p:spPr>
          <a:xfrm>
            <a:off x="0" y="0"/>
            <a:ext cx="12192000" cy="6858000"/>
          </a:xfrm>
          <a:prstGeom prst="rect">
            <a:avLst/>
          </a:prstGeom>
        </p:spPr>
      </p:pic>
    </p:spTree>
    <p:extLst>
      <p:ext uri="{BB962C8B-B14F-4D97-AF65-F5344CB8AC3E}">
        <p14:creationId xmlns:p14="http://schemas.microsoft.com/office/powerpoint/2010/main" val="34705954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71188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8716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952269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132672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6214643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45095870"/>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856668"/>
            <a:ext cx="9144000" cy="677108"/>
          </a:xfrm>
          <a:noFill/>
        </p:spPr>
        <p:txBody>
          <a:bodyPr lIns="0" tIns="0" rIns="0" bIns="0" anchor="b" anchorCtr="0">
            <a:spAutoFit/>
          </a:bodyPr>
          <a:lstStyle>
            <a:lvl1pPr algn="l">
              <a:defRPr sz="4400" spc="-50" baseline="0">
                <a:solidFill>
                  <a:schemeClr val="accent2">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160182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8714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4200" y="2430542"/>
            <a:ext cx="5034175" cy="1107996"/>
          </a:xfrm>
          <a:prstGeom prst="rect">
            <a:avLst/>
          </a:prstGeom>
        </p:spPr>
        <p:txBody>
          <a:bodyPr wrap="square" anchor="b" anchorCtr="0">
            <a:spAutoFit/>
          </a:bodyPr>
          <a:lstStyle>
            <a:lvl1pPr algn="l">
              <a:defRPr sz="3600">
                <a:solidFill>
                  <a:schemeClr val="accent2">
                    <a:lumMod val="60000"/>
                    <a:lumOff val="40000"/>
                  </a:schemeClr>
                </a:solidFill>
              </a:defRPr>
            </a:lvl1pPr>
          </a:lstStyle>
          <a:p>
            <a:r>
              <a:rPr lang="en-US"/>
              <a:t>Event name or presentation</a:t>
            </a:r>
          </a:p>
        </p:txBody>
      </p:sp>
      <p:sp>
        <p:nvSpPr>
          <p:cNvPr id="4" name="Rectangle 3">
            <a:extLst>
              <a:ext uri="{FF2B5EF4-FFF2-40B4-BE49-F238E27FC236}">
                <a16:creationId xmlns:a16="http://schemas.microsoft.com/office/drawing/2014/main" id="{9A8DF4C6-65B7-4A15-B6EC-CD64100CE9D7}"/>
              </a:ext>
            </a:extLst>
          </p:cNvPr>
          <p:cNvSpPr/>
          <p:nvPr/>
        </p:nvSpPr>
        <p:spPr bwMode="auto">
          <a:xfrm>
            <a:off x="8304656" y="0"/>
            <a:ext cx="1704109" cy="6858000"/>
          </a:xfrm>
          <a:prstGeom prst="rect">
            <a:avLst/>
          </a:prstGeom>
          <a:solidFill>
            <a:schemeClr val="accent2">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5078D974-A814-4694-9777-CFED6691E89F}"/>
              </a:ext>
            </a:extLst>
          </p:cNvPr>
          <p:cNvSpPr/>
          <p:nvPr/>
        </p:nvSpPr>
        <p:spPr>
          <a:xfrm>
            <a:off x="7466275" y="1978683"/>
            <a:ext cx="3380870" cy="2900634"/>
          </a:xfrm>
          <a:prstGeom prst="rect">
            <a:avLst/>
          </a:prstGeom>
          <a:solidFill>
            <a:schemeClr val="bg1"/>
          </a:solidFill>
          <a:ln w="3175">
            <a:solidFill>
              <a:schemeClr val="accent1">
                <a:lumMod val="60000"/>
                <a:lumOff val="40000"/>
                <a:alpha val="69000"/>
              </a:schemeClr>
            </a:solidFill>
            <a:headEnd type="none" w="med" len="med"/>
            <a:tailEnd type="none" w="med" len="med"/>
          </a:ln>
          <a:effectLst>
            <a:outerShdw blurRad="381000" sx="118000" sy="118000" algn="ctr" rotWithShape="0">
              <a:schemeClr val="accent2">
                <a:alpha val="3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lvl="0" algn="ctr" defTabSz="839225" fontAlgn="base">
              <a:lnSpc>
                <a:spcPct val="90000"/>
              </a:lnSpc>
              <a:spcBef>
                <a:spcPct val="0"/>
              </a:spcBef>
              <a:spcAft>
                <a:spcPct val="0"/>
              </a:spcAft>
            </a:pPr>
            <a:endParaRPr lang="en-US" sz="1050">
              <a:solidFill>
                <a:srgbClr val="0078D4"/>
              </a:solidFill>
              <a:latin typeface="Segoe UI Semibold"/>
            </a:endParaRPr>
          </a:p>
        </p:txBody>
      </p:sp>
      <p:sp>
        <p:nvSpPr>
          <p:cNvPr id="5" name="Text Placeholder 3">
            <a:extLst>
              <a:ext uri="{FF2B5EF4-FFF2-40B4-BE49-F238E27FC236}">
                <a16:creationId xmlns:a16="http://schemas.microsoft.com/office/drawing/2014/main" id="{BD208F46-3454-4B1E-BBF8-A9202CCF3695}"/>
              </a:ext>
            </a:extLst>
          </p:cNvPr>
          <p:cNvSpPr>
            <a:spLocks noGrp="1"/>
          </p:cNvSpPr>
          <p:nvPr>
            <p:ph type="body" sz="quarter" idx="11"/>
          </p:nvPr>
        </p:nvSpPr>
        <p:spPr>
          <a:xfrm>
            <a:off x="584200" y="3654623"/>
            <a:ext cx="4377592" cy="861774"/>
          </a:xfrm>
        </p:spPr>
        <p:txBody>
          <a:bodyPr wrap="square">
            <a:spAutoFit/>
          </a:bodyPr>
          <a:lstStyle>
            <a:lvl1pPr marL="0" indent="0">
              <a:buNone/>
              <a:defRPr sz="2800">
                <a:solidFill>
                  <a:schemeClr val="tx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52202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57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
        <p:nvSpPr>
          <p:cNvPr id="9" name="Text Placeholder 6">
            <a:extLst>
              <a:ext uri="{FF2B5EF4-FFF2-40B4-BE49-F238E27FC236}">
                <a16:creationId xmlns:a16="http://schemas.microsoft.com/office/drawing/2014/main" id="{8DDE6F09-8ACB-4139-97DA-6B3121CDB8E8}"/>
              </a:ext>
            </a:extLst>
          </p:cNvPr>
          <p:cNvSpPr>
            <a:spLocks noGrp="1"/>
          </p:cNvSpPr>
          <p:nvPr>
            <p:ph type="body" sz="quarter" idx="13"/>
          </p:nvPr>
        </p:nvSpPr>
        <p:spPr>
          <a:xfrm>
            <a:off x="5919789" y="2655073"/>
            <a:ext cx="5689600" cy="1757404"/>
          </a:xfrm>
        </p:spPr>
        <p:txBody>
          <a:bodyPr anchor="ctr"/>
          <a:lstStyle>
            <a:lvl1pPr>
              <a:lnSpc>
                <a:spcPct val="100000"/>
              </a:lnSpc>
              <a:spcBef>
                <a:spcPts val="1200"/>
              </a:spcBef>
              <a:spcAft>
                <a:spcPts val="600"/>
              </a:spcAft>
              <a:defRPr sz="2000">
                <a:solidFill>
                  <a:schemeClr val="accent2">
                    <a:lumMod val="60000"/>
                    <a:lumOff val="40000"/>
                  </a:schemeClr>
                </a:solidFill>
              </a:defRPr>
            </a:lvl1pPr>
            <a:lvl2pPr>
              <a:spcBef>
                <a:spcPts val="0"/>
              </a:spcBef>
              <a:spcAft>
                <a:spcPts val="600"/>
              </a:spcAft>
              <a:defRPr sz="1600">
                <a:solidFill>
                  <a:schemeClr val="tx1"/>
                </a:solidFill>
              </a:defRPr>
            </a:lvl2pPr>
            <a:lvl3pPr marL="173038" indent="-173038">
              <a:spcBef>
                <a:spcPts val="0"/>
              </a:spcBef>
              <a:spcAft>
                <a:spcPts val="600"/>
              </a:spcAft>
              <a:buFont typeface="Arial" panose="020B0604020202020204" pitchFamily="34" charset="0"/>
              <a:buChar char="•"/>
              <a:defRPr sz="1200">
                <a:solidFill>
                  <a:schemeClr val="tx1"/>
                </a:solidFill>
              </a:defRPr>
            </a:lvl3pPr>
            <a:lvl4pPr>
              <a:spcBef>
                <a:spcPts val="1200"/>
              </a:spcBef>
              <a:defRPr sz="16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73797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4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146726"/>
            <a:ext cx="4167188" cy="1815882"/>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584200" y="2432304"/>
            <a:ext cx="4166027" cy="553998"/>
          </a:xfrm>
        </p:spPr>
        <p:txBody>
          <a:bodyPr anchor="b"/>
          <a:lstStyle>
            <a:lvl1pPr algn="l">
              <a:defRPr>
                <a:solidFill>
                  <a:schemeClr val="tx1"/>
                </a:solidFill>
              </a:defRPr>
            </a:lvl1pPr>
          </a:lstStyle>
          <a:p>
            <a:r>
              <a:rPr lang="en-US"/>
              <a:t>Click to edit Master</a:t>
            </a:r>
          </a:p>
        </p:txBody>
      </p:sp>
      <p:sp>
        <p:nvSpPr>
          <p:cNvPr id="9" name="Text Placeholder 6">
            <a:extLst>
              <a:ext uri="{FF2B5EF4-FFF2-40B4-BE49-F238E27FC236}">
                <a16:creationId xmlns:a16="http://schemas.microsoft.com/office/drawing/2014/main" id="{8DDE6F09-8ACB-4139-97DA-6B3121CDB8E8}"/>
              </a:ext>
            </a:extLst>
          </p:cNvPr>
          <p:cNvSpPr>
            <a:spLocks noGrp="1"/>
          </p:cNvSpPr>
          <p:nvPr>
            <p:ph type="body" sz="quarter" idx="13"/>
          </p:nvPr>
        </p:nvSpPr>
        <p:spPr>
          <a:xfrm>
            <a:off x="4751388" y="2655073"/>
            <a:ext cx="6858001" cy="1757404"/>
          </a:xfrm>
        </p:spPr>
        <p:txBody>
          <a:bodyPr anchor="ctr"/>
          <a:lstStyle>
            <a:lvl1pPr>
              <a:lnSpc>
                <a:spcPct val="100000"/>
              </a:lnSpc>
              <a:spcBef>
                <a:spcPts val="600"/>
              </a:spcBef>
              <a:spcAft>
                <a:spcPts val="0"/>
              </a:spcAft>
              <a:defRPr sz="1800">
                <a:solidFill>
                  <a:schemeClr val="accent2">
                    <a:lumMod val="60000"/>
                    <a:lumOff val="40000"/>
                  </a:schemeClr>
                </a:solidFill>
              </a:defRPr>
            </a:lvl1pPr>
            <a:lvl2pPr>
              <a:spcBef>
                <a:spcPts val="600"/>
              </a:spcBef>
              <a:spcAft>
                <a:spcPts val="0"/>
              </a:spcAft>
              <a:defRPr sz="1400">
                <a:solidFill>
                  <a:schemeClr val="tx1"/>
                </a:solidFill>
              </a:defRPr>
            </a:lvl2pPr>
            <a:lvl3pPr marL="173038" indent="-173038">
              <a:spcBef>
                <a:spcPts val="400"/>
              </a:spcBef>
              <a:spcAft>
                <a:spcPts val="300"/>
              </a:spcAft>
              <a:buFont typeface="Arial" panose="020B0604020202020204" pitchFamily="34" charset="0"/>
              <a:buChar char="•"/>
              <a:defRPr sz="1200">
                <a:solidFill>
                  <a:schemeClr val="tx1"/>
                </a:solidFill>
              </a:defRPr>
            </a:lvl3pPr>
            <a:lvl4pPr>
              <a:spcBef>
                <a:spcPts val="600"/>
              </a:spcBef>
              <a:defRPr sz="1200">
                <a:solidFill>
                  <a:schemeClr val="accent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28992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 Placeholder 6">
            <a:extLst>
              <a:ext uri="{FF2B5EF4-FFF2-40B4-BE49-F238E27FC236}">
                <a16:creationId xmlns:a16="http://schemas.microsoft.com/office/drawing/2014/main" id="{F0A611E8-C659-47FB-BDFD-0961C0B8A0E4}"/>
              </a:ext>
            </a:extLst>
          </p:cNvPr>
          <p:cNvSpPr>
            <a:spLocks noGrp="1"/>
          </p:cNvSpPr>
          <p:nvPr>
            <p:ph type="body" sz="quarter" idx="12"/>
          </p:nvPr>
        </p:nvSpPr>
        <p:spPr>
          <a:xfrm>
            <a:off x="4941888" y="2548710"/>
            <a:ext cx="6667497" cy="1757404"/>
          </a:xfrm>
        </p:spPr>
        <p:txBody>
          <a:bodyPr anchor="ctr"/>
          <a:lstStyle>
            <a:lvl1pPr>
              <a:spcBef>
                <a:spcPts val="1200"/>
              </a:spcBef>
              <a:defRPr sz="2000">
                <a:solidFill>
                  <a:schemeClr val="accent2">
                    <a:lumMod val="60000"/>
                    <a:lumOff val="40000"/>
                  </a:schemeClr>
                </a:solidFill>
              </a:defRPr>
            </a:lvl1pPr>
            <a:lvl2pPr>
              <a:spcBef>
                <a:spcPts val="0"/>
              </a:spcBef>
              <a:spcAft>
                <a:spcPts val="6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B8A973F1-C54B-4D68-8CD3-42603664BB73}"/>
              </a:ext>
            </a:extLst>
          </p:cNvPr>
          <p:cNvSpPr>
            <a:spLocks noGrp="1"/>
          </p:cNvSpPr>
          <p:nvPr>
            <p:ph type="title"/>
          </p:nvPr>
        </p:nvSpPr>
        <p:spPr>
          <a:xfrm>
            <a:off x="584200" y="2432304"/>
            <a:ext cx="3701553" cy="553998"/>
          </a:xfrm>
        </p:spPr>
        <p:txBody>
          <a:bodyPr anchor="b"/>
          <a:lstStyle>
            <a:lvl1pPr algn="l">
              <a:defRPr>
                <a:solidFill>
                  <a:schemeClr val="tx1"/>
                </a:solidFill>
              </a:defRPr>
            </a:lvl1pPr>
          </a:lstStyle>
          <a:p>
            <a:r>
              <a:rPr lang="en-US"/>
              <a:t>Click to edit Master</a:t>
            </a:r>
          </a:p>
        </p:txBody>
      </p:sp>
    </p:spTree>
    <p:extLst>
      <p:ext uri="{BB962C8B-B14F-4D97-AF65-F5344CB8AC3E}">
        <p14:creationId xmlns:p14="http://schemas.microsoft.com/office/powerpoint/2010/main" val="1207377299"/>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 Placeholder 6">
            <a:extLst>
              <a:ext uri="{FF2B5EF4-FFF2-40B4-BE49-F238E27FC236}">
                <a16:creationId xmlns:a16="http://schemas.microsoft.com/office/drawing/2014/main" id="{F0A611E8-C659-47FB-BDFD-0961C0B8A0E4}"/>
              </a:ext>
            </a:extLst>
          </p:cNvPr>
          <p:cNvSpPr>
            <a:spLocks noGrp="1"/>
          </p:cNvSpPr>
          <p:nvPr>
            <p:ph type="body" sz="quarter" idx="12"/>
          </p:nvPr>
        </p:nvSpPr>
        <p:spPr>
          <a:xfrm>
            <a:off x="4941888" y="2548710"/>
            <a:ext cx="6667497" cy="1757404"/>
          </a:xfrm>
        </p:spPr>
        <p:txBody>
          <a:bodyPr anchor="ctr"/>
          <a:lstStyle>
            <a:lvl1pPr>
              <a:spcBef>
                <a:spcPts val="1200"/>
              </a:spcBef>
              <a:defRPr sz="1800">
                <a:solidFill>
                  <a:schemeClr val="accent1"/>
                </a:solidFill>
              </a:defRPr>
            </a:lvl1pPr>
            <a:lvl2pPr>
              <a:spcBef>
                <a:spcPts val="0"/>
              </a:spcBef>
              <a:spcAft>
                <a:spcPts val="600"/>
              </a:spcAft>
              <a:defRPr sz="16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1200"/>
              </a:spcBef>
              <a:defRPr sz="16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3D78DC9E-BE7C-471A-9626-04DCDD711C87}"/>
              </a:ext>
            </a:extLst>
          </p:cNvPr>
          <p:cNvSpPr>
            <a:spLocks noGrp="1"/>
          </p:cNvSpPr>
          <p:nvPr>
            <p:ph type="body" sz="quarter" idx="13"/>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475A104C-724E-48B8-B8A3-63C2E27CB878}"/>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99893633"/>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3D78DC9E-BE7C-471A-9626-04DCDD711C87}"/>
              </a:ext>
            </a:extLst>
          </p:cNvPr>
          <p:cNvSpPr>
            <a:spLocks noGrp="1"/>
          </p:cNvSpPr>
          <p:nvPr>
            <p:ph type="body" sz="quarter" idx="13"/>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475A104C-724E-48B8-B8A3-63C2E27CB878}"/>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73415268"/>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815882"/>
          </a:xfrm>
        </p:spPr>
        <p:txBody>
          <a:bodyPr wrap="square">
            <a:noAutofit/>
          </a:bodyPr>
          <a:lstStyle>
            <a:lvl1pPr marL="0" indent="0">
              <a:spcBef>
                <a:spcPts val="1200"/>
              </a:spcBef>
              <a:buNone/>
              <a:defRPr sz="2400">
                <a:solidFill>
                  <a:schemeClr val="accent2">
                    <a:lumMod val="60000"/>
                    <a:lumOff val="40000"/>
                  </a:schemeClr>
                </a:solidFill>
              </a:defRPr>
            </a:lvl1pPr>
            <a:lvl2pPr marL="0" indent="0">
              <a:spcBef>
                <a:spcPts val="600"/>
              </a:spcBef>
              <a:buNone/>
              <a:defRPr sz="1800"/>
            </a:lvl2pPr>
            <a:lvl3pPr marL="0" indent="0">
              <a:buNone/>
              <a:defRPr sz="1400"/>
            </a:lvl3pPr>
            <a:lvl4pPr marL="0" indent="0">
              <a:spcBef>
                <a:spcPts val="1200"/>
              </a:spcBef>
              <a:buNone/>
              <a:defRPr sz="1800">
                <a:solidFill>
                  <a:schemeClr val="accent1"/>
                </a:solidFill>
              </a:defRPr>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7550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23820E-EEFD-4C68-BDB2-7B6000A34A4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71401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573308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B16970EE-EC97-43A9-B0EA-FC816CEDAE68}"/>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6122582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5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2057400"/>
            <a:ext cx="4257114"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BE5C722A-D75E-4A97-8F91-DC7D4840068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0426713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4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2" y="2057400"/>
            <a:ext cx="4745737" cy="2117503"/>
          </a:xfrm>
        </p:spPr>
        <p:txBody>
          <a:bodyPr>
            <a:noAutofit/>
          </a:bodyPr>
          <a:lstStyle>
            <a:lvl1pPr>
              <a:spcBef>
                <a:spcPts val="600"/>
              </a:spcBef>
              <a:spcAft>
                <a:spcPts val="600"/>
              </a:spcAft>
              <a:defRPr sz="2400" b="1">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20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BE5C722A-D75E-4A97-8F91-DC7D4840068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8" name="Text Placeholder 6">
            <a:extLst>
              <a:ext uri="{FF2B5EF4-FFF2-40B4-BE49-F238E27FC236}">
                <a16:creationId xmlns:a16="http://schemas.microsoft.com/office/drawing/2014/main" id="{BD260465-C46A-461D-9310-CBFA17C10646}"/>
              </a:ext>
            </a:extLst>
          </p:cNvPr>
          <p:cNvSpPr>
            <a:spLocks noGrp="1"/>
          </p:cNvSpPr>
          <p:nvPr>
            <p:ph type="body" sz="quarter" idx="13"/>
          </p:nvPr>
        </p:nvSpPr>
        <p:spPr>
          <a:xfrm>
            <a:off x="5919787" y="2057400"/>
            <a:ext cx="4881563" cy="2117503"/>
          </a:xfrm>
        </p:spPr>
        <p:txBody>
          <a:bodyPr>
            <a:noAutofit/>
          </a:bodyPr>
          <a:lstStyle>
            <a:lvl1pPr>
              <a:spcBef>
                <a:spcPts val="600"/>
              </a:spcBef>
              <a:spcAft>
                <a:spcPts val="600"/>
              </a:spcAft>
              <a:defRPr sz="2400" b="1">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20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6651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9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24200"/>
            <a:ext cx="11310050"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922709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0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24200"/>
            <a:ext cx="5331525"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D6DD8F29-F6D9-4D16-A586-D42AEF4AEFBA}"/>
              </a:ext>
            </a:extLst>
          </p:cNvPr>
          <p:cNvSpPr>
            <a:spLocks noGrp="1"/>
          </p:cNvSpPr>
          <p:nvPr>
            <p:ph type="body" sz="quarter" idx="13"/>
          </p:nvPr>
        </p:nvSpPr>
        <p:spPr>
          <a:xfrm>
            <a:off x="6272212" y="3124200"/>
            <a:ext cx="5331525"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43013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8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2057400"/>
            <a:ext cx="4257114"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776620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8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14351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18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4380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7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20574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12C660DE-2BE8-43B7-84AF-CA24A8D8552F}"/>
              </a:ext>
            </a:extLst>
          </p:cNvPr>
          <p:cNvSpPr>
            <a:spLocks noGrp="1"/>
          </p:cNvSpPr>
          <p:nvPr>
            <p:ph type="body" sz="quarter" idx="13"/>
          </p:nvPr>
        </p:nvSpPr>
        <p:spPr>
          <a:xfrm>
            <a:off x="5919788" y="20574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11428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6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1435100"/>
            <a:ext cx="4745737"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a:xfrm>
            <a:off x="588263" y="457200"/>
            <a:ext cx="4745737" cy="553998"/>
          </a:xfrm>
        </p:spPr>
        <p:txBody>
          <a:bodyPr/>
          <a:lstStyle>
            <a:lvl1pPr algn="l">
              <a:defRPr/>
            </a:lvl1pPr>
          </a:lstStyle>
          <a:p>
            <a:r>
              <a:rPr lang="en-US"/>
              <a:t>Click to edit Master title style</a:t>
            </a:r>
          </a:p>
        </p:txBody>
      </p:sp>
      <p:sp>
        <p:nvSpPr>
          <p:cNvPr id="4" name="Picture Placeholder 3">
            <a:extLst>
              <a:ext uri="{FF2B5EF4-FFF2-40B4-BE49-F238E27FC236}">
                <a16:creationId xmlns:a16="http://schemas.microsoft.com/office/drawing/2014/main" id="{BF5A637D-BDCB-438F-98B5-D61305A8FFDC}"/>
              </a:ext>
            </a:extLst>
          </p:cNvPr>
          <p:cNvSpPr>
            <a:spLocks noGrp="1"/>
          </p:cNvSpPr>
          <p:nvPr>
            <p:ph type="pic" sz="quarter" idx="13"/>
          </p:nvPr>
        </p:nvSpPr>
        <p:spPr>
          <a:xfrm>
            <a:off x="5919788" y="-50800"/>
            <a:ext cx="6272212" cy="6908800"/>
          </a:xfrm>
        </p:spPr>
        <p:txBody>
          <a:bodyPr/>
          <a:lstStyle/>
          <a:p>
            <a:endParaRPr lang="en-US"/>
          </a:p>
        </p:txBody>
      </p:sp>
    </p:spTree>
    <p:extLst>
      <p:ext uri="{BB962C8B-B14F-4D97-AF65-F5344CB8AC3E}">
        <p14:creationId xmlns:p14="http://schemas.microsoft.com/office/powerpoint/2010/main" val="15994027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0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2864088"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5143976"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3" name="Text Placeholder 6">
            <a:extLst>
              <a:ext uri="{FF2B5EF4-FFF2-40B4-BE49-F238E27FC236}">
                <a16:creationId xmlns:a16="http://schemas.microsoft.com/office/drawing/2014/main" id="{C65CE251-3C30-41D1-8C74-AA8184A83456}"/>
              </a:ext>
            </a:extLst>
          </p:cNvPr>
          <p:cNvSpPr>
            <a:spLocks noGrp="1"/>
          </p:cNvSpPr>
          <p:nvPr>
            <p:ph type="body" sz="quarter" idx="15"/>
          </p:nvPr>
        </p:nvSpPr>
        <p:spPr>
          <a:xfrm>
            <a:off x="7423864"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4" name="Text Placeholder 6">
            <a:extLst>
              <a:ext uri="{FF2B5EF4-FFF2-40B4-BE49-F238E27FC236}">
                <a16:creationId xmlns:a16="http://schemas.microsoft.com/office/drawing/2014/main" id="{94987D1C-B243-4EEE-BC02-A9A9C27512FD}"/>
              </a:ext>
            </a:extLst>
          </p:cNvPr>
          <p:cNvSpPr>
            <a:spLocks noGrp="1"/>
          </p:cNvSpPr>
          <p:nvPr>
            <p:ph type="body" sz="quarter" idx="16"/>
          </p:nvPr>
        </p:nvSpPr>
        <p:spPr>
          <a:xfrm>
            <a:off x="9703753"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584200" y="4283297"/>
            <a:ext cx="219456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2864088"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5143976"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8" name="Text Placeholder 6">
            <a:extLst>
              <a:ext uri="{FF2B5EF4-FFF2-40B4-BE49-F238E27FC236}">
                <a16:creationId xmlns:a16="http://schemas.microsoft.com/office/drawing/2014/main" id="{C38AD36D-F42B-4960-B8C3-82F03DD1A7EF}"/>
              </a:ext>
            </a:extLst>
          </p:cNvPr>
          <p:cNvSpPr>
            <a:spLocks noGrp="1"/>
          </p:cNvSpPr>
          <p:nvPr>
            <p:ph type="body" sz="quarter" idx="20" hasCustomPrompt="1"/>
          </p:nvPr>
        </p:nvSpPr>
        <p:spPr>
          <a:xfrm>
            <a:off x="7423864"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9" name="Text Placeholder 6">
            <a:extLst>
              <a:ext uri="{FF2B5EF4-FFF2-40B4-BE49-F238E27FC236}">
                <a16:creationId xmlns:a16="http://schemas.microsoft.com/office/drawing/2014/main" id="{4E50405A-2C8C-47E8-9370-4506359CEB39}"/>
              </a:ext>
            </a:extLst>
          </p:cNvPr>
          <p:cNvSpPr>
            <a:spLocks noGrp="1"/>
          </p:cNvSpPr>
          <p:nvPr>
            <p:ph type="body" sz="quarter" idx="21" hasCustomPrompt="1"/>
          </p:nvPr>
        </p:nvSpPr>
        <p:spPr>
          <a:xfrm>
            <a:off x="9703753"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90039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024826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1133149"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4608165"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8132773"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1133149" y="3685097"/>
            <a:ext cx="292608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4608165"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8132773"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20" name="Text Placeholder 6">
            <a:extLst>
              <a:ext uri="{FF2B5EF4-FFF2-40B4-BE49-F238E27FC236}">
                <a16:creationId xmlns:a16="http://schemas.microsoft.com/office/drawing/2014/main" id="{73F2C7A3-26A2-448B-B580-4891D9B71AF4}"/>
              </a:ext>
            </a:extLst>
          </p:cNvPr>
          <p:cNvSpPr>
            <a:spLocks noGrp="1"/>
          </p:cNvSpPr>
          <p:nvPr>
            <p:ph type="body" sz="quarter" idx="21" hasCustomPrompt="1"/>
          </p:nvPr>
        </p:nvSpPr>
        <p:spPr>
          <a:xfrm>
            <a:off x="1386722" y="1435100"/>
            <a:ext cx="9418555" cy="1143208"/>
          </a:xfrm>
        </p:spPr>
        <p:txBody>
          <a:bodyPr>
            <a:noAutofit/>
          </a:bodyPr>
          <a:lstStyle>
            <a:lvl1pPr>
              <a:spcBef>
                <a:spcPts val="0"/>
              </a:spcBef>
              <a:spcAft>
                <a:spcPts val="1200"/>
              </a:spcAft>
              <a:defRPr sz="1600">
                <a:solidFill>
                  <a:schemeClr val="accent1"/>
                </a:solidFill>
              </a:defRPr>
            </a:lvl1pPr>
            <a:lvl2pPr algn="ctr">
              <a:spcBef>
                <a:spcPts val="0"/>
              </a:spcBef>
              <a:spcAft>
                <a:spcPts val="1200"/>
              </a:spcAft>
              <a:defRPr sz="20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p:txBody>
      </p:sp>
    </p:spTree>
    <p:extLst>
      <p:ext uri="{BB962C8B-B14F-4D97-AF65-F5344CB8AC3E}">
        <p14:creationId xmlns:p14="http://schemas.microsoft.com/office/powerpoint/2010/main" val="15211750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3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1133149"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4608165"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8132773"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1133149" y="3685097"/>
            <a:ext cx="292608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4608165"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8132773"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43350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1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15456"/>
            <a:ext cx="274320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3540765"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6299278"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3" name="Text Placeholder 6">
            <a:extLst>
              <a:ext uri="{FF2B5EF4-FFF2-40B4-BE49-F238E27FC236}">
                <a16:creationId xmlns:a16="http://schemas.microsoft.com/office/drawing/2014/main" id="{C65CE251-3C30-41D1-8C74-AA8184A83456}"/>
              </a:ext>
            </a:extLst>
          </p:cNvPr>
          <p:cNvSpPr>
            <a:spLocks noGrp="1"/>
          </p:cNvSpPr>
          <p:nvPr>
            <p:ph type="body" sz="quarter" idx="15"/>
          </p:nvPr>
        </p:nvSpPr>
        <p:spPr>
          <a:xfrm>
            <a:off x="9057791"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588263" y="3685097"/>
            <a:ext cx="274320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3540765"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6299278"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8" name="Text Placeholder 6">
            <a:extLst>
              <a:ext uri="{FF2B5EF4-FFF2-40B4-BE49-F238E27FC236}">
                <a16:creationId xmlns:a16="http://schemas.microsoft.com/office/drawing/2014/main" id="{C38AD36D-F42B-4960-B8C3-82F03DD1A7EF}"/>
              </a:ext>
            </a:extLst>
          </p:cNvPr>
          <p:cNvSpPr>
            <a:spLocks noGrp="1"/>
          </p:cNvSpPr>
          <p:nvPr>
            <p:ph type="body" sz="quarter" idx="20" hasCustomPrompt="1"/>
          </p:nvPr>
        </p:nvSpPr>
        <p:spPr>
          <a:xfrm>
            <a:off x="9057791"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20" name="Text Placeholder 6">
            <a:extLst>
              <a:ext uri="{FF2B5EF4-FFF2-40B4-BE49-F238E27FC236}">
                <a16:creationId xmlns:a16="http://schemas.microsoft.com/office/drawing/2014/main" id="{73F2C7A3-26A2-448B-B580-4891D9B71AF4}"/>
              </a:ext>
            </a:extLst>
          </p:cNvPr>
          <p:cNvSpPr>
            <a:spLocks noGrp="1"/>
          </p:cNvSpPr>
          <p:nvPr>
            <p:ph type="body" sz="quarter" idx="21" hasCustomPrompt="1"/>
          </p:nvPr>
        </p:nvSpPr>
        <p:spPr>
          <a:xfrm>
            <a:off x="1386722" y="1435100"/>
            <a:ext cx="9418555" cy="1143208"/>
          </a:xfrm>
        </p:spPr>
        <p:txBody>
          <a:bodyPr>
            <a:noAutofit/>
          </a:bodyPr>
          <a:lstStyle>
            <a:lvl1pPr>
              <a:spcBef>
                <a:spcPts val="0"/>
              </a:spcBef>
              <a:spcAft>
                <a:spcPts val="1200"/>
              </a:spcAft>
              <a:defRPr sz="1600">
                <a:solidFill>
                  <a:schemeClr val="accent1"/>
                </a:solidFill>
              </a:defRPr>
            </a:lvl1pPr>
            <a:lvl2pPr algn="ctr">
              <a:spcBef>
                <a:spcPts val="0"/>
              </a:spcBef>
              <a:spcAft>
                <a:spcPts val="1200"/>
              </a:spcAft>
              <a:defRPr sz="20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p:txBody>
      </p:sp>
    </p:spTree>
    <p:extLst>
      <p:ext uri="{BB962C8B-B14F-4D97-AF65-F5344CB8AC3E}">
        <p14:creationId xmlns:p14="http://schemas.microsoft.com/office/powerpoint/2010/main" val="22083614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1435100"/>
            <a:ext cx="4749800" cy="2117503"/>
          </a:xfrm>
        </p:spPr>
        <p:txBody>
          <a:bodyPr>
            <a:noAutofit/>
          </a:bodyPr>
          <a:lstStyle>
            <a:lvl1pPr>
              <a:spcBef>
                <a:spcPts val="1200"/>
              </a:spcBef>
              <a:defRPr sz="2400">
                <a:solidFill>
                  <a:schemeClr val="accent1"/>
                </a:solidFill>
              </a:defRPr>
            </a:lvl1pPr>
            <a:lvl2pPr>
              <a:spcBef>
                <a:spcPts val="0"/>
              </a:spcBef>
              <a:spcAft>
                <a:spcPts val="1200"/>
              </a:spcAft>
              <a:defRPr sz="1800">
                <a:solidFill>
                  <a:schemeClr val="tx1"/>
                </a:solidFill>
              </a:defRPr>
            </a:lvl2pPr>
            <a:lvl3pPr marL="173038" indent="-173038">
              <a:spcBef>
                <a:spcPts val="0"/>
              </a:spcBef>
              <a:spcAft>
                <a:spcPts val="6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8D463EAB-D3D7-42CC-927D-E5AA71C3D985}"/>
              </a:ext>
            </a:extLst>
          </p:cNvPr>
          <p:cNvSpPr>
            <a:spLocks noGrp="1"/>
          </p:cNvSpPr>
          <p:nvPr>
            <p:ph type="body" sz="quarter" idx="13"/>
          </p:nvPr>
        </p:nvSpPr>
        <p:spPr>
          <a:xfrm>
            <a:off x="5919788" y="1435100"/>
            <a:ext cx="5689600" cy="2117503"/>
          </a:xfrm>
        </p:spPr>
        <p:txBody>
          <a:bodyPr>
            <a:noAutofit/>
          </a:bodyPr>
          <a:lstStyle>
            <a:lvl1pPr>
              <a:spcBef>
                <a:spcPts val="1200"/>
              </a:spcBef>
              <a:defRPr sz="2400">
                <a:solidFill>
                  <a:schemeClr val="accent1"/>
                </a:solidFill>
              </a:defRPr>
            </a:lvl1pPr>
            <a:lvl2pPr>
              <a:spcBef>
                <a:spcPts val="0"/>
              </a:spcBef>
              <a:spcAft>
                <a:spcPts val="1200"/>
              </a:spcAft>
              <a:defRPr sz="1800">
                <a:solidFill>
                  <a:schemeClr val="tx1"/>
                </a:solidFill>
              </a:defRPr>
            </a:lvl2pPr>
            <a:lvl3pPr marL="173038" indent="-173038">
              <a:spcBef>
                <a:spcPts val="0"/>
              </a:spcBef>
              <a:spcAft>
                <a:spcPts val="1200"/>
              </a:spcAft>
              <a:buFont typeface="Arial" panose="020B0604020202020204" pitchFamily="34" charset="0"/>
              <a:buChar char="•"/>
              <a:defRPr lang="en-US" sz="1400" kern="1200" spc="0" baseline="0" dirty="0" smtClean="0">
                <a:solidFill>
                  <a:schemeClr val="tx1"/>
                </a:solidFill>
                <a:latin typeface="+mn-lt"/>
                <a:ea typeface="+mn-ea"/>
                <a:cs typeface="+mn-cs"/>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marL="173038" marR="0" lvl="2" indent="-173038" algn="l" defTabSz="932742" rtl="0" eaLnBrk="1" fontAlgn="auto" latinLnBrk="0" hangingPunct="1">
              <a:lnSpc>
                <a:spcPct val="100000"/>
              </a:lnSpc>
              <a:spcBef>
                <a:spcPts val="0"/>
              </a:spcBef>
              <a:spcAft>
                <a:spcPts val="600"/>
              </a:spcAft>
              <a:buClrTx/>
              <a:buSzPct val="90000"/>
              <a:buFont typeface="Arial" panose="020B0604020202020204" pitchFamily="34" charset="0"/>
              <a:buChar char="•"/>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1661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3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67953" y="1504675"/>
            <a:ext cx="11035784" cy="369332"/>
          </a:xfrm>
        </p:spPr>
        <p:txBody>
          <a:bodyPr>
            <a:noAutofit/>
          </a:bodyPr>
          <a:lstStyle>
            <a:lvl1pPr>
              <a:spcBef>
                <a:spcPts val="1200"/>
              </a:spcBef>
              <a:defRPr sz="2400">
                <a:solidFill>
                  <a:schemeClr val="accent2">
                    <a:lumMod val="60000"/>
                    <a:lumOff val="40000"/>
                  </a:schemeClr>
                </a:solidFill>
              </a:defRPr>
            </a:lvl1pPr>
            <a:lvl2pPr>
              <a:spcBef>
                <a:spcPts val="0"/>
              </a:spcBef>
              <a:spcAft>
                <a:spcPts val="1200"/>
              </a:spcAft>
              <a:defRPr sz="1800">
                <a:solidFill>
                  <a:schemeClr val="tx1"/>
                </a:solidFill>
              </a:defRPr>
            </a:lvl2pPr>
            <a:lvl3pPr marL="0" indent="0">
              <a:spcBef>
                <a:spcPts val="0"/>
              </a:spcBef>
              <a:spcAft>
                <a:spcPts val="1200"/>
              </a:spcAft>
              <a:buFont typeface="Arial" panose="020B0604020202020204" pitchFamily="34" charset="0"/>
              <a:buNone/>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3F5B865A-6223-4A93-A911-A0A2202AC99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40053875"/>
      </p:ext>
    </p:extLst>
  </p:cSld>
  <p:clrMapOvr>
    <a:masterClrMapping/>
  </p:clrMapOvr>
  <p:transition>
    <p:fade/>
  </p:transition>
  <p:extLst>
    <p:ext uri="{DCECCB84-F9BA-43D5-87BE-67443E8EF086}">
      <p15:sldGuideLst xmlns:p15="http://schemas.microsoft.com/office/powerpoint/2012/main">
        <p15:guide id="2" pos="3840">
          <p15:clr>
            <a:srgbClr val="5ACBF0"/>
          </p15:clr>
        </p15:guide>
        <p15:guide id="6" orient="horz" pos="904">
          <p15:clr>
            <a:srgbClr val="5ACBF0"/>
          </p15:clr>
        </p15:guide>
        <p15:guide id="7" orient="horz" pos="1968">
          <p15:clr>
            <a:srgbClr val="5ACBF0"/>
          </p15:clr>
        </p15:guide>
        <p15:guide id="8" orient="horz" pos="2226">
          <p15:clr>
            <a:srgbClr val="5ACBF0"/>
          </p15:clr>
        </p15:guide>
        <p15:guide id="9" orient="horz" pos="1344">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1460938"/>
            <a:ext cx="7198139" cy="627864"/>
          </a:xfrm>
        </p:spPr>
        <p:txBody>
          <a:bodyPr/>
          <a:lstStyle>
            <a:lvl1pPr>
              <a:spcBef>
                <a:spcPts val="1200"/>
              </a:spcBef>
              <a:defRPr sz="2400" b="1">
                <a:solidFill>
                  <a:schemeClr val="accent2">
                    <a:lumMod val="60000"/>
                    <a:lumOff val="40000"/>
                  </a:schemeClr>
                </a:solidFill>
              </a:defRPr>
            </a:lvl1pPr>
            <a:lvl2pPr>
              <a:defRPr sz="1400">
                <a:solidFill>
                  <a:schemeClr val="tx1"/>
                </a:solidFill>
              </a:defRPr>
            </a:lvl2pPr>
            <a:lvl3pPr>
              <a:spcBef>
                <a:spcPts val="0"/>
              </a:spcBef>
              <a:spcAft>
                <a:spcPts val="1200"/>
              </a:spcAft>
              <a:defRPr sz="1600">
                <a:solidFill>
                  <a:schemeClr val="tx1"/>
                </a:solidFill>
              </a:defRPr>
            </a:lvl3pPr>
            <a:lvl4pPr>
              <a:spcBef>
                <a:spcPts val="2400"/>
              </a:spcBef>
              <a:defRPr sz="1600">
                <a:solidFill>
                  <a:schemeClr val="accent2">
                    <a:lumMod val="60000"/>
                    <a:lumOff val="40000"/>
                  </a:schemeClr>
                </a:solidFill>
              </a:defRPr>
            </a:lvl4pPr>
            <a:lvl5pPr>
              <a:defRPr sz="1600">
                <a:solidFill>
                  <a:schemeClr val="tx1"/>
                </a:solidFill>
              </a:defRPr>
            </a:lvl5pPr>
          </a:lstStyle>
          <a:p>
            <a:pPr lvl="0"/>
            <a:r>
              <a:rPr lang="en-US"/>
              <a:t>Click to edit Master text styles</a:t>
            </a:r>
          </a:p>
          <a:p>
            <a:pPr lvl="1"/>
            <a:endParaRPr lang="en-US"/>
          </a:p>
        </p:txBody>
      </p:sp>
      <p:sp>
        <p:nvSpPr>
          <p:cNvPr id="3" name="Title 2">
            <a:extLst>
              <a:ext uri="{FF2B5EF4-FFF2-40B4-BE49-F238E27FC236}">
                <a16:creationId xmlns:a16="http://schemas.microsoft.com/office/drawing/2014/main" id="{B9A080CE-6937-4958-B156-E850C190524D}"/>
              </a:ext>
            </a:extLst>
          </p:cNvPr>
          <p:cNvSpPr>
            <a:spLocks noGrp="1"/>
          </p:cNvSpPr>
          <p:nvPr>
            <p:ph type="title"/>
          </p:nvPr>
        </p:nvSpPr>
        <p:spPr/>
        <p:txBody>
          <a:bodyPr/>
          <a:lstStyle/>
          <a:p>
            <a:r>
              <a:rPr lang="en-US"/>
              <a:t>Click to edit Master title style</a:t>
            </a:r>
          </a:p>
        </p:txBody>
      </p:sp>
      <p:sp>
        <p:nvSpPr>
          <p:cNvPr id="10" name="Text Placeholder 4">
            <a:extLst>
              <a:ext uri="{FF2B5EF4-FFF2-40B4-BE49-F238E27FC236}">
                <a16:creationId xmlns:a16="http://schemas.microsoft.com/office/drawing/2014/main" id="{1F5465B6-C490-4BD6-AAB4-1FF2B86DDEA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7762127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4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9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1" y="1905000"/>
            <a:ext cx="5396470" cy="1695849"/>
          </a:xfrm>
        </p:spPr>
        <p:txBody>
          <a:bodyPr/>
          <a:lstStyle>
            <a:lvl1pPr>
              <a:spcBef>
                <a:spcPts val="1800"/>
              </a:spcBef>
              <a:defRPr sz="2000">
                <a:solidFill>
                  <a:schemeClr val="accent2">
                    <a:lumMod val="60000"/>
                    <a:lumOff val="40000"/>
                  </a:schemeClr>
                </a:solidFill>
              </a:defRPr>
            </a:lvl1pPr>
            <a:lvl2pPr>
              <a:spcBef>
                <a:spcPts val="0"/>
              </a:spcBef>
              <a:spcAft>
                <a:spcPts val="1200"/>
              </a:spcAft>
              <a:defRPr sz="1600">
                <a:solidFill>
                  <a:schemeClr val="tx1"/>
                </a:solidFill>
              </a:defRPr>
            </a:lvl2pPr>
            <a:lvl3pPr marL="171450" indent="-171450">
              <a:spcBef>
                <a:spcPts val="600"/>
              </a:spcBef>
              <a:spcAft>
                <a:spcPts val="600"/>
              </a:spcAft>
              <a:buFont typeface="Arial" panose="020B0604020202020204" pitchFamily="34" charset="0"/>
              <a:buChar char="•"/>
              <a:defRPr sz="1400">
                <a:solidFill>
                  <a:schemeClr val="tx1"/>
                </a:solidFill>
              </a:defRPr>
            </a:lvl3pPr>
            <a:lvl4pPr>
              <a:spcBef>
                <a:spcPts val="0"/>
              </a:spcBef>
              <a:spcAft>
                <a:spcPts val="600"/>
              </a:spcAft>
              <a:defRPr sz="1600">
                <a:solidFill>
                  <a:schemeClr val="accent1"/>
                </a:solidFill>
              </a:defRPr>
            </a:lvl4pPr>
            <a:lvl5pPr>
              <a:defRPr sz="1600">
                <a:solidFill>
                  <a:schemeClr val="tx1"/>
                </a:solidFill>
              </a:defRPr>
            </a:lvl5pPr>
            <a:lvl6pPr marL="457200" indent="-231775">
              <a:spcBef>
                <a:spcPts val="0"/>
              </a:spcBef>
              <a:defRPr sz="12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6">
            <a:extLst>
              <a:ext uri="{FF2B5EF4-FFF2-40B4-BE49-F238E27FC236}">
                <a16:creationId xmlns:a16="http://schemas.microsoft.com/office/drawing/2014/main" id="{885ED56E-984C-4078-9049-54E19B4A0C6C}"/>
              </a:ext>
            </a:extLst>
          </p:cNvPr>
          <p:cNvSpPr>
            <a:spLocks noGrp="1"/>
          </p:cNvSpPr>
          <p:nvPr>
            <p:ph type="body" sz="quarter" idx="13"/>
          </p:nvPr>
        </p:nvSpPr>
        <p:spPr>
          <a:xfrm>
            <a:off x="584200" y="1073804"/>
            <a:ext cx="11018520" cy="276999"/>
          </a:xfrm>
        </p:spPr>
        <p:txBody>
          <a:bodyPr/>
          <a:lstStyle>
            <a:lvl1pPr algn="ctr">
              <a:spcBef>
                <a:spcPts val="1200"/>
              </a:spcBef>
              <a:defRPr sz="1800" b="0">
                <a:solidFill>
                  <a:schemeClr val="accent1"/>
                </a:solidFill>
              </a:defRPr>
            </a:lvl1pPr>
            <a:lvl2pPr>
              <a:defRPr sz="1600" b="1">
                <a:solidFill>
                  <a:schemeClr val="accent1"/>
                </a:solidFill>
              </a:defRPr>
            </a:lvl2pPr>
            <a:lvl3pPr>
              <a:spcBef>
                <a:spcPts val="0"/>
              </a:spcBef>
              <a:spcAft>
                <a:spcPts val="1200"/>
              </a:spcAft>
              <a:defRPr sz="16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p:txBody>
      </p:sp>
      <p:sp>
        <p:nvSpPr>
          <p:cNvPr id="3" name="Title 2">
            <a:extLst>
              <a:ext uri="{FF2B5EF4-FFF2-40B4-BE49-F238E27FC236}">
                <a16:creationId xmlns:a16="http://schemas.microsoft.com/office/drawing/2014/main" id="{3E21A99E-D626-47D4-A8CC-6DC9DEBBAB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29700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0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7_Title - Square Photo ">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2BB9321-555F-4674-A871-02140AF88261}"/>
              </a:ext>
            </a:extLst>
          </p:cNvPr>
          <p:cNvGrpSpPr>
            <a:grpSpLocks/>
          </p:cNvGrpSpPr>
          <p:nvPr/>
        </p:nvGrpSpPr>
        <p:grpSpPr>
          <a:xfrm>
            <a:off x="448185" y="1188872"/>
            <a:ext cx="6583680" cy="561322"/>
            <a:chOff x="3675066" y="6679190"/>
            <a:chExt cx="10160491" cy="866279"/>
          </a:xfrm>
        </p:grpSpPr>
        <p:sp>
          <p:nvSpPr>
            <p:cNvPr id="10" name="도형">
              <a:extLst>
                <a:ext uri="{FF2B5EF4-FFF2-40B4-BE49-F238E27FC236}">
                  <a16:creationId xmlns:a16="http://schemas.microsoft.com/office/drawing/2014/main" id="{155BE803-F07D-4CDB-8608-98F146ADBA87}"/>
                </a:ext>
              </a:extLst>
            </p:cNvPr>
            <p:cNvSpPr/>
            <p:nvPr/>
          </p:nvSpPr>
          <p:spPr>
            <a:xfrm>
              <a:off x="3675066" y="6679190"/>
              <a:ext cx="10160491" cy="850622"/>
            </a:xfrm>
            <a:prstGeom prst="rect">
              <a:avLst/>
            </a:prstGeom>
            <a:solidFill>
              <a:srgbClr val="CECECE"/>
            </a:solidFill>
            <a:ln w="12700" cap="flat">
              <a:noFill/>
              <a:miter lim="400000"/>
            </a:ln>
            <a:effectLst/>
          </p:spPr>
          <p:txBody>
            <a:bodyPr wrap="square" lIns="45719" tIns="45719" rIns="45719" bIns="45719" numCol="1" anchor="ctr">
              <a:noAutofit/>
            </a:bodyPr>
            <a:lstStyle/>
            <a:p>
              <a:pPr algn="l">
                <a:lnSpc>
                  <a:spcPct val="150000"/>
                </a:lnSpc>
                <a:defRPr sz="2200">
                  <a:solidFill>
                    <a:srgbClr val="8B8C8C"/>
                  </a:solidFill>
                  <a:latin typeface="Lato Regular"/>
                  <a:ea typeface="Lato Regular"/>
                  <a:cs typeface="Lato Regular"/>
                  <a:sym typeface="Lato Regular"/>
                </a:defRPr>
              </a:pPr>
              <a:endParaRPr>
                <a:latin typeface="Segoe UI" panose="020B0502040204020203" pitchFamily="34" charset="0"/>
                <a:cs typeface="Segoe UI" panose="020B0502040204020203" pitchFamily="34" charset="0"/>
              </a:endParaRPr>
            </a:p>
          </p:txBody>
        </p:sp>
        <p:sp>
          <p:nvSpPr>
            <p:cNvPr id="11" name="도형">
              <a:extLst>
                <a:ext uri="{FF2B5EF4-FFF2-40B4-BE49-F238E27FC236}">
                  <a16:creationId xmlns:a16="http://schemas.microsoft.com/office/drawing/2014/main" id="{4857CF14-E6C0-4E0C-A4A0-F0BC883D2500}"/>
                </a:ext>
              </a:extLst>
            </p:cNvPr>
            <p:cNvSpPr/>
            <p:nvPr/>
          </p:nvSpPr>
          <p:spPr>
            <a:xfrm>
              <a:off x="3675066" y="6812852"/>
              <a:ext cx="10160491" cy="732617"/>
            </a:xfrm>
            <a:custGeom>
              <a:avLst/>
              <a:gdLst/>
              <a:ahLst/>
              <a:cxnLst>
                <a:cxn ang="0">
                  <a:pos x="wd2" y="hd2"/>
                </a:cxn>
                <a:cxn ang="5400000">
                  <a:pos x="wd2" y="hd2"/>
                </a:cxn>
                <a:cxn ang="10800000">
                  <a:pos x="wd2" y="hd2"/>
                </a:cxn>
                <a:cxn ang="16200000">
                  <a:pos x="wd2" y="hd2"/>
                </a:cxn>
              </a:cxnLst>
              <a:rect l="0" t="0" r="r" b="b"/>
              <a:pathLst>
                <a:path w="21600" h="21600" extrusionOk="0">
                  <a:moveTo>
                    <a:pt x="2702" y="0"/>
                  </a:moveTo>
                  <a:cubicBezTo>
                    <a:pt x="2659" y="0"/>
                    <a:pt x="2619" y="248"/>
                    <a:pt x="2590" y="646"/>
                  </a:cubicBezTo>
                  <a:cubicBezTo>
                    <a:pt x="2562" y="1044"/>
                    <a:pt x="2544" y="1593"/>
                    <a:pt x="2544" y="2201"/>
                  </a:cubicBezTo>
                  <a:lnTo>
                    <a:pt x="2436" y="9251"/>
                  </a:lnTo>
                  <a:lnTo>
                    <a:pt x="0" y="9251"/>
                  </a:lnTo>
                  <a:lnTo>
                    <a:pt x="0" y="21600"/>
                  </a:lnTo>
                  <a:lnTo>
                    <a:pt x="21600" y="21600"/>
                  </a:lnTo>
                  <a:lnTo>
                    <a:pt x="21600" y="9251"/>
                  </a:lnTo>
                  <a:lnTo>
                    <a:pt x="9349" y="9251"/>
                  </a:lnTo>
                  <a:lnTo>
                    <a:pt x="9241" y="2201"/>
                  </a:lnTo>
                  <a:cubicBezTo>
                    <a:pt x="9241" y="1593"/>
                    <a:pt x="9223" y="1044"/>
                    <a:pt x="9195" y="646"/>
                  </a:cubicBezTo>
                  <a:cubicBezTo>
                    <a:pt x="9166" y="248"/>
                    <a:pt x="9126" y="0"/>
                    <a:pt x="9082" y="0"/>
                  </a:cubicBezTo>
                  <a:lnTo>
                    <a:pt x="2702" y="0"/>
                  </a:lnTo>
                  <a:close/>
                </a:path>
              </a:pathLst>
            </a:custGeom>
            <a:solidFill>
              <a:srgbClr val="F7F7F7"/>
            </a:solidFill>
            <a:ln w="12700" cap="flat">
              <a:noFill/>
              <a:miter lim="400000"/>
            </a:ln>
            <a:effectLst/>
          </p:spPr>
          <p:txBody>
            <a:bodyPr wrap="square" lIns="45719" tIns="45719" rIns="45719" bIns="45719" numCol="1" anchor="ctr">
              <a:noAutofit/>
            </a:bodyPr>
            <a:lstStyle/>
            <a:p>
              <a:pPr algn="l" defTabSz="1828433">
                <a:defRPr sz="3600">
                  <a:solidFill>
                    <a:srgbClr val="A1A1A1"/>
                  </a:solidFill>
                  <a:latin typeface="Roboto Condensed Regular"/>
                  <a:ea typeface="Roboto Condensed Regular"/>
                  <a:cs typeface="Roboto Condensed Regular"/>
                  <a:sym typeface="Roboto Condensed Regular"/>
                </a:defRPr>
              </a:pPr>
              <a:endParaRPr>
                <a:latin typeface="Segoe UI" panose="020B0502040204020203" pitchFamily="34" charset="0"/>
                <a:cs typeface="Segoe UI" panose="020B0502040204020203" pitchFamily="34" charset="0"/>
              </a:endParaRPr>
            </a:p>
          </p:txBody>
        </p:sp>
        <p:sp>
          <p:nvSpPr>
            <p:cNvPr id="12" name="Cross 11">
              <a:extLst>
                <a:ext uri="{FF2B5EF4-FFF2-40B4-BE49-F238E27FC236}">
                  <a16:creationId xmlns:a16="http://schemas.microsoft.com/office/drawing/2014/main" id="{8E010A6A-E338-449A-9CC8-149870ECC7B7}"/>
                </a:ext>
              </a:extLst>
            </p:cNvPr>
            <p:cNvSpPr>
              <a:spLocks noChangeAspect="1"/>
            </p:cNvSpPr>
            <p:nvPr/>
          </p:nvSpPr>
          <p:spPr bwMode="auto">
            <a:xfrm>
              <a:off x="8161483" y="6891663"/>
              <a:ext cx="155712" cy="155712"/>
            </a:xfrm>
            <a:prstGeom prst="plus">
              <a:avLst>
                <a:gd name="adj" fmla="val 48761"/>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Cross 12">
              <a:extLst>
                <a:ext uri="{FF2B5EF4-FFF2-40B4-BE49-F238E27FC236}">
                  <a16:creationId xmlns:a16="http://schemas.microsoft.com/office/drawing/2014/main" id="{F88FA28D-6D29-4DFC-B56B-69BEFACFE17A}"/>
                </a:ext>
              </a:extLst>
            </p:cNvPr>
            <p:cNvSpPr>
              <a:spLocks noChangeAspect="1"/>
            </p:cNvSpPr>
            <p:nvPr/>
          </p:nvSpPr>
          <p:spPr bwMode="auto">
            <a:xfrm rot="18866947">
              <a:off x="7684390" y="6891663"/>
              <a:ext cx="155712" cy="155712"/>
            </a:xfrm>
            <a:prstGeom prst="plus">
              <a:avLst>
                <a:gd name="adj" fmla="val 43983"/>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7483168" y="3338683"/>
            <a:ext cx="3960969" cy="1815882"/>
          </a:xfrm>
        </p:spPr>
        <p:txBody>
          <a:bodyPr/>
          <a:lstStyle>
            <a:lvl1pPr>
              <a:spcBef>
                <a:spcPts val="1200"/>
              </a:spcBef>
              <a:defRPr sz="2000">
                <a:solidFill>
                  <a:schemeClr val="tx1"/>
                </a:solidFill>
              </a:defRPr>
            </a:lvl1pPr>
            <a:lvl2pPr>
              <a:defRPr sz="1400">
                <a:solidFill>
                  <a:schemeClr val="tx1"/>
                </a:solidFill>
              </a:defRPr>
            </a:lvl2pPr>
            <a:lvl3pPr>
              <a:spcBef>
                <a:spcPts val="0"/>
              </a:spcBef>
              <a:spcAft>
                <a:spcPts val="1200"/>
              </a:spcAft>
              <a:defRPr sz="16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AD3E29B4-A385-4EBE-8568-9AF6517289EC}"/>
              </a:ext>
            </a:extLst>
          </p:cNvPr>
          <p:cNvSpPr>
            <a:spLocks noGrp="1"/>
          </p:cNvSpPr>
          <p:nvPr>
            <p:ph type="body" sz="quarter" idx="13" hasCustomPrompt="1"/>
          </p:nvPr>
        </p:nvSpPr>
        <p:spPr>
          <a:xfrm>
            <a:off x="7483168" y="2394133"/>
            <a:ext cx="3960969" cy="701731"/>
          </a:xfrm>
        </p:spPr>
        <p:txBody>
          <a:bodyPr/>
          <a:lstStyle>
            <a:lvl1pPr>
              <a:spcBef>
                <a:spcPts val="1200"/>
              </a:spcBef>
              <a:defRPr sz="2400" b="1">
                <a:solidFill>
                  <a:schemeClr val="accent1"/>
                </a:solidFill>
              </a:defRPr>
            </a:lvl1pPr>
            <a:lvl2pPr>
              <a:defRPr sz="1800" b="1">
                <a:solidFill>
                  <a:schemeClr val="accent1"/>
                </a:solidFill>
              </a:defRPr>
            </a:lvl2pPr>
            <a:lvl3pPr>
              <a:spcBef>
                <a:spcPts val="0"/>
              </a:spcBef>
              <a:spcAft>
                <a:spcPts val="1200"/>
              </a:spcAft>
              <a:defRPr sz="1600">
                <a:solidFill>
                  <a:schemeClr val="tx1"/>
                </a:solidFill>
              </a:defRPr>
            </a:lvl3pPr>
            <a:lvl4pPr>
              <a:defRPr sz="1200">
                <a:solidFill>
                  <a:schemeClr val="tx1"/>
                </a:solidFill>
              </a:defRPr>
            </a:lvl4pPr>
            <a:lvl5pPr>
              <a:defRPr sz="1200">
                <a:solidFill>
                  <a:schemeClr val="tx1"/>
                </a:solidFill>
              </a:defRPr>
            </a:lvl5pPr>
          </a:lstStyle>
          <a:p>
            <a:pPr lvl="0"/>
            <a:r>
              <a:rPr lang="en-US"/>
              <a:t>Click to Master text styles</a:t>
            </a:r>
          </a:p>
          <a:p>
            <a:pPr lvl="1"/>
            <a:r>
              <a:rPr lang="en-US"/>
              <a:t>Second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7483168" y="595438"/>
            <a:ext cx="3960969" cy="1555875"/>
          </a:xfrm>
        </p:spPr>
        <p:txBody>
          <a:bodyPr anchor="b"/>
          <a:lstStyle>
            <a:lvl1pPr algn="l">
              <a:defRPr/>
            </a:lvl1pPr>
          </a:lstStyle>
          <a:p>
            <a:r>
              <a:rPr lang="en-US"/>
              <a:t>Click to edit Master title style</a:t>
            </a:r>
          </a:p>
        </p:txBody>
      </p:sp>
      <p:sp>
        <p:nvSpPr>
          <p:cNvPr id="4" name="Media Placeholder 3">
            <a:extLst>
              <a:ext uri="{FF2B5EF4-FFF2-40B4-BE49-F238E27FC236}">
                <a16:creationId xmlns:a16="http://schemas.microsoft.com/office/drawing/2014/main" id="{6524DBAA-3D25-44BF-904F-B4F93915A4E3}"/>
              </a:ext>
            </a:extLst>
          </p:cNvPr>
          <p:cNvSpPr>
            <a:spLocks noGrp="1"/>
          </p:cNvSpPr>
          <p:nvPr>
            <p:ph type="media" sz="quarter" idx="14"/>
          </p:nvPr>
        </p:nvSpPr>
        <p:spPr>
          <a:xfrm>
            <a:off x="448185" y="1469533"/>
            <a:ext cx="6583680" cy="3685032"/>
          </a:xfrm>
        </p:spPr>
        <p:txBody>
          <a:bodyPr/>
          <a:lstStyle/>
          <a:p>
            <a:r>
              <a:rPr lang="en-US"/>
              <a:t>Click icon to add media</a:t>
            </a:r>
          </a:p>
        </p:txBody>
      </p:sp>
    </p:spTree>
    <p:extLst>
      <p:ext uri="{BB962C8B-B14F-4D97-AF65-F5344CB8AC3E}">
        <p14:creationId xmlns:p14="http://schemas.microsoft.com/office/powerpoint/2010/main" val="33114442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B2F867E-5C9C-4F0F-8451-73E6553ADBD1}"/>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95774E18-BB95-48B9-BFB0-EDB78E1645EC}"/>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7" name="Picture 6">
              <a:extLst>
                <a:ext uri="{FF2B5EF4-FFF2-40B4-BE49-F238E27FC236}">
                  <a16:creationId xmlns:a16="http://schemas.microsoft.com/office/drawing/2014/main" id="{F247B37F-4CB7-4DE7-9E80-1F8763410729}"/>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8" name="Rectangle 7">
              <a:extLst>
                <a:ext uri="{FF2B5EF4-FFF2-40B4-BE49-F238E27FC236}">
                  <a16:creationId xmlns:a16="http://schemas.microsoft.com/office/drawing/2014/main" id="{5D5E203C-5B5E-46A1-9041-CEF0709B8CC2}"/>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screenshot of a computer screen&#10;&#10;Description automatically generated">
              <a:extLst>
                <a:ext uri="{FF2B5EF4-FFF2-40B4-BE49-F238E27FC236}">
                  <a16:creationId xmlns:a16="http://schemas.microsoft.com/office/drawing/2014/main" id="{579642E9-5057-4294-94C4-6A65DCFB562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E26A0163-42DE-466D-A0BC-D8F22863AFD0}"/>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
        <p:nvSpPr>
          <p:cNvPr id="11" name="Title 1">
            <a:extLst>
              <a:ext uri="{FF2B5EF4-FFF2-40B4-BE49-F238E27FC236}">
                <a16:creationId xmlns:a16="http://schemas.microsoft.com/office/drawing/2014/main" id="{0DF16791-AA81-4A89-8F2D-77F91D99EFF5}"/>
              </a:ext>
            </a:extLst>
          </p:cNvPr>
          <p:cNvSpPr>
            <a:spLocks noGrp="1"/>
          </p:cNvSpPr>
          <p:nvPr>
            <p:ph type="title"/>
          </p:nvPr>
        </p:nvSpPr>
        <p:spPr>
          <a:xfrm>
            <a:off x="662554" y="2416629"/>
            <a:ext cx="3603605" cy="1107996"/>
          </a:xfrm>
        </p:spPr>
        <p:txBody>
          <a:bodyPr anchor="b"/>
          <a:lstStyle>
            <a:lvl1pPr algn="l">
              <a:defRPr/>
            </a:lvl1pPr>
          </a:lstStyle>
          <a:p>
            <a:r>
              <a:rPr lang="en-US"/>
              <a:t>Click to edit Master title style</a:t>
            </a:r>
          </a:p>
        </p:txBody>
      </p:sp>
      <p:sp>
        <p:nvSpPr>
          <p:cNvPr id="12" name="Text Placeholder 8">
            <a:extLst>
              <a:ext uri="{FF2B5EF4-FFF2-40B4-BE49-F238E27FC236}">
                <a16:creationId xmlns:a16="http://schemas.microsoft.com/office/drawing/2014/main" id="{8C4C434D-25D9-493C-9E13-021132D2726C}"/>
              </a:ext>
            </a:extLst>
          </p:cNvPr>
          <p:cNvSpPr>
            <a:spLocks noGrp="1"/>
          </p:cNvSpPr>
          <p:nvPr>
            <p:ph type="body" sz="quarter" idx="10"/>
          </p:nvPr>
        </p:nvSpPr>
        <p:spPr>
          <a:xfrm>
            <a:off x="662554" y="3686720"/>
            <a:ext cx="3751540" cy="738664"/>
          </a:xfrm>
        </p:spPr>
        <p:txBody>
          <a:bodyPr/>
          <a:lstStyle>
            <a:lvl1pPr marL="0" indent="0">
              <a:buNone/>
              <a:defRPr sz="2400">
                <a:solidFill>
                  <a:schemeClr val="accent1"/>
                </a:solidFill>
              </a:defRPr>
            </a:lvl1pPr>
            <a:lvl2pPr marL="0" indent="0">
              <a:buNone/>
              <a:defRPr sz="1600"/>
            </a:lvl2pPr>
            <a:lvl3pPr marL="0" indent="0">
              <a:buNone/>
              <a:defRPr sz="1200"/>
            </a:lvl3pPr>
            <a:lvl4pPr marL="0" indent="0">
              <a:buNone/>
              <a:defRPr sz="1100"/>
            </a:lvl4pPr>
            <a:lvl5pPr marL="0" indent="0">
              <a:buNone/>
              <a:defRPr sz="1100"/>
            </a:lvl5pPr>
          </a:lstStyle>
          <a:p>
            <a:pPr lvl="0"/>
            <a:r>
              <a:rPr lang="en-US"/>
              <a:t>Click to edit Master text styles</a:t>
            </a:r>
          </a:p>
        </p:txBody>
      </p:sp>
    </p:spTree>
    <p:extLst>
      <p:ext uri="{BB962C8B-B14F-4D97-AF65-F5344CB8AC3E}">
        <p14:creationId xmlns:p14="http://schemas.microsoft.com/office/powerpoint/2010/main" val="11538608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68324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8384544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8F972-6F6B-448D-8988-35CA36DE46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39551A-F92E-4759-B8E4-FDFF7252DD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18860A-22DD-4283-8C18-A7FA54799086}"/>
              </a:ext>
            </a:extLst>
          </p:cNvPr>
          <p:cNvSpPr>
            <a:spLocks noGrp="1"/>
          </p:cNvSpPr>
          <p:nvPr>
            <p:ph type="dt" sz="half" idx="10"/>
          </p:nvPr>
        </p:nvSpPr>
        <p:spPr/>
        <p:txBody>
          <a:bodyPr/>
          <a:lstStyle/>
          <a:p>
            <a:fld id="{239B9FC7-97F3-47AF-963F-CB239F4868C0}" type="datetimeFigureOut">
              <a:rPr lang="en-US" smtClean="0"/>
              <a:t>4/25/23</a:t>
            </a:fld>
            <a:endParaRPr lang="en-US"/>
          </a:p>
        </p:txBody>
      </p:sp>
      <p:sp>
        <p:nvSpPr>
          <p:cNvPr id="5" name="Footer Placeholder 4">
            <a:extLst>
              <a:ext uri="{FF2B5EF4-FFF2-40B4-BE49-F238E27FC236}">
                <a16:creationId xmlns:a16="http://schemas.microsoft.com/office/drawing/2014/main" id="{1027AC0D-D29F-4430-8B54-2CF708FB9B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98367B-C328-4726-989D-39D584D3523A}"/>
              </a:ext>
            </a:extLst>
          </p:cNvPr>
          <p:cNvSpPr>
            <a:spLocks noGrp="1"/>
          </p:cNvSpPr>
          <p:nvPr>
            <p:ph type="sldNum" sz="quarter" idx="12"/>
          </p:nvPr>
        </p:nvSpPr>
        <p:spPr/>
        <p:txBody>
          <a:bodyPr/>
          <a:lstStyle/>
          <a:p>
            <a:fld id="{68FECFAE-19CE-4895-807F-51DC2828D879}" type="slidenum">
              <a:rPr lang="en-US" smtClean="0"/>
              <a:t>‹#›</a:t>
            </a:fld>
            <a:endParaRPr lang="en-US"/>
          </a:p>
        </p:txBody>
      </p:sp>
    </p:spTree>
    <p:extLst>
      <p:ext uri="{BB962C8B-B14F-4D97-AF65-F5344CB8AC3E}">
        <p14:creationId xmlns:p14="http://schemas.microsoft.com/office/powerpoint/2010/main" val="57781255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AA63839-841E-4124-9059-391E53775BEC}"/>
              </a:ext>
            </a:extLst>
          </p:cNvPr>
          <p:cNvSpPr>
            <a:spLocks noGrp="1"/>
          </p:cNvSpPr>
          <p:nvPr>
            <p:ph type="body" sz="quarter" idx="10"/>
          </p:nvPr>
        </p:nvSpPr>
        <p:spPr>
          <a:xfrm>
            <a:off x="588963" y="1011238"/>
            <a:ext cx="11014075" cy="369332"/>
          </a:xfrm>
        </p:spPr>
        <p:txBody>
          <a:bodyPr/>
          <a:lstStyle>
            <a:lvl1pPr marL="0" indent="0">
              <a:buNone/>
              <a:defRPr sz="24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811306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Case-Study-Summary-Risk-Managm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1436688"/>
            <a:ext cx="3328416" cy="861774"/>
          </a:xfrm>
        </p:spPr>
        <p:txBody>
          <a:bodyPr/>
          <a:lstStyle>
            <a:lvl1pPr>
              <a:defRPr sz="2800">
                <a:solidFill>
                  <a:schemeClr val="accent2"/>
                </a:solidFill>
              </a:defRPr>
            </a:lvl1pPr>
          </a:lstStyle>
          <a:p>
            <a:r>
              <a:rPr lang="en-US"/>
              <a:t>Click to edit Master title style</a:t>
            </a:r>
          </a:p>
        </p:txBody>
      </p:sp>
      <p:sp>
        <p:nvSpPr>
          <p:cNvPr id="4" name="Text Placeholder 3"/>
          <p:cNvSpPr>
            <a:spLocks noGrp="1"/>
          </p:cNvSpPr>
          <p:nvPr>
            <p:ph type="body" sz="quarter" idx="10" hasCustomPrompt="1"/>
          </p:nvPr>
        </p:nvSpPr>
        <p:spPr>
          <a:xfrm>
            <a:off x="954713" y="458252"/>
            <a:ext cx="2959187" cy="307777"/>
          </a:xfrm>
        </p:spPr>
        <p:txBody>
          <a:bodyPr wrap="square" lIns="91440" anchor="ctr" anchorCtr="0">
            <a:spAutoFit/>
          </a:bodyPr>
          <a:lstStyle>
            <a:lvl1pPr marL="0" indent="0">
              <a:buNone/>
              <a:defRPr sz="2000" b="0">
                <a:solidFill>
                  <a:schemeClr val="accent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Section title</a:t>
            </a:r>
          </a:p>
        </p:txBody>
      </p:sp>
    </p:spTree>
    <p:extLst>
      <p:ext uri="{BB962C8B-B14F-4D97-AF65-F5344CB8AC3E}">
        <p14:creationId xmlns:p14="http://schemas.microsoft.com/office/powerpoint/2010/main" val="566868821"/>
      </p:ext>
    </p:extLst>
  </p:cSld>
  <p:clrMapOvr>
    <a:masterClrMapping/>
  </p:clrMapOvr>
  <p:transition>
    <p:fade/>
  </p:transition>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89396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41E784-F9AA-4F94-9CFD-D663B8CA369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3688" y="292100"/>
            <a:ext cx="2199424" cy="866849"/>
          </a:xfrm>
          <a:prstGeom prst="rect">
            <a:avLst/>
          </a:prstGeom>
        </p:spPr>
      </p:pic>
      <p:pic>
        <p:nvPicPr>
          <p:cNvPr id="10" name="Picture 9">
            <a:extLst>
              <a:ext uri="{FF2B5EF4-FFF2-40B4-BE49-F238E27FC236}">
                <a16:creationId xmlns:a16="http://schemas.microsoft.com/office/drawing/2014/main" id="{AE5B6A0A-6F0F-453A-A42A-7E0366FBF0F0}"/>
              </a:ext>
            </a:extLst>
          </p:cNvPr>
          <p:cNvPicPr>
            <a:picLocks noChangeAspect="1"/>
          </p:cNvPicPr>
          <p:nvPr userDrawn="1"/>
        </p:nvPicPr>
        <p:blipFill>
          <a:blip r:embed="rId3"/>
          <a:stretch>
            <a:fillRect/>
          </a:stretch>
        </p:blipFill>
        <p:spPr>
          <a:xfrm>
            <a:off x="9734550" y="6191664"/>
            <a:ext cx="306479" cy="252102"/>
          </a:xfrm>
          <a:prstGeom prst="rect">
            <a:avLst/>
          </a:prstGeom>
        </p:spPr>
      </p:pic>
      <p:pic>
        <p:nvPicPr>
          <p:cNvPr id="11" name="Picture 10">
            <a:extLst>
              <a:ext uri="{FF2B5EF4-FFF2-40B4-BE49-F238E27FC236}">
                <a16:creationId xmlns:a16="http://schemas.microsoft.com/office/drawing/2014/main" id="{0F9A7913-E690-4B58-948B-2AA75ADC2E4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734550" y="5765264"/>
            <a:ext cx="274320" cy="274320"/>
          </a:xfrm>
          <a:prstGeom prst="rect">
            <a:avLst/>
          </a:prstGeom>
        </p:spPr>
      </p:pic>
      <p:sp>
        <p:nvSpPr>
          <p:cNvPr id="12" name="Text Placeholder 18">
            <a:extLst>
              <a:ext uri="{FF2B5EF4-FFF2-40B4-BE49-F238E27FC236}">
                <a16:creationId xmlns:a16="http://schemas.microsoft.com/office/drawing/2014/main" id="{14FF84D4-A404-4699-834E-6D57BA9834B5}"/>
              </a:ext>
            </a:extLst>
          </p:cNvPr>
          <p:cNvSpPr>
            <a:spLocks noGrp="1"/>
          </p:cNvSpPr>
          <p:nvPr>
            <p:ph type="body" sz="quarter" idx="13" hasCustomPrompt="1"/>
          </p:nvPr>
        </p:nvSpPr>
        <p:spPr>
          <a:xfrm>
            <a:off x="10083800" y="5779314"/>
            <a:ext cx="1814513" cy="246221"/>
          </a:xfrm>
        </p:spPr>
        <p:txBody>
          <a:bodyPr anchor="ctr">
            <a:noAutofit/>
          </a:bodyPr>
          <a:lstStyle>
            <a:lvl1pPr marL="0" indent="0">
              <a:buNone/>
              <a:defRPr sz="1600"/>
            </a:lvl1pPr>
            <a:lvl5pPr>
              <a:defRPr/>
            </a:lvl5pPr>
          </a:lstStyle>
          <a:p>
            <a:pPr lvl="0"/>
            <a:r>
              <a:rPr lang="en-US"/>
              <a:t>/in/username</a:t>
            </a:r>
          </a:p>
        </p:txBody>
      </p:sp>
      <p:sp>
        <p:nvSpPr>
          <p:cNvPr id="13" name="Text Placeholder 18">
            <a:extLst>
              <a:ext uri="{FF2B5EF4-FFF2-40B4-BE49-F238E27FC236}">
                <a16:creationId xmlns:a16="http://schemas.microsoft.com/office/drawing/2014/main" id="{390218F0-E298-4B03-8F62-25C4B9502A7C}"/>
              </a:ext>
            </a:extLst>
          </p:cNvPr>
          <p:cNvSpPr>
            <a:spLocks noGrp="1"/>
          </p:cNvSpPr>
          <p:nvPr>
            <p:ph type="body" sz="quarter" idx="14" hasCustomPrompt="1"/>
          </p:nvPr>
        </p:nvSpPr>
        <p:spPr>
          <a:xfrm>
            <a:off x="10083800" y="6194605"/>
            <a:ext cx="1814513" cy="246221"/>
          </a:xfrm>
        </p:spPr>
        <p:txBody>
          <a:bodyPr anchor="ctr">
            <a:noAutofit/>
          </a:bodyPr>
          <a:lstStyle>
            <a:lvl1pPr marL="0" indent="0">
              <a:buNone/>
              <a:defRPr sz="1600"/>
            </a:lvl1pPr>
            <a:lvl5pPr>
              <a:defRPr/>
            </a:lvl5pPr>
          </a:lstStyle>
          <a:p>
            <a:pPr lvl="0"/>
            <a:r>
              <a:rPr lang="en-US"/>
              <a:t>@username</a:t>
            </a:r>
          </a:p>
        </p:txBody>
      </p:sp>
      <p:sp>
        <p:nvSpPr>
          <p:cNvPr id="14" name="Picture Placeholder 21">
            <a:extLst>
              <a:ext uri="{FF2B5EF4-FFF2-40B4-BE49-F238E27FC236}">
                <a16:creationId xmlns:a16="http://schemas.microsoft.com/office/drawing/2014/main" id="{152014CA-1055-4E5F-AD11-E4D2B8FBEB4C}"/>
              </a:ext>
            </a:extLst>
          </p:cNvPr>
          <p:cNvSpPr>
            <a:spLocks noGrp="1"/>
          </p:cNvSpPr>
          <p:nvPr>
            <p:ph type="pic" sz="quarter" idx="15" hasCustomPrompt="1"/>
          </p:nvPr>
        </p:nvSpPr>
        <p:spPr>
          <a:xfrm>
            <a:off x="9734550" y="585788"/>
            <a:ext cx="1874838" cy="757237"/>
          </a:xfrm>
        </p:spPr>
        <p:txBody>
          <a:bodyPr anchor="ctr">
            <a:noAutofit/>
          </a:bodyPr>
          <a:lstStyle>
            <a:lvl1pPr marL="0" indent="0" algn="ctr">
              <a:buNone/>
              <a:defRPr sz="1600"/>
            </a:lvl1pPr>
          </a:lstStyle>
          <a:p>
            <a:r>
              <a:rPr lang="en-US"/>
              <a:t>Company logo</a:t>
            </a:r>
          </a:p>
        </p:txBody>
      </p:sp>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37291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88612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1516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42630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8929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06152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829663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053189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65436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22621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lgn="l">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363034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31311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lgn="l">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0116910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93666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18009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65423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8675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6" y="2496065"/>
            <a:ext cx="5512594" cy="1538883"/>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50" indent="-166688">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256796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60181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0106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12454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002523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815743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807131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83982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012448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380991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759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theme" Target="../theme/theme10.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image" Target="../media/image1.emf"/></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image" Target="../media/image17.png"/><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theme" Target="../theme/theme11.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image" Target="../media/image18.png"/><Relationship Id="rId5" Type="http://schemas.openxmlformats.org/officeDocument/2006/relationships/theme" Target="../theme/theme12.xml"/><Relationship Id="rId4" Type="http://schemas.openxmlformats.org/officeDocument/2006/relationships/slideLayout" Target="../slideLayouts/slideLayout105.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image" Target="../media/image1.emf"/><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3" Type="http://schemas.openxmlformats.org/officeDocument/2006/relationships/theme" Target="../theme/theme14.xml"/><Relationship Id="rId2" Type="http://schemas.openxmlformats.org/officeDocument/2006/relationships/slideLayout" Target="../slideLayouts/slideLayout120.xml"/><Relationship Id="rId1" Type="http://schemas.openxmlformats.org/officeDocument/2006/relationships/slideLayout" Target="../slideLayouts/slideLayout119.xml"/><Relationship Id="rId5" Type="http://schemas.openxmlformats.org/officeDocument/2006/relationships/image" Target="../media/image13.png"/><Relationship Id="rId4" Type="http://schemas.openxmlformats.org/officeDocument/2006/relationships/image" Target="../media/image12.emf"/></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5.xml"/><Relationship Id="rId1" Type="http://schemas.openxmlformats.org/officeDocument/2006/relationships/slideLayout" Target="../slideLayouts/slideLayout121.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image" Target="../media/image1.emf"/><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6.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6" Type="http://schemas.openxmlformats.org/officeDocument/2006/relationships/image" Target="../media/image1.emf"/><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theme" Target="../theme/theme3.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2.xml"/><Relationship Id="rId7" Type="http://schemas.openxmlformats.org/officeDocument/2006/relationships/image" Target="../media/image1.emf"/><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theme" Target="../theme/theme4.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image" Target="../media/image1.emf"/><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theme" Target="../theme/theme6.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7.xml"/><Relationship Id="rId7" Type="http://schemas.openxmlformats.org/officeDocument/2006/relationships/image" Target="../media/image1.emf"/><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theme" Target="../theme/theme7.xml"/><Relationship Id="rId5" Type="http://schemas.openxmlformats.org/officeDocument/2006/relationships/slideLayout" Target="../slideLayouts/slideLayout39.xml"/><Relationship Id="rId4" Type="http://schemas.openxmlformats.org/officeDocument/2006/relationships/slideLayout" Target="../slideLayouts/slideLayout3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image" Target="../media/image1.emf"/><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71.xml"/><Relationship Id="rId7" Type="http://schemas.openxmlformats.org/officeDocument/2006/relationships/image" Target="../media/image12.emf"/><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theme" Target="../theme/theme9.xml"/><Relationship Id="rId5" Type="http://schemas.openxmlformats.org/officeDocument/2006/relationships/slideLayout" Target="../slideLayouts/slideLayout73.xml"/><Relationship Id="rId4"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86916778"/>
      </p:ext>
    </p:extLst>
  </p:cSld>
  <p:clrMap bg1="dk1" tx1="lt1" bg2="dk2" tx2="lt2" accent1="accent1" accent2="accent2" accent3="accent3" accent4="accent4" accent5="accent5" accent6="accent6" hlink="hlink" folHlink="folHlink"/>
  <p:sldLayoutIdLst>
    <p:sldLayoutId id="2147484016" r:id="rId1"/>
    <p:sldLayoutId id="2147494959" r:id="rId2"/>
    <p:sldLayoutId id="2147483799" r:id="rId3"/>
    <p:sldLayoutId id="2147494929" r:id="rId4"/>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userDrawn="1">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041326751"/>
      </p:ext>
    </p:extLst>
  </p:cSld>
  <p:clrMap bg1="dk1" tx1="lt1" bg2="dk2" tx2="lt2" accent1="accent1" accent2="accent2" accent3="accent3" accent4="accent4" accent5="accent5" accent6="accent6" hlink="hlink" folHlink="folHlink"/>
  <p:sldLayoutIdLst>
    <p:sldLayoutId id="2147496248" r:id="rId1"/>
    <p:sldLayoutId id="2147496249" r:id="rId2"/>
    <p:sldLayoutId id="2147496250" r:id="rId3"/>
    <p:sldLayoutId id="2147496251" r:id="rId4"/>
    <p:sldLayoutId id="2147496252" r:id="rId5"/>
    <p:sldLayoutId id="2147496253" r:id="rId6"/>
    <p:sldLayoutId id="2147496254" r:id="rId7"/>
    <p:sldLayoutId id="2147496277" r:id="rId8"/>
    <p:sldLayoutId id="2147496278" r:id="rId9"/>
    <p:sldLayoutId id="2147496279" r:id="rId10"/>
    <p:sldLayoutId id="2147496280" r:id="rId11"/>
    <p:sldLayoutId id="2147496281" r:id="rId12"/>
  </p:sldLayoutIdLst>
  <p:transition>
    <p:fade/>
  </p:transition>
  <p:hf sldNum="0" hdr="0" ftr="0" dt="0"/>
  <p:txStyles>
    <p:title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C14C4E5A-69B9-5E17-3D9A-61F4E4818CED}"/>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3969668422"/>
      </p:ext>
    </p:extLst>
  </p:cSld>
  <p:clrMap bg1="dk1" tx1="lt1" bg2="dk2" tx2="lt2" accent1="accent1" accent2="accent2" accent3="accent3" accent4="accent4" accent5="accent5" accent6="accent6" hlink="hlink" folHlink="folHlink"/>
  <p:sldLayoutIdLst>
    <p:sldLayoutId id="2147496284" r:id="rId1"/>
    <p:sldLayoutId id="2147496285" r:id="rId2"/>
    <p:sldLayoutId id="2147496286" r:id="rId3"/>
    <p:sldLayoutId id="2147496287" r:id="rId4"/>
    <p:sldLayoutId id="2147496288" r:id="rId5"/>
    <p:sldLayoutId id="2147496289" r:id="rId6"/>
    <p:sldLayoutId id="2147496290" r:id="rId7"/>
    <p:sldLayoutId id="2147496291" r:id="rId8"/>
    <p:sldLayoutId id="2147496292" r:id="rId9"/>
    <p:sldLayoutId id="2147496293" r:id="rId10"/>
    <p:sldLayoutId id="2147496294" r:id="rId11"/>
    <p:sldLayoutId id="2147496295" r:id="rId12"/>
    <p:sldLayoutId id="2147496296" r:id="rId13"/>
    <p:sldLayoutId id="2147496327" r:id="rId14"/>
    <p:sldLayoutId id="2147496328" r:id="rId15"/>
    <p:sldLayoutId id="2147496329"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467FCB69-E8FC-43B1-9D20-24836226607C}"/>
              </a:ext>
            </a:extLst>
          </p:cNvPr>
          <p:cNvPicPr>
            <a:picLocks noChangeAspect="1"/>
          </p:cNvPicPr>
          <p:nvPr userDrawn="1"/>
        </p:nvPicPr>
        <p:blipFill>
          <a:blip r:embed="rId6"/>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3224228403"/>
      </p:ext>
    </p:extLst>
  </p:cSld>
  <p:clrMap bg1="lt1" tx1="dk1" bg2="lt2" tx2="dk2" accent1="accent1" accent2="accent2" accent3="accent3" accent4="accent4" accent5="accent5" accent6="accent6" hlink="hlink" folHlink="folHlink"/>
  <p:sldLayoutIdLst>
    <p:sldLayoutId id="2147496412" r:id="rId1"/>
    <p:sldLayoutId id="2147496413" r:id="rId2"/>
    <p:sldLayoutId id="2147496414" r:id="rId3"/>
    <p:sldLayoutId id="2147496415"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560008595"/>
      </p:ext>
    </p:extLst>
  </p:cSld>
  <p:clrMap bg1="dk1" tx1="lt1" bg2="dk2" tx2="lt2" accent1="accent1" accent2="accent2" accent3="accent3" accent4="accent4" accent5="accent5" accent6="accent6" hlink="hlink" folHlink="folHlink"/>
  <p:sldLayoutIdLst>
    <p:sldLayoutId id="2147496436" r:id="rId1"/>
    <p:sldLayoutId id="2147496437" r:id="rId2"/>
    <p:sldLayoutId id="2147496438" r:id="rId3"/>
    <p:sldLayoutId id="2147496439" r:id="rId4"/>
    <p:sldLayoutId id="2147496440" r:id="rId5"/>
    <p:sldLayoutId id="2147496441" r:id="rId6"/>
    <p:sldLayoutId id="2147496442" r:id="rId7"/>
    <p:sldLayoutId id="2147496443" r:id="rId8"/>
    <p:sldLayoutId id="2147496444" r:id="rId9"/>
    <p:sldLayoutId id="2147496445" r:id="rId10"/>
    <p:sldLayoutId id="2147496446" r:id="rId11"/>
    <p:sldLayoutId id="2147496447" r:id="rId12"/>
    <p:sldLayoutId id="2147496453" r:id="rId13"/>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998178995"/>
      </p:ext>
    </p:extLst>
  </p:cSld>
  <p:clrMap bg1="lt1" tx1="dk1" bg2="lt2" tx2="dk2" accent1="accent1" accent2="accent2" accent3="accent3" accent4="accent4" accent5="accent5" accent6="accent6" hlink="hlink" folHlink="folHlink"/>
  <p:sldLayoutIdLst>
    <p:sldLayoutId id="2147496478" r:id="rId1"/>
    <p:sldLayoutId id="2147496479" r:id="rId2"/>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425806767"/>
      </p:ext>
    </p:extLst>
  </p:cSld>
  <p:clrMap bg1="dk1" tx1="lt1" bg2="dk2" tx2="lt2" accent1="accent1" accent2="accent2" accent3="accent3" accent4="accent4" accent5="accent5" accent6="accent6" hlink="hlink" folHlink="folHlink"/>
  <p:sldLayoutIdLst>
    <p:sldLayoutId id="2147496500"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82316201"/>
      </p:ext>
    </p:extLst>
  </p:cSld>
  <p:clrMap bg1="dk1" tx1="lt1" bg2="dk2" tx2="lt2" accent1="accent1" accent2="accent2" accent3="accent3" accent4="accent4" accent5="accent5" accent6="accent6" hlink="hlink" folHlink="folHlink"/>
  <p:sldLayoutIdLst>
    <p:sldLayoutId id="2147496488" r:id="rId1"/>
    <p:sldLayoutId id="2147496489" r:id="rId2"/>
    <p:sldLayoutId id="2147496490" r:id="rId3"/>
    <p:sldLayoutId id="2147496491" r:id="rId4"/>
    <p:sldLayoutId id="2147496492" r:id="rId5"/>
    <p:sldLayoutId id="2147496493" r:id="rId6"/>
    <p:sldLayoutId id="2147496494" r:id="rId7"/>
    <p:sldLayoutId id="2147496496" r:id="rId8"/>
    <p:sldLayoutId id="2147496497" r:id="rId9"/>
    <p:sldLayoutId id="2147496498" r:id="rId10"/>
    <p:sldLayoutId id="2147496499" r:id="rId11"/>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749883747"/>
      </p:ext>
    </p:extLst>
  </p:cSld>
  <p:clrMap bg1="dk1" tx1="lt1" bg2="dk2" tx2="lt2" accent1="accent1" accent2="accent2" accent3="accent3" accent4="accent4" accent5="accent5" accent6="accent6" hlink="hlink" folHlink="folHlink"/>
  <p:sldLayoutIdLst>
    <p:sldLayoutId id="2147495563" r:id="rId1"/>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6"/>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053859641"/>
      </p:ext>
    </p:extLst>
  </p:cSld>
  <p:clrMap bg1="dk1" tx1="lt1" bg2="dk2" tx2="lt2" accent1="accent1" accent2="accent2" accent3="accent3" accent4="accent4" accent5="accent5" accent6="accent6" hlink="hlink" folHlink="folHlink"/>
  <p:sldLayoutIdLst>
    <p:sldLayoutId id="2147495573" r:id="rId1"/>
    <p:sldLayoutId id="2147495575" r:id="rId2"/>
    <p:sldLayoutId id="2147495576" r:id="rId3"/>
    <p:sldLayoutId id="2147495577" r:id="rId4"/>
    <p:sldLayoutId id="2147495578" r:id="rId5"/>
    <p:sldLayoutId id="2147495579" r:id="rId6"/>
    <p:sldLayoutId id="2147496501" r:id="rId7"/>
    <p:sldLayoutId id="2147496502" r:id="rId8"/>
    <p:sldLayoutId id="2147496503" r:id="rId9"/>
    <p:sldLayoutId id="2147496504" r:id="rId10"/>
    <p:sldLayoutId id="2147496505" r:id="rId11"/>
    <p:sldLayoutId id="2147496506" r:id="rId12"/>
    <p:sldLayoutId id="2147496507" r:id="rId13"/>
    <p:sldLayoutId id="2147496508" r:id="rId14"/>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7"/>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461082673"/>
      </p:ext>
    </p:extLst>
  </p:cSld>
  <p:clrMap bg1="dk1" tx1="lt1" bg2="dk2" tx2="lt2" accent1="accent1" accent2="accent2" accent3="accent3" accent4="accent4" accent5="accent5" accent6="accent6" hlink="hlink" folHlink="folHlink"/>
  <p:sldLayoutIdLst>
    <p:sldLayoutId id="2147496067" r:id="rId1"/>
    <p:sldLayoutId id="2147496068" r:id="rId2"/>
    <p:sldLayoutId id="2147496069" r:id="rId3"/>
    <p:sldLayoutId id="2147496070" r:id="rId4"/>
    <p:sldLayoutId id="2147496071" r:id="rId5"/>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44298899"/>
      </p:ext>
    </p:extLst>
  </p:cSld>
  <p:clrMap bg1="dk1" tx1="lt1" bg2="dk2" tx2="lt2" accent1="accent1" accent2="accent2" accent3="accent3" accent4="accent4" accent5="accent5" accent6="accent6" hlink="hlink" folHlink="folHlink"/>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2"/>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21974471"/>
      </p:ext>
    </p:extLst>
  </p:cSld>
  <p:clrMap bg1="dk1" tx1="lt1" bg2="dk2" tx2="lt2" accent1="accent1" accent2="accent2" accent3="accent3" accent4="accent4" accent5="accent5" accent6="accent6" hlink="hlink" folHlink="folHlink"/>
  <p:sldLayoutIdLst>
    <p:sldLayoutId id="2147496096" r:id="rId1"/>
    <p:sldLayoutId id="2147496097" r:id="rId2"/>
    <p:sldLayoutId id="2147496098" r:id="rId3"/>
    <p:sldLayoutId id="2147496099" r:id="rId4"/>
    <p:sldLayoutId id="2147496100" r:id="rId5"/>
    <p:sldLayoutId id="2147496101" r:id="rId6"/>
    <p:sldLayoutId id="2147496106" r:id="rId7"/>
    <p:sldLayoutId id="2147496110" r:id="rId8"/>
    <p:sldLayoutId id="2147496111" r:id="rId9"/>
    <p:sldLayoutId id="2147496112" r:id="rId10"/>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128120447"/>
      </p:ext>
    </p:extLst>
  </p:cSld>
  <p:clrMap bg1="dk1" tx1="lt1" bg2="dk2" tx2="lt2" accent1="accent1" accent2="accent2" accent3="accent3" accent4="accent4" accent5="accent5" accent6="accent6" hlink="hlink" folHlink="folHlink"/>
  <p:sldLayoutIdLst>
    <p:sldLayoutId id="2147496120" r:id="rId1"/>
    <p:sldLayoutId id="2147496123" r:id="rId2"/>
    <p:sldLayoutId id="2147496124" r:id="rId3"/>
    <p:sldLayoutId id="2147496125" r:id="rId4"/>
    <p:sldLayoutId id="2147496154" r:id="rId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275105346"/>
      </p:ext>
    </p:extLst>
  </p:cSld>
  <p:clrMap bg1="dk1" tx1="lt1" bg2="dk2" tx2="lt2" accent1="accent1" accent2="accent2" accent3="accent3" accent4="accent4" accent5="accent5" accent6="accent6" hlink="hlink" folHlink="folHlink"/>
  <p:sldLayoutIdLst>
    <p:sldLayoutId id="2147496156" r:id="rId1"/>
    <p:sldLayoutId id="2147496157" r:id="rId2"/>
    <p:sldLayoutId id="2147496158" r:id="rId3"/>
    <p:sldLayoutId id="2147496159" r:id="rId4"/>
    <p:sldLayoutId id="2147496160" r:id="rId5"/>
    <p:sldLayoutId id="2147496161" r:id="rId6"/>
    <p:sldLayoutId id="2147496162" r:id="rId7"/>
    <p:sldLayoutId id="2147496163" r:id="rId8"/>
    <p:sldLayoutId id="2147496164" r:id="rId9"/>
    <p:sldLayoutId id="2147496165" r:id="rId10"/>
    <p:sldLayoutId id="2147496166" r:id="rId11"/>
    <p:sldLayoutId id="2147496167" r:id="rId12"/>
    <p:sldLayoutId id="2147496168" r:id="rId13"/>
    <p:sldLayoutId id="2147496169" r:id="rId14"/>
    <p:sldLayoutId id="2147496170" r:id="rId15"/>
    <p:sldLayoutId id="2147496171" r:id="rId16"/>
    <p:sldLayoutId id="2147496172" r:id="rId17"/>
    <p:sldLayoutId id="2147496173" r:id="rId18"/>
    <p:sldLayoutId id="2147496174" r:id="rId19"/>
    <p:sldLayoutId id="2147496175" r:id="rId20"/>
    <p:sldLayoutId id="2147496176" r:id="rId21"/>
    <p:sldLayoutId id="2147496177" r:id="rId22"/>
    <p:sldLayoutId id="2147496178" r:id="rId23"/>
    <p:sldLayoutId id="2147496179" r:id="rId24"/>
    <p:sldLayoutId id="2147496180" r:id="rId25"/>
    <p:sldLayoutId id="2147496181" r:id="rId26"/>
    <p:sldLayoutId id="2147496182" r:id="rId27"/>
    <p:sldLayoutId id="2147496183" r:id="rId28"/>
    <p:sldLayoutId id="2147496187" r:id="rId29"/>
  </p:sldLayoutIdLst>
  <p:transition>
    <p:fade/>
  </p:transition>
  <p:txStyles>
    <p:title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920107554"/>
      </p:ext>
    </p:extLst>
  </p:cSld>
  <p:clrMap bg1="lt1" tx1="dk1" bg2="lt2" tx2="dk2" accent1="accent1" accent2="accent2" accent3="accent3" accent4="accent4" accent5="accent5" accent6="accent6" hlink="hlink" folHlink="folHlink"/>
  <p:sldLayoutIdLst>
    <p:sldLayoutId id="2147496190" r:id="rId1"/>
    <p:sldLayoutId id="2147496191" r:id="rId2"/>
    <p:sldLayoutId id="2147496192" r:id="rId3"/>
    <p:sldLayoutId id="2147496193" r:id="rId4"/>
    <p:sldLayoutId id="2147496194" r:id="rId5"/>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jpeg"/><Relationship Id="rId7"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1.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image" Target="../media/image63.png"/><Relationship Id="rId7" Type="http://schemas.openxmlformats.org/officeDocument/2006/relationships/image" Target="../media/image29.sv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65.png"/><Relationship Id="rId10" Type="http://schemas.openxmlformats.org/officeDocument/2006/relationships/image" Target="../media/image67.svg"/><Relationship Id="rId4" Type="http://schemas.openxmlformats.org/officeDocument/2006/relationships/image" Target="../media/image64.svg"/><Relationship Id="rId9" Type="http://schemas.openxmlformats.org/officeDocument/2006/relationships/image" Target="../media/image66.png"/></Relationships>
</file>

<file path=ppt/slides/_rels/slide1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59.png"/></Relationships>
</file>

<file path=ppt/slides/_rels/slide1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71.png"/><Relationship Id="rId5" Type="http://schemas.openxmlformats.org/officeDocument/2006/relationships/image" Target="../media/image59.png"/><Relationship Id="rId4" Type="http://schemas.openxmlformats.org/officeDocument/2006/relationships/image" Target="../media/image70.jpeg"/></Relationships>
</file>

<file path=ppt/slides/_rels/slide14.xml.rels><?xml version="1.0" encoding="UTF-8" standalone="yes"?>
<Relationships xmlns="http://schemas.openxmlformats.org/package/2006/relationships"><Relationship Id="rId8" Type="http://schemas.openxmlformats.org/officeDocument/2006/relationships/image" Target="../media/image77.svg"/><Relationship Id="rId13" Type="http://schemas.openxmlformats.org/officeDocument/2006/relationships/image" Target="../media/image54.sv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75.sv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svg"/><Relationship Id="rId4" Type="http://schemas.openxmlformats.org/officeDocument/2006/relationships/image" Target="../media/image73.svg"/><Relationship Id="rId9" Type="http://schemas.openxmlformats.org/officeDocument/2006/relationships/image" Target="../media/image78.png"/></Relationships>
</file>

<file path=ppt/slides/_rels/slide15.xml.rels><?xml version="1.0" encoding="UTF-8" standalone="yes"?>
<Relationships xmlns="http://schemas.openxmlformats.org/package/2006/relationships"><Relationship Id="rId3" Type="http://schemas.openxmlformats.org/officeDocument/2006/relationships/hyperlink" Target="https://aka.ms/TrelentIgnite2022" TargetMode="External"/><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82.jpeg"/><Relationship Id="rId4" Type="http://schemas.openxmlformats.org/officeDocument/2006/relationships/image" Target="../media/image81.jpeg"/></Relationships>
</file>

<file path=ppt/slides/_rels/slide16.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 Type="http://schemas.openxmlformats.org/officeDocument/2006/relationships/tags" Target="../tags/tag3.xml"/><Relationship Id="rId21" Type="http://schemas.openxmlformats.org/officeDocument/2006/relationships/tags" Target="../tags/tag21.xml"/><Relationship Id="rId34" Type="http://schemas.openxmlformats.org/officeDocument/2006/relationships/image" Target="../media/image84.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image" Target="../media/image83.png"/><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tags" Target="../tags/tag29.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notesSlide" Target="../notesSlides/notesSlide15.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slideLayout" Target="../slideLayouts/slideLayout6.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image" Target="../media/image85.png"/><Relationship Id="rId8" Type="http://schemas.openxmlformats.org/officeDocument/2006/relationships/tags" Target="../tags/tag8.xml"/></Relationships>
</file>

<file path=ppt/slides/_rels/slide17.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86.png"/><Relationship Id="rId7" Type="http://schemas.openxmlformats.org/officeDocument/2006/relationships/image" Target="../media/image63.png"/><Relationship Id="rId12" Type="http://schemas.openxmlformats.org/officeDocument/2006/relationships/image" Target="../media/image67.sv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7.svg"/><Relationship Id="rId11" Type="http://schemas.openxmlformats.org/officeDocument/2006/relationships/image" Target="../media/image66.png"/><Relationship Id="rId5" Type="http://schemas.openxmlformats.org/officeDocument/2006/relationships/image" Target="../media/image36.png"/><Relationship Id="rId10" Type="http://schemas.openxmlformats.org/officeDocument/2006/relationships/image" Target="../media/image89.png"/><Relationship Id="rId4" Type="http://schemas.openxmlformats.org/officeDocument/2006/relationships/image" Target="../media/image87.png"/><Relationship Id="rId9" Type="http://schemas.openxmlformats.org/officeDocument/2006/relationships/image" Target="../media/image88.png"/></Relationships>
</file>

<file path=ppt/slides/_rels/slide18.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1.png"/><Relationship Id="rId7" Type="http://schemas.microsoft.com/office/2007/relationships/hdphoto" Target="../media/hdphoto2.wdp"/><Relationship Id="rId2" Type="http://schemas.openxmlformats.org/officeDocument/2006/relationships/image" Target="../media/image90.png"/><Relationship Id="rId1" Type="http://schemas.openxmlformats.org/officeDocument/2006/relationships/slideLayout" Target="../slideLayouts/slideLayout6.xml"/><Relationship Id="rId6" Type="http://schemas.openxmlformats.org/officeDocument/2006/relationships/image" Target="../media/image94.png"/><Relationship Id="rId5" Type="http://schemas.openxmlformats.org/officeDocument/2006/relationships/image" Target="../media/image93.png"/><Relationship Id="rId10" Type="http://schemas.openxmlformats.org/officeDocument/2006/relationships/image" Target="../media/image97.png"/><Relationship Id="rId4" Type="http://schemas.openxmlformats.org/officeDocument/2006/relationships/image" Target="../media/image92.png"/><Relationship Id="rId9" Type="http://schemas.openxmlformats.org/officeDocument/2006/relationships/image" Target="../media/image96.png"/></Relationships>
</file>

<file path=ppt/slides/_rels/slide1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6.xml"/><Relationship Id="rId4" Type="http://schemas.openxmlformats.org/officeDocument/2006/relationships/image" Target="../media/image10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31.svg"/><Relationship Id="rId3" Type="http://schemas.microsoft.com/office/2018/10/relationships/comments" Target="../comments/modernComment_7FFFF13E_4B242E5B.xml"/><Relationship Id="rId7" Type="http://schemas.openxmlformats.org/officeDocument/2006/relationships/image" Target="../media/image104.png"/><Relationship Id="rId12"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image" Target="../media/image103.png"/><Relationship Id="rId11" Type="http://schemas.openxmlformats.org/officeDocument/2006/relationships/image" Target="../media/image108.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 Id="rId14" Type="http://schemas.openxmlformats.org/officeDocument/2006/relationships/image" Target="../media/image109.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11.png"/><Relationship Id="rId2" Type="http://schemas.openxmlformats.org/officeDocument/2006/relationships/video" Target="../media/media1.mp4"/><Relationship Id="rId1" Type="http://schemas.microsoft.com/office/2007/relationships/media" Target="../media/media1.mp4"/><Relationship Id="rId6" Type="http://schemas.microsoft.com/office/2007/relationships/hdphoto" Target="../media/hdphoto3.wdp"/><Relationship Id="rId5" Type="http://schemas.openxmlformats.org/officeDocument/2006/relationships/image" Target="../media/image110.png"/><Relationship Id="rId4"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4.svg"/><Relationship Id="rId2" Type="http://schemas.openxmlformats.org/officeDocument/2006/relationships/notesSlide" Target="../notesSlides/notesSlide20.xml"/><Relationship Id="rId1" Type="http://schemas.openxmlformats.org/officeDocument/2006/relationships/slideLayout" Target="../slideLayouts/slideLayout18.xml"/><Relationship Id="rId6" Type="http://schemas.openxmlformats.org/officeDocument/2006/relationships/image" Target="../media/image113.png"/><Relationship Id="rId5" Type="http://schemas.openxmlformats.org/officeDocument/2006/relationships/image" Target="../media/image112.gif"/><Relationship Id="rId4" Type="http://schemas.microsoft.com/office/2007/relationships/hdphoto" Target="../media/hdphoto4.wdp"/></Relationships>
</file>

<file path=ppt/slides/_rels/slide24.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slideLayout" Target="../slideLayouts/slideLayout18.xml"/><Relationship Id="rId7" Type="http://schemas.openxmlformats.org/officeDocument/2006/relationships/image" Target="../media/image115.png"/><Relationship Id="rId2" Type="http://schemas.openxmlformats.org/officeDocument/2006/relationships/video" Target="../media/media2.mp4"/><Relationship Id="rId1" Type="http://schemas.microsoft.com/office/2007/relationships/media" Target="../media/media2.mp4"/><Relationship Id="rId6" Type="http://schemas.microsoft.com/office/2007/relationships/hdphoto" Target="../media/hdphoto5.wdp"/><Relationship Id="rId5" Type="http://schemas.openxmlformats.org/officeDocument/2006/relationships/image" Target="../media/image110.png"/><Relationship Id="rId4" Type="http://schemas.openxmlformats.org/officeDocument/2006/relationships/notesSlide" Target="../notesSlides/notesSlide21.xml"/><Relationship Id="rId9" Type="http://schemas.openxmlformats.org/officeDocument/2006/relationships/image" Target="../media/image117.sv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18.png"/><Relationship Id="rId4"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121.gif"/><Relationship Id="rId4" Type="http://schemas.openxmlformats.org/officeDocument/2006/relationships/image" Target="../media/image120.png"/></Relationships>
</file>

<file path=ppt/slides/_rels/slide2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122.gif"/></Relationships>
</file>

<file path=ppt/slides/_rels/slide2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123.gi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7.xml"/><Relationship Id="rId1" Type="http://schemas.openxmlformats.org/officeDocument/2006/relationships/slideLayout" Target="../slideLayouts/slideLayout81.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6.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4.png"/><Relationship Id="rId18" Type="http://schemas.openxmlformats.org/officeDocument/2006/relationships/image" Target="../media/image39.svg"/><Relationship Id="rId26" Type="http://schemas.openxmlformats.org/officeDocument/2006/relationships/image" Target="../media/image47.png"/><Relationship Id="rId3" Type="http://schemas.openxmlformats.org/officeDocument/2006/relationships/image" Target="../media/image24.png"/><Relationship Id="rId21" Type="http://schemas.openxmlformats.org/officeDocument/2006/relationships/image" Target="../media/image42.png"/><Relationship Id="rId7" Type="http://schemas.openxmlformats.org/officeDocument/2006/relationships/image" Target="../media/image28.png"/><Relationship Id="rId12" Type="http://schemas.openxmlformats.org/officeDocument/2006/relationships/image" Target="../media/image33.svg"/><Relationship Id="rId17" Type="http://schemas.openxmlformats.org/officeDocument/2006/relationships/image" Target="../media/image38.png"/><Relationship Id="rId25" Type="http://schemas.openxmlformats.org/officeDocument/2006/relationships/image" Target="../media/image46.png"/><Relationship Id="rId2" Type="http://schemas.openxmlformats.org/officeDocument/2006/relationships/notesSlide" Target="../notesSlides/notesSlide5.xml"/><Relationship Id="rId16" Type="http://schemas.openxmlformats.org/officeDocument/2006/relationships/image" Target="../media/image37.svg"/><Relationship Id="rId20" Type="http://schemas.openxmlformats.org/officeDocument/2006/relationships/image" Target="../media/image41.svg"/><Relationship Id="rId29" Type="http://schemas.openxmlformats.org/officeDocument/2006/relationships/image" Target="../media/image50.png"/><Relationship Id="rId1" Type="http://schemas.openxmlformats.org/officeDocument/2006/relationships/slideLayout" Target="../slideLayouts/slideLayout6.xml"/><Relationship Id="rId6" Type="http://schemas.openxmlformats.org/officeDocument/2006/relationships/image" Target="../media/image27.svg"/><Relationship Id="rId11" Type="http://schemas.openxmlformats.org/officeDocument/2006/relationships/image" Target="../media/image32.png"/><Relationship Id="rId24" Type="http://schemas.openxmlformats.org/officeDocument/2006/relationships/image" Target="../media/image45.png"/><Relationship Id="rId5" Type="http://schemas.openxmlformats.org/officeDocument/2006/relationships/image" Target="../media/image26.png"/><Relationship Id="rId15" Type="http://schemas.openxmlformats.org/officeDocument/2006/relationships/image" Target="../media/image36.png"/><Relationship Id="rId23" Type="http://schemas.openxmlformats.org/officeDocument/2006/relationships/image" Target="../media/image44.svg"/><Relationship Id="rId28" Type="http://schemas.openxmlformats.org/officeDocument/2006/relationships/image" Target="../media/image49.png"/><Relationship Id="rId10" Type="http://schemas.openxmlformats.org/officeDocument/2006/relationships/image" Target="../media/image31.svg"/><Relationship Id="rId19" Type="http://schemas.openxmlformats.org/officeDocument/2006/relationships/image" Target="../media/image40.png"/><Relationship Id="rId4" Type="http://schemas.openxmlformats.org/officeDocument/2006/relationships/image" Target="../media/image25.svg"/><Relationship Id="rId9" Type="http://schemas.openxmlformats.org/officeDocument/2006/relationships/image" Target="../media/image30.png"/><Relationship Id="rId14" Type="http://schemas.openxmlformats.org/officeDocument/2006/relationships/image" Target="../media/image35.svg"/><Relationship Id="rId22" Type="http://schemas.openxmlformats.org/officeDocument/2006/relationships/image" Target="../media/image43.png"/><Relationship Id="rId27" Type="http://schemas.openxmlformats.org/officeDocument/2006/relationships/image" Target="../media/image4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54.sv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53.png"/><Relationship Id="rId4" Type="http://schemas.openxmlformats.org/officeDocument/2006/relationships/image" Target="../media/image52.png"/></Relationships>
</file>

<file path=ppt/slides/_rels/slide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56.jpeg"/><Relationship Id="rId5" Type="http://schemas.openxmlformats.org/officeDocument/2006/relationships/image" Target="../media/image54.sv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57D0F1E0-37B4-7DD1-0228-5A607A5D480C}"/>
              </a:ext>
            </a:extLst>
          </p:cNvPr>
          <p:cNvSpPr/>
          <p:nvPr/>
        </p:nvSpPr>
        <p:spPr bwMode="auto">
          <a:xfrm>
            <a:off x="515273" y="2550410"/>
            <a:ext cx="4818725" cy="13388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algn="ctr" defTabSz="932742" fontAlgn="base">
              <a:lnSpc>
                <a:spcPct val="90000"/>
              </a:lnSpc>
              <a:spcBef>
                <a:spcPts val="1800"/>
              </a:spcBef>
              <a:spcAft>
                <a:spcPct val="0"/>
              </a:spcAft>
              <a:defRPr/>
            </a:pPr>
            <a:r>
              <a:rPr lang="en-US" altLang="zh-CN" sz="4000" spc="-50" dirty="0">
                <a:ln w="3175">
                  <a:noFill/>
                </a:ln>
                <a:gradFill flip="none" rotWithShape="1">
                  <a:gsLst>
                    <a:gs pos="100000">
                      <a:srgbClr val="CD98D0"/>
                    </a:gs>
                    <a:gs pos="0">
                      <a:srgbClr val="8DC8E8"/>
                    </a:gs>
                  </a:gsLst>
                  <a:lin ang="2700000" scaled="1"/>
                  <a:tileRect/>
                </a:gradFill>
                <a:latin typeface="Segoe UI Semibold"/>
                <a:cs typeface="Segoe UI"/>
              </a:rPr>
              <a:t>Azure OpenAI </a:t>
            </a:r>
          </a:p>
          <a:p>
            <a:pPr lvl="0" algn="ctr" defTabSz="932742" fontAlgn="base">
              <a:lnSpc>
                <a:spcPct val="90000"/>
              </a:lnSpc>
              <a:spcBef>
                <a:spcPts val="1800"/>
              </a:spcBef>
              <a:spcAft>
                <a:spcPct val="0"/>
              </a:spcAft>
              <a:defRPr/>
            </a:pPr>
            <a:r>
              <a:rPr lang="zh-CN" altLang="en-US" sz="4000" spc="-50" dirty="0">
                <a:ln w="3175">
                  <a:noFill/>
                </a:ln>
                <a:gradFill flip="none" rotWithShape="1">
                  <a:gsLst>
                    <a:gs pos="100000">
                      <a:srgbClr val="CD98D0"/>
                    </a:gs>
                    <a:gs pos="0">
                      <a:srgbClr val="8DC8E8"/>
                    </a:gs>
                  </a:gsLst>
                  <a:lin ang="2700000" scaled="1"/>
                  <a:tileRect/>
                </a:gradFill>
                <a:latin typeface="Segoe UI Semibold"/>
                <a:cs typeface="Segoe UI"/>
              </a:rPr>
              <a:t>创新应用场景和案例</a:t>
            </a:r>
            <a:endParaRPr lang="en-US" altLang="zh-CN" sz="4000" spc="-50" dirty="0">
              <a:ln w="3175">
                <a:noFill/>
              </a:ln>
              <a:gradFill flip="none" rotWithShape="1">
                <a:gsLst>
                  <a:gs pos="100000">
                    <a:srgbClr val="CD98D0"/>
                  </a:gs>
                  <a:gs pos="0">
                    <a:srgbClr val="8DC8E8"/>
                  </a:gs>
                </a:gsLst>
                <a:lin ang="2700000" scaled="1"/>
                <a:tileRect/>
              </a:gradFill>
              <a:latin typeface="Segoe UI Semibold"/>
              <a:cs typeface="Segoe UI"/>
            </a:endParaRPr>
          </a:p>
        </p:txBody>
      </p:sp>
    </p:spTree>
    <p:extLst>
      <p:ext uri="{BB962C8B-B14F-4D97-AF65-F5344CB8AC3E}">
        <p14:creationId xmlns:p14="http://schemas.microsoft.com/office/powerpoint/2010/main" val="3794190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C01E7BC-3749-A343-9C00-F195A988694B}"/>
              </a:ext>
            </a:extLst>
          </p:cNvPr>
          <p:cNvPicPr>
            <a:picLocks noChangeAspect="1"/>
          </p:cNvPicPr>
          <p:nvPr/>
        </p:nvPicPr>
        <p:blipFill rotWithShape="1">
          <a:blip r:embed="rId3">
            <a:extLst>
              <a:ext uri="{28A0092B-C50C-407E-A947-70E740481C1C}">
                <a14:useLocalDpi xmlns:a14="http://schemas.microsoft.com/office/drawing/2010/main" val="0"/>
              </a:ext>
            </a:extLst>
          </a:blip>
          <a:srcRect t="43404"/>
          <a:stretch/>
        </p:blipFill>
        <p:spPr>
          <a:xfrm>
            <a:off x="6837" y="-18083"/>
            <a:ext cx="12183434" cy="6875112"/>
          </a:xfrm>
          <a:prstGeom prst="rect">
            <a:avLst/>
          </a:prstGeom>
          <a:solidFill>
            <a:srgbClr val="FF0000">
              <a:alpha val="61000"/>
            </a:srgbClr>
          </a:solidFill>
          <a:ln w="12700" cap="flat" cmpd="sng" algn="ctr">
            <a:noFill/>
            <a:prstDash val="solid"/>
            <a:miter lim="800000"/>
          </a:ln>
          <a:effectLst/>
        </p:spPr>
      </p:pic>
      <p:pic>
        <p:nvPicPr>
          <p:cNvPr id="41" name="Picture 40" descr="A picture containing knife&#10;&#10;Description automatically generated">
            <a:extLst>
              <a:ext uri="{FF2B5EF4-FFF2-40B4-BE49-F238E27FC236}">
                <a16:creationId xmlns:a16="http://schemas.microsoft.com/office/drawing/2014/main" id="{0FB8F4C9-9297-493C-BF41-C57A667A8AB5}"/>
              </a:ext>
            </a:extLst>
          </p:cNvPr>
          <p:cNvPicPr>
            <a:picLocks noChangeAspect="1"/>
          </p:cNvPicPr>
          <p:nvPr/>
        </p:nvPicPr>
        <p:blipFill>
          <a:blip r:embed="rId4" cstate="print">
            <a:alphaModFix amt="20000"/>
            <a:extLst>
              <a:ext uri="{28A0092B-C50C-407E-A947-70E740481C1C}">
                <a14:useLocalDpi xmlns:a14="http://schemas.microsoft.com/office/drawing/2010/main" val="0"/>
              </a:ext>
            </a:extLst>
          </a:blip>
          <a:stretch>
            <a:fillRect/>
          </a:stretch>
        </p:blipFill>
        <p:spPr>
          <a:xfrm>
            <a:off x="1730" y="7588"/>
            <a:ext cx="12188542" cy="1660188"/>
          </a:xfrm>
          <a:prstGeom prst="rect">
            <a:avLst/>
          </a:prstGeom>
        </p:spPr>
      </p:pic>
      <p:sp>
        <p:nvSpPr>
          <p:cNvPr id="18" name="Rectangle 17">
            <a:extLst>
              <a:ext uri="{FF2B5EF4-FFF2-40B4-BE49-F238E27FC236}">
                <a16:creationId xmlns:a16="http://schemas.microsoft.com/office/drawing/2014/main" id="{C6701A38-2D99-4673-828A-1CD1702CFB2C}"/>
              </a:ext>
            </a:extLst>
          </p:cNvPr>
          <p:cNvSpPr/>
          <p:nvPr/>
        </p:nvSpPr>
        <p:spPr>
          <a:xfrm>
            <a:off x="1730" y="-23446"/>
            <a:ext cx="12188542" cy="6859877"/>
          </a:xfrm>
          <a:prstGeom prst="rect">
            <a:avLst/>
          </a:prstGeom>
          <a:gradFill flip="none" rotWithShape="1">
            <a:gsLst>
              <a:gs pos="0">
                <a:schemeClr val="bg1">
                  <a:shade val="30000"/>
                  <a:satMod val="115000"/>
                  <a:alpha val="0"/>
                </a:schemeClr>
              </a:gs>
              <a:gs pos="50000">
                <a:schemeClr val="bg1">
                  <a:shade val="67500"/>
                  <a:satMod val="115000"/>
                  <a:alpha val="0"/>
                </a:schemeClr>
              </a:gs>
              <a:gs pos="100000">
                <a:schemeClr val="bg1">
                  <a:shade val="100000"/>
                  <a:satMod val="115000"/>
                  <a:alpha val="44000"/>
                </a:schemeClr>
              </a:gs>
            </a:gsLst>
            <a:path path="circle">
              <a:fillToRect l="100000" t="100000"/>
            </a:path>
            <a:tileRect r="-100000" b="-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2" name="Group 1">
            <a:extLst>
              <a:ext uri="{FF2B5EF4-FFF2-40B4-BE49-F238E27FC236}">
                <a16:creationId xmlns:a16="http://schemas.microsoft.com/office/drawing/2014/main" id="{2A94C741-9F88-232B-71D9-6D4EA866D461}"/>
              </a:ext>
            </a:extLst>
          </p:cNvPr>
          <p:cNvGrpSpPr/>
          <p:nvPr/>
        </p:nvGrpSpPr>
        <p:grpSpPr>
          <a:xfrm>
            <a:off x="-1322694" y="-225184"/>
            <a:ext cx="7322073" cy="6949086"/>
            <a:chOff x="-1322694" y="-225184"/>
            <a:chExt cx="7322073" cy="6949086"/>
          </a:xfrm>
        </p:grpSpPr>
        <p:grpSp>
          <p:nvGrpSpPr>
            <p:cNvPr id="19" name="Group 18">
              <a:extLst>
                <a:ext uri="{FF2B5EF4-FFF2-40B4-BE49-F238E27FC236}">
                  <a16:creationId xmlns:a16="http://schemas.microsoft.com/office/drawing/2014/main" id="{A8A78730-0CB9-480B-8D7F-2764D0D482A2}"/>
                </a:ext>
              </a:extLst>
            </p:cNvPr>
            <p:cNvGrpSpPr/>
            <p:nvPr/>
          </p:nvGrpSpPr>
          <p:grpSpPr>
            <a:xfrm>
              <a:off x="172368" y="161263"/>
              <a:ext cx="5827011" cy="6562639"/>
              <a:chOff x="197673" y="355110"/>
              <a:chExt cx="6007174" cy="5122147"/>
            </a:xfrm>
          </p:grpSpPr>
          <p:pic>
            <p:nvPicPr>
              <p:cNvPr id="20" name="Picture 19">
                <a:extLst>
                  <a:ext uri="{FF2B5EF4-FFF2-40B4-BE49-F238E27FC236}">
                    <a16:creationId xmlns:a16="http://schemas.microsoft.com/office/drawing/2014/main" id="{E7840A4A-575E-4061-8F58-171874251FFA}"/>
                  </a:ext>
                </a:extLst>
              </p:cNvPr>
              <p:cNvPicPr>
                <a:picLocks noChangeAspect="1"/>
              </p:cNvPicPr>
              <p:nvPr/>
            </p:nvPicPr>
            <p:blipFill>
              <a:blip r:embed="rId5"/>
              <a:stretch>
                <a:fillRect/>
              </a:stretch>
            </p:blipFill>
            <p:spPr>
              <a:xfrm>
                <a:off x="4248539" y="606634"/>
                <a:ext cx="1582996" cy="381265"/>
              </a:xfrm>
              <a:prstGeom prst="rect">
                <a:avLst/>
              </a:prstGeom>
            </p:spPr>
          </p:pic>
          <p:sp>
            <p:nvSpPr>
              <p:cNvPr id="22" name="Rectangle 21">
                <a:extLst>
                  <a:ext uri="{FF2B5EF4-FFF2-40B4-BE49-F238E27FC236}">
                    <a16:creationId xmlns:a16="http://schemas.microsoft.com/office/drawing/2014/main" id="{1208AEF2-2A3A-4A66-A781-0CC205AC3F1A}"/>
                  </a:ext>
                </a:extLst>
              </p:cNvPr>
              <p:cNvSpPr/>
              <p:nvPr/>
            </p:nvSpPr>
            <p:spPr bwMode="auto">
              <a:xfrm rot="10800000">
                <a:off x="197673" y="355110"/>
                <a:ext cx="6007174" cy="5122147"/>
              </a:xfrm>
              <a:prstGeom prst="rect">
                <a:avLst/>
              </a:prstGeom>
              <a:gradFill flip="none" rotWithShape="1">
                <a:gsLst>
                  <a:gs pos="0">
                    <a:schemeClr val="bg1">
                      <a:lumMod val="95000"/>
                      <a:alpha val="31000"/>
                    </a:schemeClr>
                  </a:gs>
                  <a:gs pos="0">
                    <a:schemeClr val="bg1">
                      <a:lumMod val="75000"/>
                    </a:schemeClr>
                  </a:gs>
                  <a:gs pos="75000">
                    <a:schemeClr val="bg1">
                      <a:alpha val="91000"/>
                    </a:schemeClr>
                  </a:gs>
                  <a:gs pos="0">
                    <a:schemeClr val="bg1">
                      <a:lumMod val="85000"/>
                    </a:schemeClr>
                  </a:gs>
                </a:gsLst>
                <a:lin ang="0" scaled="1"/>
                <a:tileRect/>
              </a:gradFill>
              <a:ln w="9525" cap="flat" cmpd="sng" algn="ctr">
                <a:noFill/>
                <a:prstDash val="solid"/>
                <a:headEnd type="none" w="med" len="med"/>
                <a:tailEnd type="none" w="med" len="med"/>
              </a:ln>
              <a:effectLst>
                <a:softEdge rad="31750"/>
              </a:effectLst>
            </p:spPr>
            <p:txBody>
              <a:bodyPr rot="0" spcFirstLastPara="0" vertOverflow="overflow" horzOverflow="overflow" vert="horz" wrap="square" lIns="324981" tIns="259986" rIns="324981" bIns="259986" numCol="1" spcCol="0" rtlCol="0" fromWordArt="0" anchor="t" anchorCtr="0" forceAA="0" compatLnSpc="1">
                <a:prstTxWarp prst="textNoShape">
                  <a:avLst/>
                </a:prstTxWarp>
                <a:noAutofit/>
              </a:bodyPr>
              <a:lstStyle/>
              <a:p>
                <a:pPr marL="0" marR="0" lvl="0" indent="0" algn="ctr" defTabSz="1656525" rtl="0" eaLnBrk="1" fontAlgn="base" latinLnBrk="0" hangingPunct="1">
                  <a:lnSpc>
                    <a:spcPct val="90000"/>
                  </a:lnSpc>
                  <a:spcBef>
                    <a:spcPct val="0"/>
                  </a:spcBef>
                  <a:spcAft>
                    <a:spcPct val="0"/>
                  </a:spcAft>
                  <a:buClrTx/>
                  <a:buSzTx/>
                  <a:buFontTx/>
                  <a:buNone/>
                  <a:tabLst/>
                  <a:defRPr/>
                </a:pPr>
                <a:endParaRPr kumimoji="0" lang="en-US" sz="4264" b="0" i="0" u="none" strike="noStrike" kern="0" cap="none" spc="0" normalizeH="0" baseline="0" noProof="0">
                  <a:ln>
                    <a:noFill/>
                  </a:ln>
                  <a:solidFill>
                    <a:srgbClr val="00AE9D"/>
                  </a:solidFill>
                  <a:effectLst/>
                  <a:uLnTx/>
                  <a:uFillTx/>
                  <a:latin typeface="微软雅黑" panose="020B0503020204020204" pitchFamily="34" charset="-122"/>
                  <a:ea typeface="微软雅黑" panose="020B0503020204020204" pitchFamily="34" charset="-122"/>
                  <a:cs typeface="Segoe UI" pitchFamily="34" charset="0"/>
                </a:endParaRPr>
              </a:p>
            </p:txBody>
          </p:sp>
        </p:grpSp>
        <p:pic>
          <p:nvPicPr>
            <p:cNvPr id="4" name="Picture 2" descr="Carmax - IR Home">
              <a:extLst>
                <a:ext uri="{FF2B5EF4-FFF2-40B4-BE49-F238E27FC236}">
                  <a16:creationId xmlns:a16="http://schemas.microsoft.com/office/drawing/2014/main" id="{83304011-7900-2743-A213-647BFED252A9}"/>
                </a:ext>
              </a:extLst>
            </p:cNvPr>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0867" y="497406"/>
              <a:ext cx="1404537" cy="27425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88C1E8E8-7443-49C4-BF3B-421DFAEA2FB1}"/>
                </a:ext>
              </a:extLst>
            </p:cNvPr>
            <p:cNvGrpSpPr/>
            <p:nvPr/>
          </p:nvGrpSpPr>
          <p:grpSpPr>
            <a:xfrm>
              <a:off x="198847" y="134097"/>
              <a:ext cx="5571148" cy="4394050"/>
              <a:chOff x="197674" y="355108"/>
              <a:chExt cx="6021275" cy="6446776"/>
            </a:xfrm>
          </p:grpSpPr>
          <p:pic>
            <p:nvPicPr>
              <p:cNvPr id="10" name="Picture 9">
                <a:extLst>
                  <a:ext uri="{FF2B5EF4-FFF2-40B4-BE49-F238E27FC236}">
                    <a16:creationId xmlns:a16="http://schemas.microsoft.com/office/drawing/2014/main" id="{4B04DDD2-D726-4BE5-AF47-C69375CBB795}"/>
                  </a:ext>
                </a:extLst>
              </p:cNvPr>
              <p:cNvPicPr>
                <a:picLocks noChangeAspect="1"/>
              </p:cNvPicPr>
              <p:nvPr/>
            </p:nvPicPr>
            <p:blipFill>
              <a:blip r:embed="rId5"/>
              <a:stretch>
                <a:fillRect/>
              </a:stretch>
            </p:blipFill>
            <p:spPr>
              <a:xfrm>
                <a:off x="4248539" y="606634"/>
                <a:ext cx="1582996" cy="381265"/>
              </a:xfrm>
              <a:prstGeom prst="rect">
                <a:avLst/>
              </a:prstGeom>
            </p:spPr>
          </p:pic>
          <p:sp>
            <p:nvSpPr>
              <p:cNvPr id="11" name="Rectangle 10">
                <a:extLst>
                  <a:ext uri="{FF2B5EF4-FFF2-40B4-BE49-F238E27FC236}">
                    <a16:creationId xmlns:a16="http://schemas.microsoft.com/office/drawing/2014/main" id="{89CCA832-75C7-4184-986A-1526A6FCF1E5}"/>
                  </a:ext>
                </a:extLst>
              </p:cNvPr>
              <p:cNvSpPr/>
              <p:nvPr/>
            </p:nvSpPr>
            <p:spPr bwMode="auto">
              <a:xfrm rot="10800000">
                <a:off x="197674" y="355111"/>
                <a:ext cx="6007174" cy="6446773"/>
              </a:xfrm>
              <a:prstGeom prst="rect">
                <a:avLst/>
              </a:prstGeom>
              <a:gradFill flip="none" rotWithShape="1">
                <a:gsLst>
                  <a:gs pos="0">
                    <a:schemeClr val="bg1">
                      <a:lumMod val="95000"/>
                      <a:alpha val="31000"/>
                    </a:schemeClr>
                  </a:gs>
                  <a:gs pos="0">
                    <a:schemeClr val="bg1">
                      <a:lumMod val="75000"/>
                    </a:schemeClr>
                  </a:gs>
                  <a:gs pos="75000">
                    <a:schemeClr val="bg1">
                      <a:alpha val="91000"/>
                    </a:schemeClr>
                  </a:gs>
                  <a:gs pos="0">
                    <a:schemeClr val="bg1">
                      <a:lumMod val="85000"/>
                    </a:schemeClr>
                  </a:gs>
                </a:gsLst>
                <a:lin ang="0" scaled="1"/>
                <a:tileRect/>
              </a:gradFill>
              <a:ln w="9525" cap="flat" cmpd="sng" algn="ctr">
                <a:noFill/>
                <a:prstDash val="solid"/>
                <a:headEnd type="none" w="med" len="med"/>
                <a:tailEnd type="none" w="med" len="med"/>
              </a:ln>
              <a:effectLst>
                <a:softEdge rad="31750"/>
              </a:effectLst>
            </p:spPr>
            <p:txBody>
              <a:bodyPr rot="0" spcFirstLastPara="0" vertOverflow="overflow" horzOverflow="overflow" vert="horz" wrap="square" lIns="324981" tIns="259986" rIns="324981" bIns="259986" numCol="1" spcCol="0" rtlCol="0" fromWordArt="0" anchor="t" anchorCtr="0" forceAA="0" compatLnSpc="1">
                <a:prstTxWarp prst="textNoShape">
                  <a:avLst/>
                </a:prstTxWarp>
                <a:noAutofit/>
              </a:bodyPr>
              <a:lstStyle/>
              <a:p>
                <a:pPr marL="0" marR="0" lvl="0" indent="0" algn="ctr" defTabSz="1656525" rtl="0" eaLnBrk="1" fontAlgn="base" latinLnBrk="0" hangingPunct="1">
                  <a:lnSpc>
                    <a:spcPct val="90000"/>
                  </a:lnSpc>
                  <a:spcBef>
                    <a:spcPct val="0"/>
                  </a:spcBef>
                  <a:spcAft>
                    <a:spcPct val="0"/>
                  </a:spcAft>
                  <a:buClrTx/>
                  <a:buSzTx/>
                  <a:buFontTx/>
                  <a:buNone/>
                  <a:tabLst/>
                  <a:defRPr/>
                </a:pPr>
                <a:endParaRPr kumimoji="0" lang="en-US" sz="4264"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2" name="Text Placeholder 4">
                <a:extLst>
                  <a:ext uri="{FF2B5EF4-FFF2-40B4-BE49-F238E27FC236}">
                    <a16:creationId xmlns:a16="http://schemas.microsoft.com/office/drawing/2014/main" id="{01C5A545-CA00-42C0-BD2E-0A21D1F165FB}"/>
                  </a:ext>
                </a:extLst>
              </p:cNvPr>
              <p:cNvSpPr txBox="1">
                <a:spLocks/>
              </p:cNvSpPr>
              <p:nvPr/>
            </p:nvSpPr>
            <p:spPr>
              <a:xfrm>
                <a:off x="462774" y="355108"/>
                <a:ext cx="5756175" cy="4646068"/>
              </a:xfrm>
              <a:prstGeom prst="rect">
                <a:avLst/>
              </a:prstGeom>
            </p:spPr>
            <p:txBody>
              <a:bodyPr vert="horz" lIns="91414" tIns="45706" rIns="91414" bIns="45706"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50" normalizeH="0" baseline="0" noProof="0" dirty="0">
                  <a:ln w="3175">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50" normalizeH="0" baseline="0" noProof="0" dirty="0">
                    <a:ln w="3175">
                      <a:noFill/>
                    </a:ln>
                    <a:solidFill>
                      <a:srgbClr val="FFFFFF"/>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CarMax </a:t>
                </a:r>
                <a:r>
                  <a:rPr kumimoji="0" lang="zh-CN" altLang="en-US" sz="1800" b="0" i="0" u="none" strike="noStrike" kern="1200" cap="none" spc="-50" normalizeH="0" baseline="0" noProof="0" dirty="0">
                    <a:ln w="3175">
                      <a:noFill/>
                    </a:ln>
                    <a:solidFill>
                      <a:srgbClr val="FFFFFF"/>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使用 </a:t>
                </a:r>
                <a:r>
                  <a:rPr kumimoji="0" lang="en-US" altLang="zh-CN" sz="1800" b="0" i="0" u="none" strike="noStrike" kern="1200" cap="none" spc="-50" normalizeH="0" baseline="0" noProof="0" dirty="0">
                    <a:ln w="3175">
                      <a:noFill/>
                    </a:ln>
                    <a:solidFill>
                      <a:srgbClr val="FFFFFF"/>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Azure OpenAI Service </a:t>
                </a:r>
                <a:r>
                  <a:rPr kumimoji="0" lang="zh-CN" altLang="en-US" sz="1800" b="0" i="0" u="none" strike="noStrike" kern="1200" cap="none" spc="-50" normalizeH="0" baseline="0" noProof="0" dirty="0">
                    <a:ln w="3175">
                      <a:noFill/>
                    </a:ln>
                    <a:solidFill>
                      <a:srgbClr val="FFFFFF"/>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汇总客户对车辆和门店的评价，创建营销内容，提供车辆内饰对比信息。使用 </a:t>
                </a:r>
                <a:r>
                  <a:rPr kumimoji="0" lang="en-US" altLang="zh-CN" sz="1800" b="0" i="0" u="none" strike="noStrike" kern="1200" cap="none" spc="-50" normalizeH="0" baseline="0" noProof="0" dirty="0">
                    <a:ln w="3175">
                      <a:noFill/>
                    </a:ln>
                    <a:solidFill>
                      <a:srgbClr val="FFFFFF"/>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OpenAI </a:t>
                </a:r>
                <a:r>
                  <a:rPr kumimoji="0" lang="zh-CN" altLang="en-US" sz="1800" b="0" i="0" u="none" strike="noStrike" kern="1200" cap="none" spc="-50" normalizeH="0" baseline="0" noProof="0" dirty="0">
                    <a:ln w="3175">
                      <a:noFill/>
                    </a:ln>
                    <a:solidFill>
                      <a:srgbClr val="FFFFFF"/>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节省了他们的市场外勤人员支出，使他们能够领先竞争对手向客户提供新信息。</a:t>
                </a:r>
                <a:endParaRPr kumimoji="0" lang="en-US" sz="1800" b="0" i="0" u="none" strike="noStrike" kern="1200" cap="none" spc="-50" normalizeH="0" baseline="0" noProof="0" dirty="0">
                  <a:ln w="3175">
                    <a:noFill/>
                  </a:ln>
                  <a:solidFill>
                    <a:srgbClr val="FFFFFF"/>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grpSp>
        <p:pic>
          <p:nvPicPr>
            <p:cNvPr id="21" name="Picture 20">
              <a:extLst>
                <a:ext uri="{FF2B5EF4-FFF2-40B4-BE49-F238E27FC236}">
                  <a16:creationId xmlns:a16="http://schemas.microsoft.com/office/drawing/2014/main" id="{C68627FE-088A-47B4-98E2-291E9D18BC73}"/>
                </a:ext>
              </a:extLst>
            </p:cNvPr>
            <p:cNvPicPr>
              <a:picLocks noChangeAspect="1"/>
            </p:cNvPicPr>
            <p:nvPr/>
          </p:nvPicPr>
          <p:blipFill>
            <a:blip r:embed="rId7"/>
            <a:stretch>
              <a:fillRect/>
            </a:stretch>
          </p:blipFill>
          <p:spPr>
            <a:xfrm>
              <a:off x="591049" y="2599225"/>
              <a:ext cx="4773694" cy="1901571"/>
            </a:xfrm>
            <a:prstGeom prst="rect">
              <a:avLst/>
            </a:prstGeom>
          </p:spPr>
        </p:pic>
        <p:sp>
          <p:nvSpPr>
            <p:cNvPr id="16" name="TextBox 15">
              <a:extLst>
                <a:ext uri="{FF2B5EF4-FFF2-40B4-BE49-F238E27FC236}">
                  <a16:creationId xmlns:a16="http://schemas.microsoft.com/office/drawing/2014/main" id="{5FF88688-BFA2-BC34-95C0-2067F3A6CEA0}"/>
                </a:ext>
              </a:extLst>
            </p:cNvPr>
            <p:cNvSpPr txBox="1"/>
            <p:nvPr/>
          </p:nvSpPr>
          <p:spPr>
            <a:xfrm>
              <a:off x="476130" y="4830592"/>
              <a:ext cx="5280818" cy="1800493"/>
            </a:xfrm>
            <a:prstGeom prst="rect">
              <a:avLst/>
            </a:prstGeom>
            <a:noFill/>
          </p:spPr>
          <p:txBody>
            <a:bodyPr wrap="squar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1400" b="0" i="1"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通过 </a:t>
              </a:r>
              <a:r>
                <a:rPr kumimoji="0" lang="en-US" altLang="zh-CN" sz="1400" b="0" i="1"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Azure OpenAI </a:t>
              </a:r>
              <a:r>
                <a:rPr kumimoji="0" lang="zh-CN" altLang="en-US" sz="1400" b="0" i="1"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服务，我们可以创建营销内容，提前触达客户，推动决策。</a:t>
              </a:r>
              <a:r>
                <a:rPr kumimoji="0" lang="en-US" sz="1400" b="0" i="1"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 </a:t>
              </a:r>
            </a:p>
            <a:p>
              <a:pPr marL="285750" marR="0" lvl="0" indent="-285750" algn="l" defTabSz="91404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1"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Shamim Mohammad, </a:t>
              </a:r>
              <a:r>
                <a:rPr kumimoji="0" lang="en-US" altLang="zh-CN" sz="1100" b="0" i="1"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CarMax </a:t>
              </a:r>
              <a:r>
                <a:rPr kumimoji="0" lang="zh-CN" altLang="en-US" sz="1100" b="0" i="1"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执行副总裁兼首席信息和技术官</a:t>
              </a:r>
              <a:r>
                <a:rPr kumimoji="0" lang="en-US" sz="1100" b="0" i="1"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 “ </a:t>
              </a:r>
            </a:p>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500" b="0" i="1"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“OpenAI Service </a:t>
              </a:r>
              <a:r>
                <a:rPr kumimoji="0" lang="zh-CN" altLang="en-US" sz="1400" b="0" i="1"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无疑在我们的 </a:t>
              </a:r>
              <a:r>
                <a:rPr kumimoji="0" lang="en-US" sz="1400" b="0" i="1"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SEO </a:t>
              </a:r>
              <a:r>
                <a:rPr kumimoji="0" lang="zh-CN" altLang="en-US" sz="1400" b="0" i="1"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优化中发挥了重要作用。”</a:t>
              </a:r>
              <a:endParaRPr kumimoji="0" lang="en-US" altLang="zh-CN" sz="1400" b="0" i="1"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Sean Goetz,</a:t>
              </a:r>
              <a:r>
                <a:rPr kumimoji="0" lang="zh-CN" altLang="en-US" sz="1100" b="0" i="1"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应用系统总监</a:t>
              </a:r>
              <a:br>
                <a:rPr kumimoji="0" lang="en-US" sz="1400" b="0" i="1"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br>
              <a:endParaRPr kumimoji="0" lang="en-US" sz="1400" b="0" i="1"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049" rtl="0" eaLnBrk="1" fontAlgn="auto" latinLnBrk="0" hangingPunct="1">
                <a:lnSpc>
                  <a:spcPct val="100000"/>
                </a:lnSpc>
                <a:spcBef>
                  <a:spcPts val="0"/>
                </a:spcBef>
                <a:spcAft>
                  <a:spcPts val="0"/>
                </a:spcAft>
                <a:buClrTx/>
                <a:buSzTx/>
                <a:buFontTx/>
                <a:buNone/>
                <a:tabLst/>
                <a:defRPr/>
              </a:pPr>
              <a:br>
                <a:rPr kumimoji="0" lang="en-US" sz="1400" b="0" i="1"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br>
              <a:endParaRPr kumimoji="0" lang="en-US" sz="1400" b="0" i="1"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pic>
          <p:nvPicPr>
            <p:cNvPr id="1026" name="Picture 2">
              <a:extLst>
                <a:ext uri="{FF2B5EF4-FFF2-40B4-BE49-F238E27FC236}">
                  <a16:creationId xmlns:a16="http://schemas.microsoft.com/office/drawing/2014/main" id="{08066FB9-5159-BA87-95A6-8B99B767B54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22694" y="-225184"/>
              <a:ext cx="6041677" cy="1510419"/>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9">
            <a:extLst>
              <a:ext uri="{FF2B5EF4-FFF2-40B4-BE49-F238E27FC236}">
                <a16:creationId xmlns:a16="http://schemas.microsoft.com/office/drawing/2014/main" id="{CD9779A5-823C-E751-906A-8C8642ABBF0B}"/>
              </a:ext>
            </a:extLst>
          </p:cNvPr>
          <p:cNvSpPr/>
          <p:nvPr/>
        </p:nvSpPr>
        <p:spPr bwMode="auto">
          <a:xfrm>
            <a:off x="8383714" y="457200"/>
            <a:ext cx="5545557" cy="443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比较</a:t>
            </a:r>
            <a:endPar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endParaRPr>
          </a:p>
        </p:txBody>
      </p:sp>
    </p:spTree>
    <p:extLst>
      <p:ext uri="{BB962C8B-B14F-4D97-AF65-F5344CB8AC3E}">
        <p14:creationId xmlns:p14="http://schemas.microsoft.com/office/powerpoint/2010/main" val="146042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Graphic 35">
            <a:extLst>
              <a:ext uri="{FF2B5EF4-FFF2-40B4-BE49-F238E27FC236}">
                <a16:creationId xmlns:a16="http://schemas.microsoft.com/office/drawing/2014/main" id="{1E190FE1-0502-9008-AE70-707F7278DDA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9139" y="3683652"/>
            <a:ext cx="585466" cy="585466"/>
          </a:xfrm>
          <a:prstGeom prst="rect">
            <a:avLst/>
          </a:prstGeom>
        </p:spPr>
      </p:pic>
      <p:graphicFrame>
        <p:nvGraphicFramePr>
          <p:cNvPr id="8" name="Table 23">
            <a:extLst>
              <a:ext uri="{FF2B5EF4-FFF2-40B4-BE49-F238E27FC236}">
                <a16:creationId xmlns:a16="http://schemas.microsoft.com/office/drawing/2014/main" id="{1F645EE9-A7D6-4D76-12CF-C8EBAA3B99B8}"/>
              </a:ext>
              <a:ext uri="{C183D7F6-B498-43B3-948B-1728B52AA6E4}">
                <adec:decorative xmlns:adec="http://schemas.microsoft.com/office/drawing/2017/decorative" val="1"/>
              </a:ext>
            </a:extLst>
          </p:cNvPr>
          <p:cNvGraphicFramePr>
            <a:graphicFrameLocks noGrp="1"/>
          </p:cNvGraphicFramePr>
          <p:nvPr/>
        </p:nvGraphicFramePr>
        <p:xfrm>
          <a:off x="2478664" y="2839431"/>
          <a:ext cx="1363549" cy="782700"/>
        </p:xfrm>
        <a:graphic>
          <a:graphicData uri="http://schemas.openxmlformats.org/drawingml/2006/table">
            <a:tbl>
              <a:tblPr firstRow="1" bandRow="1">
                <a:tableStyleId>{2D5ABB26-0587-4C30-8999-92F81FD0307C}</a:tableStyleId>
              </a:tblPr>
              <a:tblGrid>
                <a:gridCol w="192848">
                  <a:extLst>
                    <a:ext uri="{9D8B030D-6E8A-4147-A177-3AD203B41FA5}">
                      <a16:colId xmlns:a16="http://schemas.microsoft.com/office/drawing/2014/main" val="2385538832"/>
                    </a:ext>
                  </a:extLst>
                </a:gridCol>
                <a:gridCol w="1170701">
                  <a:extLst>
                    <a:ext uri="{9D8B030D-6E8A-4147-A177-3AD203B41FA5}">
                      <a16:colId xmlns:a16="http://schemas.microsoft.com/office/drawing/2014/main" val="3756248298"/>
                    </a:ext>
                  </a:extLst>
                </a:gridCol>
              </a:tblGrid>
              <a:tr h="260900">
                <a:tc>
                  <a:txBody>
                    <a:bodyPr/>
                    <a:lstStyle/>
                    <a:p>
                      <a:pPr algn="ctr"/>
                      <a:r>
                        <a:rPr lang="en-US" sz="600"/>
                        <a:t>Doc1</a:t>
                      </a:r>
                    </a:p>
                  </a:txBody>
                  <a:tcPr marL="0" marR="0" marT="0" marB="0" anchor="ctr"/>
                </a:tc>
                <a:tc>
                  <a:txBody>
                    <a:bodyPr/>
                    <a:lstStyle/>
                    <a:p>
                      <a:pPr algn="ctr" fontAlgn="b"/>
                      <a:r>
                        <a:rPr lang="en-US" sz="600" b="0" i="0" u="none" strike="noStrike">
                          <a:solidFill>
                            <a:schemeClr val="tx1"/>
                          </a:solidFill>
                          <a:effectLst/>
                          <a:latin typeface="Calibri" panose="020F0502020204030204" pitchFamily="34" charset="0"/>
                        </a:rPr>
                        <a:t>[0.5622, 0.4530, 0.2848, …, 0.5325]</a:t>
                      </a:r>
                    </a:p>
                  </a:txBody>
                  <a:tcPr marL="7620" marR="7620" marT="7620" marB="0" anchor="ctr"/>
                </a:tc>
                <a:extLst>
                  <a:ext uri="{0D108BD9-81ED-4DB2-BD59-A6C34878D82A}">
                    <a16:rowId xmlns:a16="http://schemas.microsoft.com/office/drawing/2014/main" val="3590170552"/>
                  </a:ext>
                </a:extLst>
              </a:tr>
              <a:tr h="260900">
                <a:tc>
                  <a:txBody>
                    <a:bodyPr/>
                    <a:lstStyle/>
                    <a:p>
                      <a:pPr algn="ctr"/>
                      <a:r>
                        <a:rPr lang="en-US" sz="600"/>
                        <a:t>Doc2</a:t>
                      </a:r>
                    </a:p>
                  </a:txBody>
                  <a:tcPr marL="0" marR="0" marT="0" marB="0" anchor="ctr"/>
                </a:tc>
                <a:tc>
                  <a:txBody>
                    <a:bodyPr/>
                    <a:lstStyle/>
                    <a:p>
                      <a:pPr algn="ctr" fontAlgn="b"/>
                      <a:r>
                        <a:rPr lang="en-US" sz="600" b="0" i="0" u="none" strike="noStrike">
                          <a:solidFill>
                            <a:schemeClr val="tx1"/>
                          </a:solidFill>
                          <a:effectLst/>
                          <a:latin typeface="Calibri" panose="020F0502020204030204" pitchFamily="34" charset="0"/>
                        </a:rPr>
                        <a:t>[0.0015, 0.9407, 0.2201, …, 0.1942]</a:t>
                      </a:r>
                    </a:p>
                  </a:txBody>
                  <a:tcPr marL="7620" marR="7620" marT="7620" marB="0" anchor="ctr"/>
                </a:tc>
                <a:extLst>
                  <a:ext uri="{0D108BD9-81ED-4DB2-BD59-A6C34878D82A}">
                    <a16:rowId xmlns:a16="http://schemas.microsoft.com/office/drawing/2014/main" val="3570223500"/>
                  </a:ext>
                </a:extLst>
              </a:tr>
              <a:tr h="260900">
                <a:tc>
                  <a:txBody>
                    <a:bodyPr/>
                    <a:lstStyle/>
                    <a:p>
                      <a:pPr algn="ctr"/>
                      <a:r>
                        <a:rPr lang="en-US" sz="600"/>
                        <a:t>Doc3</a:t>
                      </a:r>
                    </a:p>
                  </a:txBody>
                  <a:tcPr marL="0" marR="0" marT="0" marB="0" anchor="ctr"/>
                </a:tc>
                <a:tc>
                  <a:txBody>
                    <a:bodyPr/>
                    <a:lstStyle/>
                    <a:p>
                      <a:pPr algn="ctr" fontAlgn="b"/>
                      <a:r>
                        <a:rPr lang="en-US" sz="600" b="0" i="0" u="none" strike="noStrike">
                          <a:solidFill>
                            <a:schemeClr val="tx1"/>
                          </a:solidFill>
                          <a:effectLst/>
                          <a:latin typeface="Calibri" panose="020F0502020204030204" pitchFamily="34" charset="0"/>
                        </a:rPr>
                        <a:t>[0.0033, 0.7006, 0.0576, …, 0.0517]</a:t>
                      </a:r>
                    </a:p>
                  </a:txBody>
                  <a:tcPr marL="7620" marR="7620" marT="7620" marB="0" anchor="ctr"/>
                </a:tc>
                <a:extLst>
                  <a:ext uri="{0D108BD9-81ED-4DB2-BD59-A6C34878D82A}">
                    <a16:rowId xmlns:a16="http://schemas.microsoft.com/office/drawing/2014/main" val="1822671147"/>
                  </a:ext>
                </a:extLst>
              </a:tr>
            </a:tbl>
          </a:graphicData>
        </a:graphic>
      </p:graphicFrame>
      <p:sp>
        <p:nvSpPr>
          <p:cNvPr id="35" name="Rectangle 34">
            <a:extLst>
              <a:ext uri="{FF2B5EF4-FFF2-40B4-BE49-F238E27FC236}">
                <a16:creationId xmlns:a16="http://schemas.microsoft.com/office/drawing/2014/main" id="{F5D5D42E-93AA-52A2-4FAA-AC636445773E}"/>
              </a:ext>
              <a:ext uri="{C183D7F6-B498-43B3-948B-1728B52AA6E4}">
                <adec:decorative xmlns:adec="http://schemas.microsoft.com/office/drawing/2017/decorative" val="1"/>
              </a:ext>
            </a:extLst>
          </p:cNvPr>
          <p:cNvSpPr/>
          <p:nvPr/>
        </p:nvSpPr>
        <p:spPr bwMode="auto">
          <a:xfrm>
            <a:off x="1471125" y="1907761"/>
            <a:ext cx="10376166" cy="4382224"/>
          </a:xfrm>
          <a:prstGeom prst="rect">
            <a:avLst/>
          </a:prstGeom>
          <a:noFill/>
          <a:ln w="3175">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A80F16C1-E914-76C7-1A1D-FBE7E368E2BE}"/>
              </a:ext>
              <a:ext uri="{C183D7F6-B498-43B3-948B-1728B52AA6E4}">
                <adec:decorative xmlns:adec="http://schemas.microsoft.com/office/drawing/2017/decorative" val="1"/>
              </a:ext>
            </a:extLst>
          </p:cNvPr>
          <p:cNvSpPr/>
          <p:nvPr/>
        </p:nvSpPr>
        <p:spPr bwMode="auto">
          <a:xfrm>
            <a:off x="4796290" y="2278671"/>
            <a:ext cx="2072741" cy="3611589"/>
          </a:xfrm>
          <a:prstGeom prst="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0" name="Picture 6">
            <a:extLst>
              <a:ext uri="{FF2B5EF4-FFF2-40B4-BE49-F238E27FC236}">
                <a16:creationId xmlns:a16="http://schemas.microsoft.com/office/drawing/2014/main" id="{59B47088-EBA5-2133-B41C-67147E551155}"/>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6642" y="3770700"/>
            <a:ext cx="763975" cy="41137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6" name="Table 23">
            <a:extLst>
              <a:ext uri="{FF2B5EF4-FFF2-40B4-BE49-F238E27FC236}">
                <a16:creationId xmlns:a16="http://schemas.microsoft.com/office/drawing/2014/main" id="{E2B51B31-38B2-0133-361F-92581ED1F7A6}"/>
              </a:ext>
              <a:ext uri="{C183D7F6-B498-43B3-948B-1728B52AA6E4}">
                <adec:decorative xmlns:adec="http://schemas.microsoft.com/office/drawing/2017/decorative" val="1"/>
              </a:ext>
            </a:extLst>
          </p:cNvPr>
          <p:cNvGraphicFramePr>
            <a:graphicFrameLocks noGrp="1"/>
          </p:cNvGraphicFramePr>
          <p:nvPr/>
        </p:nvGraphicFramePr>
        <p:xfrm>
          <a:off x="2503857" y="4706366"/>
          <a:ext cx="1363549" cy="782700"/>
        </p:xfrm>
        <a:graphic>
          <a:graphicData uri="http://schemas.openxmlformats.org/drawingml/2006/table">
            <a:tbl>
              <a:tblPr firstRow="1" bandRow="1">
                <a:tableStyleId>{2D5ABB26-0587-4C30-8999-92F81FD0307C}</a:tableStyleId>
              </a:tblPr>
              <a:tblGrid>
                <a:gridCol w="192848">
                  <a:extLst>
                    <a:ext uri="{9D8B030D-6E8A-4147-A177-3AD203B41FA5}">
                      <a16:colId xmlns:a16="http://schemas.microsoft.com/office/drawing/2014/main" val="2385538832"/>
                    </a:ext>
                  </a:extLst>
                </a:gridCol>
                <a:gridCol w="1170701">
                  <a:extLst>
                    <a:ext uri="{9D8B030D-6E8A-4147-A177-3AD203B41FA5}">
                      <a16:colId xmlns:a16="http://schemas.microsoft.com/office/drawing/2014/main" val="3756248298"/>
                    </a:ext>
                  </a:extLst>
                </a:gridCol>
              </a:tblGrid>
              <a:tr h="260900">
                <a:tc>
                  <a:txBody>
                    <a:bodyPr/>
                    <a:lstStyle/>
                    <a:p>
                      <a:pPr algn="ctr"/>
                      <a:r>
                        <a:rPr lang="en-US" sz="600"/>
                        <a:t>Doc1</a:t>
                      </a:r>
                    </a:p>
                  </a:txBody>
                  <a:tcPr marL="0" marR="0" marT="0" marB="0" anchor="ctr"/>
                </a:tc>
                <a:tc>
                  <a:txBody>
                    <a:bodyPr/>
                    <a:lstStyle/>
                    <a:p>
                      <a:pPr algn="ctr" fontAlgn="b"/>
                      <a:r>
                        <a:rPr lang="en-US" sz="700" b="0" i="0" u="none" strike="noStrike">
                          <a:solidFill>
                            <a:schemeClr val="tx1"/>
                          </a:solidFill>
                          <a:effectLst/>
                          <a:latin typeface="Calibri" panose="020F0502020204030204" pitchFamily="34" charset="0"/>
                        </a:rPr>
                        <a:t>[ Text document summary ]</a:t>
                      </a:r>
                    </a:p>
                  </a:txBody>
                  <a:tcPr marL="7620" marR="7620" marT="7620" marB="0" anchor="ctr"/>
                </a:tc>
                <a:extLst>
                  <a:ext uri="{0D108BD9-81ED-4DB2-BD59-A6C34878D82A}">
                    <a16:rowId xmlns:a16="http://schemas.microsoft.com/office/drawing/2014/main" val="3590170552"/>
                  </a:ext>
                </a:extLst>
              </a:tr>
              <a:tr h="260900">
                <a:tc>
                  <a:txBody>
                    <a:bodyPr/>
                    <a:lstStyle/>
                    <a:p>
                      <a:pPr algn="ctr"/>
                      <a:r>
                        <a:rPr lang="en-US" sz="600"/>
                        <a:t>Doc2</a:t>
                      </a:r>
                    </a:p>
                  </a:txBody>
                  <a:tcPr marL="0" marR="0" marT="0" marB="0" anchor="ctr"/>
                </a:tc>
                <a:tc>
                  <a:txBody>
                    <a:bodyPr/>
                    <a:lstStyle/>
                    <a:p>
                      <a:pPr algn="ctr" fontAlgn="b"/>
                      <a:r>
                        <a:rPr lang="en-US" sz="700" b="0" i="0" u="none" strike="noStrike">
                          <a:solidFill>
                            <a:schemeClr val="tx1"/>
                          </a:solidFill>
                          <a:effectLst/>
                          <a:latin typeface="Calibri" panose="020F0502020204030204" pitchFamily="34" charset="0"/>
                        </a:rPr>
                        <a:t>[ Text document summary ]</a:t>
                      </a:r>
                    </a:p>
                  </a:txBody>
                  <a:tcPr marL="7620" marR="7620" marT="7620" marB="0" anchor="ctr"/>
                </a:tc>
                <a:extLst>
                  <a:ext uri="{0D108BD9-81ED-4DB2-BD59-A6C34878D82A}">
                    <a16:rowId xmlns:a16="http://schemas.microsoft.com/office/drawing/2014/main" val="3570223500"/>
                  </a:ext>
                </a:extLst>
              </a:tr>
              <a:tr h="260900">
                <a:tc>
                  <a:txBody>
                    <a:bodyPr/>
                    <a:lstStyle/>
                    <a:p>
                      <a:pPr algn="ctr"/>
                      <a:r>
                        <a:rPr lang="en-US" sz="600"/>
                        <a:t>Doc3</a:t>
                      </a:r>
                    </a:p>
                  </a:txBody>
                  <a:tcPr marL="0" marR="0" marT="0" marB="0" anchor="ctr"/>
                </a:tc>
                <a:tc>
                  <a:txBody>
                    <a:bodyPr/>
                    <a:lstStyle/>
                    <a:p>
                      <a:pPr algn="ctr" fontAlgn="b"/>
                      <a:r>
                        <a:rPr lang="en-US" sz="700" b="0" i="0" u="none" strike="noStrike">
                          <a:solidFill>
                            <a:schemeClr val="tx1"/>
                          </a:solidFill>
                          <a:effectLst/>
                          <a:latin typeface="Calibri" panose="020F0502020204030204" pitchFamily="34" charset="0"/>
                        </a:rPr>
                        <a:t>[ Text document summary ]</a:t>
                      </a:r>
                    </a:p>
                  </a:txBody>
                  <a:tcPr marL="7620" marR="7620" marT="7620" marB="0" anchor="ctr"/>
                </a:tc>
                <a:extLst>
                  <a:ext uri="{0D108BD9-81ED-4DB2-BD59-A6C34878D82A}">
                    <a16:rowId xmlns:a16="http://schemas.microsoft.com/office/drawing/2014/main" val="1822671147"/>
                  </a:ext>
                </a:extLst>
              </a:tr>
            </a:tbl>
          </a:graphicData>
        </a:graphic>
      </p:graphicFrame>
      <p:cxnSp>
        <p:nvCxnSpPr>
          <p:cNvPr id="58" name="Straight Arrow Connector 57">
            <a:extLst>
              <a:ext uri="{FF2B5EF4-FFF2-40B4-BE49-F238E27FC236}">
                <a16:creationId xmlns:a16="http://schemas.microsoft.com/office/drawing/2014/main" id="{669D647A-E8AA-1952-16D8-81F9F52CDF8C}"/>
              </a:ext>
              <a:ext uri="{C183D7F6-B498-43B3-948B-1728B52AA6E4}">
                <adec:decorative xmlns:adec="http://schemas.microsoft.com/office/drawing/2017/decorative" val="1"/>
              </a:ext>
            </a:extLst>
          </p:cNvPr>
          <p:cNvCxnSpPr/>
          <p:nvPr/>
        </p:nvCxnSpPr>
        <p:spPr>
          <a:xfrm>
            <a:off x="3842213" y="3230781"/>
            <a:ext cx="1358404" cy="0"/>
          </a:xfrm>
          <a:prstGeom prst="straightConnector1">
            <a:avLst/>
          </a:prstGeom>
          <a:ln>
            <a:solidFill>
              <a:schemeClr val="tx1">
                <a:alpha val="58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694B1C28-A2B7-60E2-31FF-298A70011322}"/>
              </a:ext>
              <a:ext uri="{C183D7F6-B498-43B3-948B-1728B52AA6E4}">
                <adec:decorative xmlns:adec="http://schemas.microsoft.com/office/drawing/2017/decorative" val="1"/>
              </a:ext>
            </a:extLst>
          </p:cNvPr>
          <p:cNvCxnSpPr>
            <a:cxnSpLocks/>
          </p:cNvCxnSpPr>
          <p:nvPr/>
        </p:nvCxnSpPr>
        <p:spPr>
          <a:xfrm>
            <a:off x="6270170" y="3230781"/>
            <a:ext cx="860635" cy="705252"/>
          </a:xfrm>
          <a:prstGeom prst="bentConnector3">
            <a:avLst>
              <a:gd name="adj1" fmla="val 50000"/>
            </a:avLst>
          </a:prstGeom>
          <a:ln>
            <a:solidFill>
              <a:schemeClr val="tx1">
                <a:alpha val="58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48" name="Connector: Elbow 1047">
            <a:extLst>
              <a:ext uri="{FF2B5EF4-FFF2-40B4-BE49-F238E27FC236}">
                <a16:creationId xmlns:a16="http://schemas.microsoft.com/office/drawing/2014/main" id="{827A59B8-5E49-A201-D28B-A674A2C92324}"/>
              </a:ext>
              <a:ext uri="{C183D7F6-B498-43B3-948B-1728B52AA6E4}">
                <adec:decorative xmlns:adec="http://schemas.microsoft.com/office/drawing/2017/decorative" val="1"/>
              </a:ext>
            </a:extLst>
          </p:cNvPr>
          <p:cNvCxnSpPr>
            <a:cxnSpLocks/>
            <a:stCxn id="36" idx="3"/>
          </p:cNvCxnSpPr>
          <p:nvPr/>
        </p:nvCxnSpPr>
        <p:spPr>
          <a:xfrm flipV="1">
            <a:off x="1274605" y="3974791"/>
            <a:ext cx="355723" cy="1594"/>
          </a:xfrm>
          <a:prstGeom prst="bentConnector3">
            <a:avLst/>
          </a:prstGeom>
          <a:ln>
            <a:solidFill>
              <a:schemeClr val="tx1">
                <a:alpha val="58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50" name="Connector: Elbow 1049">
            <a:extLst>
              <a:ext uri="{FF2B5EF4-FFF2-40B4-BE49-F238E27FC236}">
                <a16:creationId xmlns:a16="http://schemas.microsoft.com/office/drawing/2014/main" id="{350B2972-0958-FF2A-DA88-8A8D49366381}"/>
              </a:ext>
              <a:ext uri="{C183D7F6-B498-43B3-948B-1728B52AA6E4}">
                <adec:decorative xmlns:adec="http://schemas.microsoft.com/office/drawing/2017/decorative" val="1"/>
              </a:ext>
            </a:extLst>
          </p:cNvPr>
          <p:cNvCxnSpPr>
            <a:endCxn id="8" idx="1"/>
          </p:cNvCxnSpPr>
          <p:nvPr/>
        </p:nvCxnSpPr>
        <p:spPr>
          <a:xfrm flipV="1">
            <a:off x="2278928" y="3230781"/>
            <a:ext cx="199736" cy="745605"/>
          </a:xfrm>
          <a:prstGeom prst="bentConnector3">
            <a:avLst/>
          </a:prstGeom>
          <a:ln>
            <a:solidFill>
              <a:schemeClr val="tx1">
                <a:alpha val="58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52" name="Connector: Elbow 1051">
            <a:extLst>
              <a:ext uri="{FF2B5EF4-FFF2-40B4-BE49-F238E27FC236}">
                <a16:creationId xmlns:a16="http://schemas.microsoft.com/office/drawing/2014/main" id="{1C5CB1DB-DA35-C7DF-54BF-FC10B29D9066}"/>
              </a:ext>
              <a:ext uri="{C183D7F6-B498-43B3-948B-1728B52AA6E4}">
                <adec:decorative xmlns:adec="http://schemas.microsoft.com/office/drawing/2017/decorative" val="1"/>
              </a:ext>
            </a:extLst>
          </p:cNvPr>
          <p:cNvCxnSpPr>
            <a:endCxn id="56" idx="1"/>
          </p:cNvCxnSpPr>
          <p:nvPr/>
        </p:nvCxnSpPr>
        <p:spPr>
          <a:xfrm rot="16200000" flipH="1">
            <a:off x="1899209" y="4493067"/>
            <a:ext cx="1084235" cy="125061"/>
          </a:xfrm>
          <a:prstGeom prst="bentConnector2">
            <a:avLst/>
          </a:prstGeom>
          <a:ln>
            <a:solidFill>
              <a:schemeClr val="tx1">
                <a:alpha val="58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56" name="Rectangle 1055">
            <a:extLst>
              <a:ext uri="{FF2B5EF4-FFF2-40B4-BE49-F238E27FC236}">
                <a16:creationId xmlns:a16="http://schemas.microsoft.com/office/drawing/2014/main" id="{0AD01DF3-8826-1EFD-1B90-2E0B396C437C}"/>
              </a:ext>
              <a:ext uri="{C183D7F6-B498-43B3-948B-1728B52AA6E4}">
                <adec:decorative xmlns:adec="http://schemas.microsoft.com/office/drawing/2017/decorative" val="1"/>
              </a:ext>
            </a:extLst>
          </p:cNvPr>
          <p:cNvSpPr/>
          <p:nvPr/>
        </p:nvSpPr>
        <p:spPr bwMode="auto">
          <a:xfrm>
            <a:off x="8540089" y="3166866"/>
            <a:ext cx="95906" cy="4677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59" name="Connector: Elbow 1058">
            <a:extLst>
              <a:ext uri="{FF2B5EF4-FFF2-40B4-BE49-F238E27FC236}">
                <a16:creationId xmlns:a16="http://schemas.microsoft.com/office/drawing/2014/main" id="{943C4455-CD40-04CE-C7D9-54DC9A0EB46C}"/>
              </a:ext>
              <a:ext uri="{C183D7F6-B498-43B3-948B-1728B52AA6E4}">
                <adec:decorative xmlns:adec="http://schemas.microsoft.com/office/drawing/2017/decorative" val="1"/>
              </a:ext>
            </a:extLst>
          </p:cNvPr>
          <p:cNvCxnSpPr>
            <a:endCxn id="1056" idx="1"/>
          </p:cNvCxnSpPr>
          <p:nvPr/>
        </p:nvCxnSpPr>
        <p:spPr>
          <a:xfrm flipV="1">
            <a:off x="7861724" y="3190251"/>
            <a:ext cx="678365" cy="786135"/>
          </a:xfrm>
          <a:prstGeom prst="bentConnector3">
            <a:avLst/>
          </a:prstGeom>
          <a:ln>
            <a:solidFill>
              <a:schemeClr val="tx1">
                <a:alpha val="58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61" name="Connector: Elbow 1060">
            <a:extLst>
              <a:ext uri="{FF2B5EF4-FFF2-40B4-BE49-F238E27FC236}">
                <a16:creationId xmlns:a16="http://schemas.microsoft.com/office/drawing/2014/main" id="{A1C0E9C4-166B-7B8D-4611-2DCBCB3634EF}"/>
              </a:ext>
              <a:ext uri="{C183D7F6-B498-43B3-948B-1728B52AA6E4}">
                <adec:decorative xmlns:adec="http://schemas.microsoft.com/office/drawing/2017/decorative" val="1"/>
              </a:ext>
            </a:extLst>
          </p:cNvPr>
          <p:cNvCxnSpPr>
            <a:cxnSpLocks/>
            <a:endCxn id="1067" idx="1"/>
          </p:cNvCxnSpPr>
          <p:nvPr/>
        </p:nvCxnSpPr>
        <p:spPr>
          <a:xfrm>
            <a:off x="7861724" y="3976386"/>
            <a:ext cx="739327" cy="778974"/>
          </a:xfrm>
          <a:prstGeom prst="bentConnector3">
            <a:avLst>
              <a:gd name="adj1" fmla="val 45503"/>
            </a:avLst>
          </a:prstGeom>
          <a:ln>
            <a:solidFill>
              <a:schemeClr val="tx1">
                <a:alpha val="58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67" name="Rectangle 1066">
            <a:extLst>
              <a:ext uri="{FF2B5EF4-FFF2-40B4-BE49-F238E27FC236}">
                <a16:creationId xmlns:a16="http://schemas.microsoft.com/office/drawing/2014/main" id="{EC8C8F79-6141-8921-EE6A-E3516ACA20EF}"/>
              </a:ext>
              <a:ext uri="{C183D7F6-B498-43B3-948B-1728B52AA6E4}">
                <adec:decorative xmlns:adec="http://schemas.microsoft.com/office/drawing/2017/decorative" val="1"/>
              </a:ext>
            </a:extLst>
          </p:cNvPr>
          <p:cNvSpPr/>
          <p:nvPr/>
        </p:nvSpPr>
        <p:spPr bwMode="auto">
          <a:xfrm>
            <a:off x="8601051" y="4731975"/>
            <a:ext cx="95906" cy="4677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4" name="Graphic 33">
            <a:extLst>
              <a:ext uri="{FF2B5EF4-FFF2-40B4-BE49-F238E27FC236}">
                <a16:creationId xmlns:a16="http://schemas.microsoft.com/office/drawing/2014/main" id="{799102CB-BC27-B489-DDE4-CBBF6E9FD17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20896" y="5261889"/>
            <a:ext cx="498598" cy="498598"/>
          </a:xfrm>
          <a:prstGeom prst="rect">
            <a:avLst/>
          </a:prstGeom>
        </p:spPr>
      </p:pic>
      <p:sp>
        <p:nvSpPr>
          <p:cNvPr id="44" name="Rectangle 43">
            <a:extLst>
              <a:ext uri="{FF2B5EF4-FFF2-40B4-BE49-F238E27FC236}">
                <a16:creationId xmlns:a16="http://schemas.microsoft.com/office/drawing/2014/main" id="{1C7B327C-4B97-66DC-ACB7-4BA561E5F5E1}"/>
              </a:ext>
              <a:ext uri="{C183D7F6-B498-43B3-948B-1728B52AA6E4}">
                <adec:decorative xmlns:adec="http://schemas.microsoft.com/office/drawing/2017/decorative" val="1"/>
              </a:ext>
            </a:extLst>
          </p:cNvPr>
          <p:cNvSpPr/>
          <p:nvPr/>
        </p:nvSpPr>
        <p:spPr bwMode="auto">
          <a:xfrm>
            <a:off x="2061689" y="2295542"/>
            <a:ext cx="2185605" cy="3611589"/>
          </a:xfrm>
          <a:prstGeom prst="rect">
            <a:avLst/>
          </a:prstGeom>
          <a:noFill/>
          <a:ln w="1905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5F670B3C-F14B-EA13-1A0F-B92B14CF7192}"/>
              </a:ext>
              <a:ext uri="{C183D7F6-B498-43B3-948B-1728B52AA6E4}">
                <adec:decorative xmlns:adec="http://schemas.microsoft.com/office/drawing/2017/decorative" val="1"/>
              </a:ext>
            </a:extLst>
          </p:cNvPr>
          <p:cNvSpPr/>
          <p:nvPr/>
        </p:nvSpPr>
        <p:spPr bwMode="auto">
          <a:xfrm>
            <a:off x="1912698" y="3571874"/>
            <a:ext cx="263246" cy="5822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aphicFrame>
        <p:nvGraphicFramePr>
          <p:cNvPr id="6" name="Chart 5">
            <a:extLst>
              <a:ext uri="{FF2B5EF4-FFF2-40B4-BE49-F238E27FC236}">
                <a16:creationId xmlns:a16="http://schemas.microsoft.com/office/drawing/2014/main" id="{7678F951-BA8C-2EE8-CD4F-06A7D1452C1B}"/>
              </a:ext>
              <a:ext uri="{C183D7F6-B498-43B3-948B-1728B52AA6E4}">
                <adec:decorative xmlns:adec="http://schemas.microsoft.com/office/drawing/2017/decorative" val="1"/>
              </a:ext>
            </a:extLst>
          </p:cNvPr>
          <p:cNvGraphicFramePr/>
          <p:nvPr/>
        </p:nvGraphicFramePr>
        <p:xfrm>
          <a:off x="5144276" y="2163588"/>
          <a:ext cx="2006330" cy="1804176"/>
        </p:xfrm>
        <a:graphic>
          <a:graphicData uri="http://schemas.openxmlformats.org/drawingml/2006/chart">
            <c:chart xmlns:c="http://schemas.openxmlformats.org/drawingml/2006/chart" xmlns:r="http://schemas.openxmlformats.org/officeDocument/2006/relationships" r:id="rId8"/>
          </a:graphicData>
        </a:graphic>
      </p:graphicFrame>
      <p:sp>
        <p:nvSpPr>
          <p:cNvPr id="3" name="Title 8">
            <a:extLst>
              <a:ext uri="{FF2B5EF4-FFF2-40B4-BE49-F238E27FC236}">
                <a16:creationId xmlns:a16="http://schemas.microsoft.com/office/drawing/2014/main" id="{88DEB099-75A3-FC5D-92DC-BEF47BCC772B}"/>
              </a:ext>
            </a:extLst>
          </p:cNvPr>
          <p:cNvSpPr>
            <a:spLocks noGrp="1"/>
          </p:cNvSpPr>
          <p:nvPr>
            <p:ph type="title"/>
          </p:nvPr>
        </p:nvSpPr>
        <p:spPr>
          <a:xfrm>
            <a:off x="588263" y="457200"/>
            <a:ext cx="11018520" cy="800219"/>
          </a:xfrm>
        </p:spPr>
        <p:txBody>
          <a:bodyPr/>
          <a:lstStyle/>
          <a:p>
            <a:pPr algn="l"/>
            <a:br>
              <a:rPr lang="en-US" dirty="0"/>
            </a:br>
            <a:r>
              <a:rPr lang="zh-CN" altLang="en-US" sz="2000" spc="0" dirty="0">
                <a:solidFill>
                  <a:schemeClr val="accent1"/>
                </a:solidFill>
                <a:latin typeface="+mn-lt"/>
              </a:rPr>
              <a:t>汇总并提取文档相似性，挖掘相似聚类，生成聚类主题</a:t>
            </a:r>
            <a:endParaRPr lang="en-US" spc="0" dirty="0">
              <a:solidFill>
                <a:schemeClr val="accent1"/>
              </a:solidFill>
              <a:latin typeface="+mn-lt"/>
            </a:endParaRPr>
          </a:p>
        </p:txBody>
      </p:sp>
      <p:sp>
        <p:nvSpPr>
          <p:cNvPr id="37" name="TextBox 36">
            <a:extLst>
              <a:ext uri="{FF2B5EF4-FFF2-40B4-BE49-F238E27FC236}">
                <a16:creationId xmlns:a16="http://schemas.microsoft.com/office/drawing/2014/main" id="{473BBCFD-5499-3DAA-C14F-10AF690B6718}"/>
              </a:ext>
              <a:ext uri="{C183D7F6-B498-43B3-948B-1728B52AA6E4}">
                <adec:decorative xmlns:adec="http://schemas.microsoft.com/office/drawing/2017/decorative" val="0"/>
              </a:ext>
            </a:extLst>
          </p:cNvPr>
          <p:cNvSpPr txBox="1"/>
          <p:nvPr/>
        </p:nvSpPr>
        <p:spPr>
          <a:xfrm>
            <a:off x="489489" y="4477441"/>
            <a:ext cx="984766" cy="461665"/>
          </a:xfrm>
          <a:prstGeom prst="rect">
            <a:avLst/>
          </a:prstGeom>
          <a:noFill/>
        </p:spPr>
        <p:txBody>
          <a:bodyPr wrap="square" lIns="91440" tIns="45720" rIns="91440" bIns="45720" rtlCol="0" anchor="t">
            <a:spAutoFit/>
          </a:bodyPr>
          <a:lstStyle/>
          <a:p>
            <a:pPr lvl="0" algn="ctr">
              <a:defRPr/>
            </a:pPr>
            <a:r>
              <a:rPr lang="zh-CN" altLang="en-US" sz="1200" i="1" dirty="0">
                <a:solidFill>
                  <a:srgbClr val="FFFFFF"/>
                </a:solidFill>
              </a:rPr>
              <a:t>文档
</a:t>
            </a:r>
            <a:endParaRPr kumimoji="0" lang="en-US" sz="1800" b="0" i="1" u="none" strike="noStrike" kern="1200" cap="none" spc="0" normalizeH="0" baseline="0" noProof="0" dirty="0">
              <a:ln>
                <a:noFill/>
              </a:ln>
              <a:solidFill>
                <a:srgbClr val="FFFFFF"/>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2D05D846-FD95-DF8B-F378-C7BB00F8F070}"/>
              </a:ext>
              <a:ext uri="{C183D7F6-B498-43B3-948B-1728B52AA6E4}">
                <adec:decorative xmlns:adec="http://schemas.microsoft.com/office/drawing/2017/decorative" val="0"/>
              </a:ext>
            </a:extLst>
          </p:cNvPr>
          <p:cNvSpPr txBox="1"/>
          <p:nvPr/>
        </p:nvSpPr>
        <p:spPr>
          <a:xfrm>
            <a:off x="237692" y="5794403"/>
            <a:ext cx="1652900" cy="400110"/>
          </a:xfrm>
          <a:prstGeom prst="rect">
            <a:avLst/>
          </a:prstGeom>
          <a:solidFill>
            <a:schemeClr val="bg1"/>
          </a:solidFill>
        </p:spPr>
        <p:txBody>
          <a:bodyPr wrap="square" lIns="91440" tIns="45720" rIns="91440" bIns="45720" rtlCol="0" anchor="t">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Segoe UI"/>
                <a:ea typeface="+mn-ea"/>
                <a:cs typeface="+mn-cs"/>
              </a:rPr>
              <a:t>Azure Machine </a:t>
            </a:r>
            <a:br>
              <a:rPr kumimoji="0" lang="en-US" sz="1000" b="1" i="0" u="none" strike="noStrike" kern="1200" cap="none" spc="0" normalizeH="0" baseline="0" noProof="0">
                <a:ln>
                  <a:noFill/>
                </a:ln>
                <a:solidFill>
                  <a:srgbClr val="FFFFFF"/>
                </a:solidFill>
                <a:effectLst/>
                <a:uLnTx/>
                <a:uFillTx/>
                <a:latin typeface="Segoe UI"/>
                <a:ea typeface="+mn-ea"/>
                <a:cs typeface="+mn-cs"/>
              </a:rPr>
            </a:br>
            <a:r>
              <a:rPr kumimoji="0" lang="en-US" sz="1000" b="1" i="0" u="none" strike="noStrike" kern="1200" cap="none" spc="0" normalizeH="0" baseline="0" noProof="0">
                <a:ln>
                  <a:noFill/>
                </a:ln>
                <a:solidFill>
                  <a:srgbClr val="FFFFFF"/>
                </a:solidFill>
                <a:effectLst/>
                <a:uLnTx/>
                <a:uFillTx/>
                <a:latin typeface="Segoe UI"/>
                <a:ea typeface="+mn-ea"/>
                <a:cs typeface="+mn-cs"/>
              </a:rPr>
              <a:t>Learning Workspace</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TextBox 37">
            <a:extLst>
              <a:ext uri="{FF2B5EF4-FFF2-40B4-BE49-F238E27FC236}">
                <a16:creationId xmlns:a16="http://schemas.microsoft.com/office/drawing/2014/main" id="{7B897869-2E37-CE6C-A8BC-671C189D9DEC}"/>
              </a:ext>
              <a:ext uri="{C183D7F6-B498-43B3-948B-1728B52AA6E4}">
                <adec:decorative xmlns:adec="http://schemas.microsoft.com/office/drawing/2017/decorative" val="0"/>
              </a:ext>
            </a:extLst>
          </p:cNvPr>
          <p:cNvSpPr txBox="1"/>
          <p:nvPr/>
        </p:nvSpPr>
        <p:spPr>
          <a:xfrm>
            <a:off x="2755061" y="2336654"/>
            <a:ext cx="984766" cy="461665"/>
          </a:xfrm>
          <a:prstGeom prst="rect">
            <a:avLst/>
          </a:prstGeom>
          <a:noFill/>
        </p:spPr>
        <p:txBody>
          <a:bodyPr wrap="square" lIns="91440" tIns="45720" rIns="91440" bIns="45720" rtlCol="0" anchor="t">
            <a:spAutoFit/>
          </a:bodyPr>
          <a:lstStyle/>
          <a:p>
            <a:pPr lvl="0">
              <a:defRPr/>
            </a:pPr>
            <a:r>
              <a:rPr lang="zh-CN" altLang="en-US" sz="1200" i="1" dirty="0">
                <a:solidFill>
                  <a:srgbClr val="FFFFFF"/>
                </a:solidFill>
              </a:rPr>
              <a:t>文档嵌入
</a:t>
            </a:r>
            <a:endParaRPr kumimoji="0" lang="en-US" sz="1800" b="0" i="1" u="none" strike="noStrike" kern="1200" cap="none" spc="0" normalizeH="0" baseline="0" noProof="0" dirty="0">
              <a:ln>
                <a:noFill/>
              </a:ln>
              <a:solidFill>
                <a:srgbClr val="FFFFFF"/>
              </a:solidFill>
              <a:effectLst/>
              <a:uLnTx/>
              <a:uFillTx/>
              <a:latin typeface="Segoe UI"/>
              <a:ea typeface="+mn-ea"/>
              <a:cs typeface="+mn-cs"/>
            </a:endParaRPr>
          </a:p>
        </p:txBody>
      </p:sp>
      <p:sp>
        <p:nvSpPr>
          <p:cNvPr id="45" name="TextBox 44">
            <a:extLst>
              <a:ext uri="{FF2B5EF4-FFF2-40B4-BE49-F238E27FC236}">
                <a16:creationId xmlns:a16="http://schemas.microsoft.com/office/drawing/2014/main" id="{BB040D44-A095-339E-2C11-DED9E6AEB2D4}"/>
              </a:ext>
              <a:ext uri="{C183D7F6-B498-43B3-948B-1728B52AA6E4}">
                <adec:decorative xmlns:adec="http://schemas.microsoft.com/office/drawing/2017/decorative" val="0"/>
              </a:ext>
            </a:extLst>
          </p:cNvPr>
          <p:cNvSpPr txBox="1"/>
          <p:nvPr/>
        </p:nvSpPr>
        <p:spPr>
          <a:xfrm>
            <a:off x="2755061" y="4251621"/>
            <a:ext cx="984766" cy="461665"/>
          </a:xfrm>
          <a:prstGeom prst="rect">
            <a:avLst/>
          </a:prstGeom>
          <a:noFill/>
        </p:spPr>
        <p:txBody>
          <a:bodyPr wrap="square" lIns="91440" tIns="45720" rIns="91440" bIns="45720" rtlCol="0" anchor="t">
            <a:spAutoFit/>
          </a:bodyPr>
          <a:lstStyle/>
          <a:p>
            <a:pPr lvl="0">
              <a:defRPr/>
            </a:pPr>
            <a:r>
              <a:rPr lang="zh-CN" altLang="en-US" sz="1200" i="1" dirty="0">
                <a:solidFill>
                  <a:srgbClr val="FFFFFF"/>
                </a:solidFill>
              </a:rPr>
              <a:t>文档摘要
</a:t>
            </a:r>
            <a:endParaRPr kumimoji="0" lang="en-US" sz="1800" b="0" i="1" u="none" strike="noStrike" kern="1200" cap="none" spc="0" normalizeH="0" baseline="0" noProof="0" dirty="0">
              <a:ln>
                <a:noFill/>
              </a:ln>
              <a:solidFill>
                <a:srgbClr val="FFFFFF"/>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679F5008-DB10-F3C3-9E67-70B8D66D9563}"/>
              </a:ext>
              <a:ext uri="{C183D7F6-B498-43B3-948B-1728B52AA6E4}">
                <adec:decorative xmlns:adec="http://schemas.microsoft.com/office/drawing/2017/decorative" val="0"/>
              </a:ext>
            </a:extLst>
          </p:cNvPr>
          <p:cNvSpPr txBox="1"/>
          <p:nvPr/>
        </p:nvSpPr>
        <p:spPr>
          <a:xfrm>
            <a:off x="2285998" y="5572043"/>
            <a:ext cx="1961296" cy="276999"/>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accent1"/>
                </a:solidFill>
                <a:effectLst/>
                <a:uLnTx/>
                <a:uFillTx/>
                <a:latin typeface="Segoe UI"/>
                <a:ea typeface="+mn-ea"/>
                <a:cs typeface="+mn-cs"/>
              </a:rPr>
              <a:t>Azure </a:t>
            </a:r>
            <a:r>
              <a:rPr kumimoji="0" lang="en-US" sz="1200" b="1" i="0" u="none" strike="noStrike" kern="1200" cap="none" spc="0" normalizeH="0" baseline="0" noProof="0" err="1">
                <a:ln>
                  <a:noFill/>
                </a:ln>
                <a:solidFill>
                  <a:schemeClr val="accent1"/>
                </a:solidFill>
                <a:effectLst/>
                <a:uLnTx/>
                <a:uFillTx/>
                <a:latin typeface="Segoe UI"/>
                <a:ea typeface="+mn-ea"/>
                <a:cs typeface="+mn-cs"/>
              </a:rPr>
              <a:t>OpenAI</a:t>
            </a:r>
            <a:r>
              <a:rPr kumimoji="0" lang="en-US" sz="1200" b="1" i="0" u="none" strike="noStrike" kern="1200" cap="none" spc="0" normalizeH="0" baseline="0" noProof="0">
                <a:ln>
                  <a:noFill/>
                </a:ln>
                <a:solidFill>
                  <a:schemeClr val="accent1"/>
                </a:solidFill>
                <a:effectLst/>
                <a:uLnTx/>
                <a:uFillTx/>
                <a:latin typeface="Segoe UI"/>
                <a:ea typeface="+mn-ea"/>
                <a:cs typeface="+mn-cs"/>
              </a:rPr>
              <a:t> Service</a:t>
            </a:r>
            <a:endParaRPr kumimoji="0" lang="en-US" sz="1800" b="0" i="0" u="none" strike="noStrike" kern="1200" cap="none" spc="0" normalizeH="0" baseline="0" noProof="0">
              <a:ln>
                <a:noFill/>
              </a:ln>
              <a:solidFill>
                <a:schemeClr val="accent1"/>
              </a:solidFill>
              <a:effectLst/>
              <a:uLnTx/>
              <a:uFillTx/>
              <a:latin typeface="Segoe UI"/>
              <a:ea typeface="+mn-ea"/>
              <a:cs typeface="+mn-cs"/>
            </a:endParaRPr>
          </a:p>
        </p:txBody>
      </p:sp>
      <p:sp>
        <p:nvSpPr>
          <p:cNvPr id="39" name="TextBox 38">
            <a:extLst>
              <a:ext uri="{FF2B5EF4-FFF2-40B4-BE49-F238E27FC236}">
                <a16:creationId xmlns:a16="http://schemas.microsoft.com/office/drawing/2014/main" id="{CB2CD185-D186-B5FE-58E5-0518B3C91815}"/>
              </a:ext>
              <a:ext uri="{C183D7F6-B498-43B3-948B-1728B52AA6E4}">
                <adec:decorative xmlns:adec="http://schemas.microsoft.com/office/drawing/2017/decorative" val="0"/>
              </a:ext>
            </a:extLst>
          </p:cNvPr>
          <p:cNvSpPr txBox="1"/>
          <p:nvPr/>
        </p:nvSpPr>
        <p:spPr>
          <a:xfrm>
            <a:off x="5037544" y="2386829"/>
            <a:ext cx="1575730" cy="461665"/>
          </a:xfrm>
          <a:prstGeom prst="rect">
            <a:avLst/>
          </a:prstGeom>
          <a:noFill/>
        </p:spPr>
        <p:txBody>
          <a:bodyPr wrap="square" lIns="91440" tIns="45720" rIns="91440" bIns="45720" rtlCol="0" anchor="t">
            <a:spAutoFit/>
          </a:bodyPr>
          <a:lstStyle>
            <a:defPPr>
              <a:defRPr lang="en-US"/>
            </a:defPPr>
            <a:lvl1pPr marR="0" lvl="0" indent="0" fontAlgn="auto">
              <a:lnSpc>
                <a:spcPct val="100000"/>
              </a:lnSpc>
              <a:spcBef>
                <a:spcPts val="0"/>
              </a:spcBef>
              <a:spcAft>
                <a:spcPts val="0"/>
              </a:spcAft>
              <a:buClrTx/>
              <a:buSzTx/>
              <a:buFontTx/>
              <a:buNone/>
              <a:tabLst/>
              <a:defRPr sz="1200" i="1">
                <a:solidFill>
                  <a:srgbClr val="FFFFFF"/>
                </a:solidFill>
                <a:latin typeface="Segoe UI"/>
              </a:defRPr>
            </a:lvl1pPr>
          </a:lstStyle>
          <a:p>
            <a:pPr lvl="0" algn="ctr">
              <a:defRPr/>
            </a:pPr>
            <a:r>
              <a:rPr lang="zh-CN" altLang="en-US" dirty="0"/>
              <a:t>聚类（</a:t>
            </a:r>
            <a:r>
              <a:rPr lang="en-US" dirty="0"/>
              <a:t>k </a:t>
            </a:r>
            <a:r>
              <a:rPr lang="zh-CN" altLang="en-US" dirty="0"/>
              <a:t>均值）
</a:t>
            </a:r>
            <a:endParaRPr kumimoji="0" lang="en-US" sz="1200" b="0" i="1" u="none" strike="noStrike" kern="1200" cap="none" spc="0" normalizeH="0" baseline="0" noProof="0" dirty="0">
              <a:ln>
                <a:noFill/>
              </a:ln>
              <a:solidFill>
                <a:srgbClr val="FFFFFF"/>
              </a:solidFill>
              <a:effectLst/>
              <a:uLnTx/>
              <a:uFillTx/>
              <a:latin typeface="Segoe UI"/>
              <a:ea typeface="+mn-ea"/>
              <a:cs typeface="+mn-cs"/>
            </a:endParaRPr>
          </a:p>
        </p:txBody>
      </p:sp>
      <p:sp>
        <p:nvSpPr>
          <p:cNvPr id="48" name="TextBox 47">
            <a:extLst>
              <a:ext uri="{FF2B5EF4-FFF2-40B4-BE49-F238E27FC236}">
                <a16:creationId xmlns:a16="http://schemas.microsoft.com/office/drawing/2014/main" id="{2EFC32B8-D725-B587-DF09-4288D19A4ED4}"/>
              </a:ext>
              <a:ext uri="{C183D7F6-B498-43B3-948B-1728B52AA6E4}">
                <adec:decorative xmlns:adec="http://schemas.microsoft.com/office/drawing/2017/decorative" val="0"/>
              </a:ext>
            </a:extLst>
          </p:cNvPr>
          <p:cNvSpPr txBox="1"/>
          <p:nvPr/>
        </p:nvSpPr>
        <p:spPr>
          <a:xfrm>
            <a:off x="5200617" y="5572043"/>
            <a:ext cx="1182655"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accent1"/>
                </a:solidFill>
                <a:effectLst/>
                <a:uLnTx/>
                <a:uFillTx/>
                <a:latin typeface="Segoe UI"/>
                <a:ea typeface="+mn-ea"/>
                <a:cs typeface="+mn-cs"/>
              </a:rPr>
              <a:t>Scikit-learn</a:t>
            </a:r>
            <a:endParaRPr kumimoji="0" lang="en-US" sz="1800" b="0" i="0" u="none" strike="noStrike" kern="1200" cap="none" spc="0" normalizeH="0" baseline="0" noProof="0" dirty="0">
              <a:ln>
                <a:noFill/>
              </a:ln>
              <a:solidFill>
                <a:schemeClr val="accent1"/>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5658262B-3521-81F2-EF0E-0EC4210175A9}"/>
              </a:ext>
              <a:ext uri="{C183D7F6-B498-43B3-948B-1728B52AA6E4}">
                <adec:decorative xmlns:adec="http://schemas.microsoft.com/office/drawing/2017/decorative" val="0"/>
              </a:ext>
            </a:extLst>
          </p:cNvPr>
          <p:cNvSpPr txBox="1"/>
          <p:nvPr/>
        </p:nvSpPr>
        <p:spPr>
          <a:xfrm>
            <a:off x="7762911" y="2341636"/>
            <a:ext cx="3784184" cy="461665"/>
          </a:xfrm>
          <a:prstGeom prst="rect">
            <a:avLst/>
          </a:prstGeom>
          <a:noFill/>
        </p:spPr>
        <p:txBody>
          <a:bodyPr wrap="square" lIns="91440" tIns="45720" rIns="91440" bIns="45720" rtlCol="0" anchor="t">
            <a:spAutoFit/>
          </a:bodyPr>
          <a:lstStyle/>
          <a:p>
            <a:pPr lvl="0" algn="ctr">
              <a:defRPr/>
            </a:pPr>
            <a:r>
              <a:rPr lang="zh-CN" altLang="en-US" sz="1200" i="1" dirty="0">
                <a:solidFill>
                  <a:srgbClr val="FFFFFF"/>
                </a:solidFill>
              </a:rPr>
              <a:t>提取群集主题：在同一聚类中的文档之间进行汇总
</a:t>
            </a:r>
            <a:endParaRPr kumimoji="0" lang="en-US" sz="1800" b="0" i="1" u="none" strike="noStrike" kern="1200" cap="none" spc="0" normalizeH="0" baseline="0" noProof="0" dirty="0">
              <a:ln>
                <a:noFill/>
              </a:ln>
              <a:solidFill>
                <a:srgbClr val="FFFFFF"/>
              </a:solidFill>
              <a:effectLst/>
              <a:uLnTx/>
              <a:uFillTx/>
              <a:latin typeface="Segoe UI"/>
              <a:ea typeface="+mn-ea"/>
              <a:cs typeface="+mn-cs"/>
            </a:endParaRPr>
          </a:p>
        </p:txBody>
      </p:sp>
      <p:graphicFrame>
        <p:nvGraphicFramePr>
          <p:cNvPr id="1025" name="Table 23">
            <a:extLst>
              <a:ext uri="{FF2B5EF4-FFF2-40B4-BE49-F238E27FC236}">
                <a16:creationId xmlns:a16="http://schemas.microsoft.com/office/drawing/2014/main" id="{45B49800-56ED-B948-946A-B48A5CDB6111}"/>
              </a:ext>
              <a:ext uri="{C183D7F6-B498-43B3-948B-1728B52AA6E4}">
                <adec:decorative xmlns:adec="http://schemas.microsoft.com/office/drawing/2017/decorative" val="0"/>
              </a:ext>
            </a:extLst>
          </p:cNvPr>
          <p:cNvGraphicFramePr>
            <a:graphicFrameLocks noGrp="1"/>
          </p:cNvGraphicFramePr>
          <p:nvPr/>
        </p:nvGraphicFramePr>
        <p:xfrm>
          <a:off x="8370702" y="3035158"/>
          <a:ext cx="3059297" cy="1230773"/>
        </p:xfrm>
        <a:graphic>
          <a:graphicData uri="http://schemas.openxmlformats.org/drawingml/2006/table">
            <a:tbl>
              <a:tblPr firstRow="1" bandRow="1">
                <a:tableStyleId>{2D5ABB26-0587-4C30-8999-92F81FD0307C}</a:tableStyleId>
              </a:tblPr>
              <a:tblGrid>
                <a:gridCol w="700621">
                  <a:extLst>
                    <a:ext uri="{9D8B030D-6E8A-4147-A177-3AD203B41FA5}">
                      <a16:colId xmlns:a16="http://schemas.microsoft.com/office/drawing/2014/main" val="4075577736"/>
                    </a:ext>
                  </a:extLst>
                </a:gridCol>
                <a:gridCol w="2358676">
                  <a:extLst>
                    <a:ext uri="{9D8B030D-6E8A-4147-A177-3AD203B41FA5}">
                      <a16:colId xmlns:a16="http://schemas.microsoft.com/office/drawing/2014/main" val="3756248298"/>
                    </a:ext>
                  </a:extLst>
                </a:gridCol>
              </a:tblGrid>
              <a:tr h="293513">
                <a:tc gridSpan="2">
                  <a:txBody>
                    <a:bodyPr/>
                    <a:lstStyle/>
                    <a:p>
                      <a:pPr algn="ctr" fontAlgn="b"/>
                      <a:r>
                        <a:rPr lang="en-US" sz="1400" b="1" i="0" u="none" strike="noStrike">
                          <a:solidFill>
                            <a:schemeClr val="accent1"/>
                          </a:solidFill>
                          <a:effectLst/>
                          <a:latin typeface="Calibri" panose="020F0502020204030204" pitchFamily="34" charset="0"/>
                        </a:rPr>
                        <a:t>Cluster 1 Theme: Sports News Stories</a:t>
                      </a:r>
                    </a:p>
                  </a:txBody>
                  <a:tcPr marL="7620" marR="7620" marT="7620" marB="0" anchor="ctr"/>
                </a:tc>
                <a:tc hMerge="1">
                  <a:txBody>
                    <a:bodyPr/>
                    <a:lstStyle/>
                    <a:p>
                      <a:pPr algn="ctr" fontAlgn="b"/>
                      <a:r>
                        <a:rPr lang="en-US" sz="1000" b="0" i="0" u="none" strike="noStrike">
                          <a:solidFill>
                            <a:srgbClr val="50E7FF"/>
                          </a:solidFill>
                          <a:effectLst/>
                          <a:latin typeface="Calibri" panose="020F0502020204030204" pitchFamily="34" charset="0"/>
                        </a:rPr>
                        <a:t>Cluster 1 Theme: Sports News Stories</a:t>
                      </a:r>
                    </a:p>
                  </a:txBody>
                  <a:tcPr marL="7620" marR="7620" marT="7620" marB="0" anchor="ctr"/>
                </a:tc>
                <a:extLst>
                  <a:ext uri="{0D108BD9-81ED-4DB2-BD59-A6C34878D82A}">
                    <a16:rowId xmlns:a16="http://schemas.microsoft.com/office/drawing/2014/main" val="3590170552"/>
                  </a:ext>
                </a:extLst>
              </a:tr>
              <a:tr h="293513">
                <a:tc>
                  <a:txBody>
                    <a:bodyPr/>
                    <a:lstStyle/>
                    <a:p>
                      <a:pPr algn="ctr" fontAlgn="b"/>
                      <a:r>
                        <a:rPr lang="en-US" sz="800" b="0" i="0" u="none" strike="noStrike">
                          <a:solidFill>
                            <a:schemeClr val="accent1"/>
                          </a:solidFill>
                          <a:effectLst/>
                          <a:latin typeface="Calibri" panose="020F0502020204030204" pitchFamily="34" charset="0"/>
                        </a:rPr>
                        <a:t>Doc summary: </a:t>
                      </a:r>
                      <a:endParaRPr lang="en-US" sz="1000" b="0" i="0" u="none" strike="noStrike" kern="1200">
                        <a:solidFill>
                          <a:schemeClr val="accent1"/>
                        </a:solidFill>
                        <a:effectLst/>
                        <a:latin typeface="Calibri" panose="020F0502020204030204" pitchFamily="34" charset="0"/>
                        <a:ea typeface="+mn-ea"/>
                        <a:cs typeface="+mn-cs"/>
                      </a:endParaRPr>
                    </a:p>
                  </a:txBody>
                  <a:tcPr marL="7620" marR="7620" marT="7620" marB="0" anchor="ctr"/>
                </a:tc>
                <a:tc>
                  <a:txBody>
                    <a:bodyPr/>
                    <a:lstStyle/>
                    <a:p>
                      <a:pPr algn="ctr" fontAlgn="b"/>
                      <a:r>
                        <a:rPr lang="en-US" sz="1000" b="0" i="0" u="none" strike="noStrike" kern="1200">
                          <a:solidFill>
                            <a:schemeClr val="accent1"/>
                          </a:solidFill>
                          <a:effectLst/>
                          <a:latin typeface="Calibri" panose="020F0502020204030204" pitchFamily="34" charset="0"/>
                          <a:ea typeface="+mn-ea"/>
                          <a:cs typeface="+mn-cs"/>
                        </a:rPr>
                        <a:t>“New York Yankees Win World Series in Dramatic Game 7 Finish”</a:t>
                      </a:r>
                    </a:p>
                  </a:txBody>
                  <a:tcPr marL="7620" marR="7620" marT="7620" marB="0" anchor="ctr"/>
                </a:tc>
                <a:extLst>
                  <a:ext uri="{0D108BD9-81ED-4DB2-BD59-A6C34878D82A}">
                    <a16:rowId xmlns:a16="http://schemas.microsoft.com/office/drawing/2014/main" val="3570223500"/>
                  </a:ext>
                </a:extLst>
              </a:tr>
              <a:tr h="293513">
                <a:tc>
                  <a:txBody>
                    <a:bodyPr/>
                    <a:lstStyle/>
                    <a:p>
                      <a:pPr algn="ctr" fontAlgn="b"/>
                      <a:r>
                        <a:rPr lang="en-US" sz="800" b="0" i="0" u="none" strike="noStrike">
                          <a:solidFill>
                            <a:schemeClr val="accent1"/>
                          </a:solidFill>
                          <a:effectLst/>
                          <a:latin typeface="Calibri" panose="020F0502020204030204" pitchFamily="34" charset="0"/>
                        </a:rPr>
                        <a:t>Doc summary: </a:t>
                      </a:r>
                      <a:endParaRPr lang="en-US" sz="1000" b="0" i="0" u="none" strike="noStrike" kern="1200">
                        <a:solidFill>
                          <a:schemeClr val="accent1"/>
                        </a:solidFill>
                        <a:effectLst/>
                        <a:latin typeface="Calibri" panose="020F0502020204030204" pitchFamily="34" charset="0"/>
                        <a:ea typeface="+mn-ea"/>
                        <a:cs typeface="+mn-cs"/>
                      </a:endParaRPr>
                    </a:p>
                  </a:txBody>
                  <a:tcPr marL="7620" marR="7620" marT="7620" marB="0" anchor="ctr"/>
                </a:tc>
                <a:tc>
                  <a:txBody>
                    <a:bodyPr/>
                    <a:lstStyle/>
                    <a:p>
                      <a:pPr algn="ctr" fontAlgn="b"/>
                      <a:r>
                        <a:rPr lang="en-US" sz="1000" b="0" i="0" u="none" strike="noStrike" kern="1200">
                          <a:solidFill>
                            <a:schemeClr val="accent1"/>
                          </a:solidFill>
                          <a:effectLst/>
                          <a:latin typeface="Calibri" panose="020F0502020204030204" pitchFamily="34" charset="0"/>
                          <a:ea typeface="+mn-ea"/>
                          <a:cs typeface="+mn-cs"/>
                        </a:rPr>
                        <a:t>"Usain Bolt Sets New World Record in 100m Dash at Olympics"</a:t>
                      </a:r>
                    </a:p>
                  </a:txBody>
                  <a:tcPr marL="7620" marR="7620" marT="7620" marB="0" anchor="ctr"/>
                </a:tc>
                <a:extLst>
                  <a:ext uri="{0D108BD9-81ED-4DB2-BD59-A6C34878D82A}">
                    <a16:rowId xmlns:a16="http://schemas.microsoft.com/office/drawing/2014/main" val="488776268"/>
                  </a:ext>
                </a:extLst>
              </a:tr>
              <a:tr h="293513">
                <a:tc>
                  <a:txBody>
                    <a:bodyPr/>
                    <a:lstStyle/>
                    <a:p>
                      <a:pPr algn="ctr" fontAlgn="b"/>
                      <a:r>
                        <a:rPr lang="en-US" sz="700" b="0" i="0" u="none" strike="noStrike">
                          <a:solidFill>
                            <a:schemeClr val="accent1"/>
                          </a:solidFill>
                          <a:effectLst/>
                          <a:latin typeface="Calibri" panose="020F0502020204030204" pitchFamily="34" charset="0"/>
                        </a:rPr>
                        <a:t>Doc </a:t>
                      </a:r>
                      <a:r>
                        <a:rPr lang="en-US" sz="800" b="0" i="0" u="none" strike="noStrike" kern="1200">
                          <a:solidFill>
                            <a:schemeClr val="accent1"/>
                          </a:solidFill>
                          <a:effectLst/>
                          <a:latin typeface="Calibri" panose="020F0502020204030204" pitchFamily="34" charset="0"/>
                          <a:ea typeface="+mn-ea"/>
                          <a:cs typeface="+mn-cs"/>
                        </a:rPr>
                        <a:t>summary</a:t>
                      </a:r>
                      <a:r>
                        <a:rPr lang="en-US" sz="700" b="0" i="0" u="none" strike="noStrike">
                          <a:solidFill>
                            <a:schemeClr val="accent1"/>
                          </a:solidFill>
                          <a:effectLst/>
                          <a:latin typeface="Calibri" panose="020F0502020204030204" pitchFamily="34" charset="0"/>
                        </a:rPr>
                        <a:t>: </a:t>
                      </a:r>
                    </a:p>
                  </a:txBody>
                  <a:tcPr marL="7620" marR="7620" marT="7620" marB="0" anchor="ctr"/>
                </a:tc>
                <a:tc>
                  <a:txBody>
                    <a:bodyPr/>
                    <a:lstStyle/>
                    <a:p>
                      <a:pPr algn="ctr" fontAlgn="b"/>
                      <a:r>
                        <a:rPr lang="en-US" sz="1000" b="0" i="0" u="none" strike="noStrike">
                          <a:solidFill>
                            <a:schemeClr val="accent1"/>
                          </a:solidFill>
                          <a:effectLst/>
                          <a:latin typeface="Calibri" panose="020F0502020204030204" pitchFamily="34" charset="0"/>
                        </a:rPr>
                        <a:t>"Tiger Woods Claims Masters Title for the Sixth Time"</a:t>
                      </a:r>
                      <a:endParaRPr lang="en-US" sz="700" b="0" i="0" u="none" strike="noStrike">
                        <a:solidFill>
                          <a:schemeClr val="accent1"/>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45591225"/>
                  </a:ext>
                </a:extLst>
              </a:tr>
            </a:tbl>
          </a:graphicData>
        </a:graphic>
      </p:graphicFrame>
      <p:graphicFrame>
        <p:nvGraphicFramePr>
          <p:cNvPr id="1040" name="Table 23">
            <a:extLst>
              <a:ext uri="{FF2B5EF4-FFF2-40B4-BE49-F238E27FC236}">
                <a16:creationId xmlns:a16="http://schemas.microsoft.com/office/drawing/2014/main" id="{D460C542-DE72-FEB2-B765-3AE4A53A2CF0}"/>
              </a:ext>
              <a:ext uri="{C183D7F6-B498-43B3-948B-1728B52AA6E4}">
                <adec:decorative xmlns:adec="http://schemas.microsoft.com/office/drawing/2017/decorative" val="0"/>
              </a:ext>
            </a:extLst>
          </p:cNvPr>
          <p:cNvGraphicFramePr>
            <a:graphicFrameLocks noGrp="1"/>
          </p:cNvGraphicFramePr>
          <p:nvPr/>
        </p:nvGraphicFramePr>
        <p:xfrm>
          <a:off x="8487798" y="4591903"/>
          <a:ext cx="3059297" cy="1371600"/>
        </p:xfrm>
        <a:graphic>
          <a:graphicData uri="http://schemas.openxmlformats.org/drawingml/2006/table">
            <a:tbl>
              <a:tblPr firstRow="1" bandRow="1">
                <a:tableStyleId>{2D5ABB26-0587-4C30-8999-92F81FD0307C}</a:tableStyleId>
              </a:tblPr>
              <a:tblGrid>
                <a:gridCol w="700621">
                  <a:extLst>
                    <a:ext uri="{9D8B030D-6E8A-4147-A177-3AD203B41FA5}">
                      <a16:colId xmlns:a16="http://schemas.microsoft.com/office/drawing/2014/main" val="4075577736"/>
                    </a:ext>
                  </a:extLst>
                </a:gridCol>
                <a:gridCol w="2358676">
                  <a:extLst>
                    <a:ext uri="{9D8B030D-6E8A-4147-A177-3AD203B41FA5}">
                      <a16:colId xmlns:a16="http://schemas.microsoft.com/office/drawing/2014/main" val="3756248298"/>
                    </a:ext>
                  </a:extLst>
                </a:gridCol>
              </a:tblGrid>
              <a:tr h="293513">
                <a:tc gridSpan="2">
                  <a:txBody>
                    <a:bodyPr/>
                    <a:lstStyle/>
                    <a:p>
                      <a:pPr algn="ctr" fontAlgn="b"/>
                      <a:r>
                        <a:rPr lang="zh-CN" altLang="en-US" sz="1400" b="1" i="0" u="none" strike="noStrike" dirty="0">
                          <a:solidFill>
                            <a:srgbClr val="FFB900"/>
                          </a:solidFill>
                          <a:effectLst/>
                          <a:latin typeface="Calibri" panose="020F0502020204030204" pitchFamily="34" charset="0"/>
                        </a:rPr>
                        <a:t>第二组主题：财经新闻报道
</a:t>
                      </a:r>
                      <a:endParaRPr lang="en-US" sz="1400" b="1" i="0" u="none" strike="noStrike" dirty="0">
                        <a:solidFill>
                          <a:srgbClr val="FFB900"/>
                        </a:solidFill>
                        <a:effectLst/>
                        <a:latin typeface="Calibri" panose="020F0502020204030204" pitchFamily="34" charset="0"/>
                      </a:endParaRPr>
                    </a:p>
                  </a:txBody>
                  <a:tcPr marL="7620" marR="7620" marT="7620" marB="0" anchor="ctr"/>
                </a:tc>
                <a:tc hMerge="1">
                  <a:txBody>
                    <a:bodyPr/>
                    <a:lstStyle/>
                    <a:p>
                      <a:pPr algn="ctr" fontAlgn="b"/>
                      <a:r>
                        <a:rPr lang="en-US" sz="1000" b="0" i="0" u="none" strike="noStrike">
                          <a:solidFill>
                            <a:srgbClr val="50E7FF"/>
                          </a:solidFill>
                          <a:effectLst/>
                          <a:latin typeface="Calibri" panose="020F0502020204030204" pitchFamily="34" charset="0"/>
                        </a:rPr>
                        <a:t>Cluster 1 Theme: Sports News Stories</a:t>
                      </a:r>
                    </a:p>
                  </a:txBody>
                  <a:tcPr marL="7620" marR="7620" marT="7620" marB="0" anchor="ctr"/>
                </a:tc>
                <a:extLst>
                  <a:ext uri="{0D108BD9-81ED-4DB2-BD59-A6C34878D82A}">
                    <a16:rowId xmlns:a16="http://schemas.microsoft.com/office/drawing/2014/main" val="3590170552"/>
                  </a:ext>
                </a:extLst>
              </a:tr>
              <a:tr h="293513">
                <a:tc>
                  <a:txBody>
                    <a:bodyPr/>
                    <a:lstStyle/>
                    <a:p>
                      <a:pPr algn="ctr" fontAlgn="b"/>
                      <a:r>
                        <a:rPr lang="en-US" sz="800" b="0" i="0" u="none" strike="noStrike">
                          <a:solidFill>
                            <a:srgbClr val="FFB900"/>
                          </a:solidFill>
                          <a:effectLst/>
                          <a:latin typeface="Calibri" panose="020F0502020204030204" pitchFamily="34" charset="0"/>
                        </a:rPr>
                        <a:t>Doc summary: </a:t>
                      </a:r>
                      <a:endParaRPr lang="en-US" sz="1000" b="0" i="0" u="none" strike="noStrike" kern="1200">
                        <a:solidFill>
                          <a:srgbClr val="FFB900"/>
                        </a:solidFill>
                        <a:effectLst/>
                        <a:latin typeface="Calibri" panose="020F0502020204030204" pitchFamily="34" charset="0"/>
                        <a:ea typeface="+mn-ea"/>
                        <a:cs typeface="+mn-cs"/>
                      </a:endParaRPr>
                    </a:p>
                  </a:txBody>
                  <a:tcPr marL="7620" marR="7620" marT="7620" marB="0" anchor="ctr"/>
                </a:tc>
                <a:tc>
                  <a:txBody>
                    <a:bodyPr/>
                    <a:lstStyle/>
                    <a:p>
                      <a:pPr algn="ctr" fontAlgn="b"/>
                      <a:r>
                        <a:rPr lang="en-US" sz="1000" b="0" i="0" u="none" strike="noStrike" kern="1200" dirty="0">
                          <a:solidFill>
                            <a:srgbClr val="FFB900"/>
                          </a:solidFill>
                          <a:effectLst/>
                          <a:latin typeface="Calibri" panose="020F0502020204030204" pitchFamily="34" charset="0"/>
                          <a:ea typeface="+mn-ea"/>
                          <a:cs typeface="+mn-cs"/>
                        </a:rPr>
                        <a:t>"Tech Giant XYZ's Stock Surges 20% Following Strong Earnings Report"</a:t>
                      </a:r>
                    </a:p>
                  </a:txBody>
                  <a:tcPr marL="7620" marR="7620" marT="7620" marB="0" anchor="ctr"/>
                </a:tc>
                <a:extLst>
                  <a:ext uri="{0D108BD9-81ED-4DB2-BD59-A6C34878D82A}">
                    <a16:rowId xmlns:a16="http://schemas.microsoft.com/office/drawing/2014/main" val="3570223500"/>
                  </a:ext>
                </a:extLst>
              </a:tr>
              <a:tr h="293513">
                <a:tc>
                  <a:txBody>
                    <a:bodyPr/>
                    <a:lstStyle/>
                    <a:p>
                      <a:pPr algn="ctr" fontAlgn="b"/>
                      <a:r>
                        <a:rPr lang="en-US" sz="800" b="0" i="0" u="none" strike="noStrike">
                          <a:solidFill>
                            <a:srgbClr val="FFB900"/>
                          </a:solidFill>
                          <a:effectLst/>
                          <a:latin typeface="Calibri" panose="020F0502020204030204" pitchFamily="34" charset="0"/>
                        </a:rPr>
                        <a:t>Doc summary: </a:t>
                      </a:r>
                      <a:endParaRPr lang="en-US" sz="1000" b="0" i="0" u="none" strike="noStrike" kern="1200">
                        <a:solidFill>
                          <a:srgbClr val="FFB900"/>
                        </a:solidFill>
                        <a:effectLst/>
                        <a:latin typeface="Calibri" panose="020F0502020204030204" pitchFamily="34" charset="0"/>
                        <a:ea typeface="+mn-ea"/>
                        <a:cs typeface="+mn-cs"/>
                      </a:endParaRPr>
                    </a:p>
                  </a:txBody>
                  <a:tcPr marL="7620" marR="7620" marT="7620" marB="0" anchor="ctr"/>
                </a:tc>
                <a:tc>
                  <a:txBody>
                    <a:bodyPr/>
                    <a:lstStyle/>
                    <a:p>
                      <a:pPr algn="ctr" fontAlgn="b"/>
                      <a:r>
                        <a:rPr lang="en-US" sz="1000" b="0" i="0" u="none" strike="noStrike" kern="1200">
                          <a:solidFill>
                            <a:srgbClr val="FFB900"/>
                          </a:solidFill>
                          <a:effectLst/>
                          <a:latin typeface="Calibri" panose="020F0502020204030204" pitchFamily="34" charset="0"/>
                          <a:ea typeface="+mn-ea"/>
                          <a:cs typeface="+mn-cs"/>
                        </a:rPr>
                        <a:t>"Fed Interest Rates Remain Unchanged Following Policy Meeting"</a:t>
                      </a:r>
                    </a:p>
                  </a:txBody>
                  <a:tcPr marL="7620" marR="7620" marT="7620" marB="0" anchor="ctr"/>
                </a:tc>
                <a:extLst>
                  <a:ext uri="{0D108BD9-81ED-4DB2-BD59-A6C34878D82A}">
                    <a16:rowId xmlns:a16="http://schemas.microsoft.com/office/drawing/2014/main" val="488776268"/>
                  </a:ext>
                </a:extLst>
              </a:tr>
              <a:tr h="293513">
                <a:tc>
                  <a:txBody>
                    <a:bodyPr/>
                    <a:lstStyle/>
                    <a:p>
                      <a:pPr algn="ctr" fontAlgn="b"/>
                      <a:r>
                        <a:rPr lang="en-US" sz="700" b="0" i="0" u="none" strike="noStrike">
                          <a:solidFill>
                            <a:srgbClr val="FFB900"/>
                          </a:solidFill>
                          <a:effectLst/>
                          <a:latin typeface="Calibri" panose="020F0502020204030204" pitchFamily="34" charset="0"/>
                        </a:rPr>
                        <a:t>Doc </a:t>
                      </a:r>
                      <a:r>
                        <a:rPr lang="en-US" sz="800" b="0" i="0" u="none" strike="noStrike" kern="1200">
                          <a:solidFill>
                            <a:srgbClr val="FFB900"/>
                          </a:solidFill>
                          <a:effectLst/>
                          <a:latin typeface="Calibri" panose="020F0502020204030204" pitchFamily="34" charset="0"/>
                          <a:ea typeface="+mn-ea"/>
                          <a:cs typeface="+mn-cs"/>
                        </a:rPr>
                        <a:t>summary</a:t>
                      </a:r>
                      <a:r>
                        <a:rPr lang="en-US" sz="700" b="0" i="0" u="none" strike="noStrike">
                          <a:solidFill>
                            <a:srgbClr val="FFB900"/>
                          </a:solidFill>
                          <a:effectLst/>
                          <a:latin typeface="Calibri" panose="020F0502020204030204" pitchFamily="34" charset="0"/>
                        </a:rPr>
                        <a:t>: </a:t>
                      </a:r>
                    </a:p>
                  </a:txBody>
                  <a:tcPr marL="7620" marR="7620" marT="7620" marB="0" anchor="ctr"/>
                </a:tc>
                <a:tc>
                  <a:txBody>
                    <a:bodyPr/>
                    <a:lstStyle/>
                    <a:p>
                      <a:pPr algn="ctr" fontAlgn="b"/>
                      <a:r>
                        <a:rPr lang="en-US" sz="1000" b="0" i="0" u="none" strike="noStrike" dirty="0">
                          <a:solidFill>
                            <a:srgbClr val="FFB900"/>
                          </a:solidFill>
                          <a:effectLst/>
                          <a:latin typeface="Calibri" panose="020F0502020204030204" pitchFamily="34" charset="0"/>
                        </a:rPr>
                        <a:t>"Oil Prices Plummet as Demand Weakens Due to COVID-19 Pandemic"</a:t>
                      </a:r>
                    </a:p>
                  </a:txBody>
                  <a:tcPr marL="7620" marR="7620" marT="7620" marB="0" anchor="ctr"/>
                </a:tc>
                <a:extLst>
                  <a:ext uri="{0D108BD9-81ED-4DB2-BD59-A6C34878D82A}">
                    <a16:rowId xmlns:a16="http://schemas.microsoft.com/office/drawing/2014/main" val="345591225"/>
                  </a:ext>
                </a:extLst>
              </a:tr>
            </a:tbl>
          </a:graphicData>
        </a:graphic>
      </p:graphicFrame>
      <p:sp>
        <p:nvSpPr>
          <p:cNvPr id="1063" name="TextBox 1062">
            <a:extLst>
              <a:ext uri="{FF2B5EF4-FFF2-40B4-BE49-F238E27FC236}">
                <a16:creationId xmlns:a16="http://schemas.microsoft.com/office/drawing/2014/main" id="{19E5B04D-EBE9-0170-1EB2-1A906391AF54}"/>
              </a:ext>
              <a:ext uri="{C183D7F6-B498-43B3-948B-1728B52AA6E4}">
                <adec:decorative xmlns:adec="http://schemas.microsoft.com/office/drawing/2017/decorative" val="0"/>
              </a:ext>
            </a:extLst>
          </p:cNvPr>
          <p:cNvSpPr txBox="1"/>
          <p:nvPr/>
        </p:nvSpPr>
        <p:spPr>
          <a:xfrm>
            <a:off x="8002039" y="5987040"/>
            <a:ext cx="1961296" cy="276999"/>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accent1"/>
                </a:solidFill>
                <a:effectLst/>
                <a:uLnTx/>
                <a:uFillTx/>
                <a:latin typeface="Segoe UI"/>
                <a:ea typeface="+mn-ea"/>
                <a:cs typeface="+mn-cs"/>
              </a:rPr>
              <a:t>Azure </a:t>
            </a:r>
            <a:r>
              <a:rPr kumimoji="0" lang="en-US" sz="1200" b="1" i="0" u="none" strike="noStrike" kern="1200" cap="none" spc="0" normalizeH="0" baseline="0" noProof="0" err="1">
                <a:ln>
                  <a:noFill/>
                </a:ln>
                <a:solidFill>
                  <a:schemeClr val="accent1"/>
                </a:solidFill>
                <a:effectLst/>
                <a:uLnTx/>
                <a:uFillTx/>
                <a:latin typeface="Segoe UI"/>
                <a:ea typeface="+mn-ea"/>
                <a:cs typeface="+mn-cs"/>
              </a:rPr>
              <a:t>OpenAI</a:t>
            </a:r>
            <a:r>
              <a:rPr kumimoji="0" lang="en-US" sz="1200" b="1" i="0" u="none" strike="noStrike" kern="1200" cap="none" spc="0" normalizeH="0" baseline="0" noProof="0">
                <a:ln>
                  <a:noFill/>
                </a:ln>
                <a:solidFill>
                  <a:schemeClr val="accent1"/>
                </a:solidFill>
                <a:effectLst/>
                <a:uLnTx/>
                <a:uFillTx/>
                <a:latin typeface="Segoe UI"/>
                <a:ea typeface="+mn-ea"/>
                <a:cs typeface="+mn-cs"/>
              </a:rPr>
              <a:t> Service</a:t>
            </a:r>
            <a:endParaRPr kumimoji="0" lang="en-US" sz="1800" b="0" i="0" u="none" strike="noStrike" kern="1200" cap="none" spc="0" normalizeH="0" baseline="0" noProof="0">
              <a:ln>
                <a:noFill/>
              </a:ln>
              <a:solidFill>
                <a:schemeClr val="accent1"/>
              </a:solidFill>
              <a:effectLst/>
              <a:uLnTx/>
              <a:uFillTx/>
              <a:latin typeface="Segoe UI"/>
              <a:ea typeface="+mn-ea"/>
              <a:cs typeface="+mn-cs"/>
            </a:endParaRPr>
          </a:p>
        </p:txBody>
      </p:sp>
      <p:sp>
        <p:nvSpPr>
          <p:cNvPr id="2" name="TextBox 1">
            <a:extLst>
              <a:ext uri="{FF2B5EF4-FFF2-40B4-BE49-F238E27FC236}">
                <a16:creationId xmlns:a16="http://schemas.microsoft.com/office/drawing/2014/main" id="{C8F0A7B4-053C-EF18-B49F-1385FABD58D6}"/>
              </a:ext>
            </a:extLst>
          </p:cNvPr>
          <p:cNvSpPr txBox="1"/>
          <p:nvPr/>
        </p:nvSpPr>
        <p:spPr>
          <a:xfrm>
            <a:off x="1547531" y="4210040"/>
            <a:ext cx="978624" cy="338554"/>
          </a:xfrm>
          <a:prstGeom prst="rect">
            <a:avLst/>
          </a:prstGeom>
          <a:solidFill>
            <a:schemeClr val="bg1"/>
          </a:solidFill>
        </p:spPr>
        <p:txBody>
          <a:bodyPr wrap="square" lIns="0" tIns="0" rIns="0" bIns="0" rtlCol="0">
            <a:spAutoFit/>
          </a:bodyPr>
          <a:lstStyle/>
          <a:p>
            <a:pPr algn="ctr"/>
            <a:r>
              <a:rPr lang="en-US" sz="1100" b="1"/>
              <a:t>Azure </a:t>
            </a:r>
            <a:r>
              <a:rPr lang="en-US" sz="1100" b="1" err="1"/>
              <a:t>OpenAI</a:t>
            </a:r>
            <a:r>
              <a:rPr lang="en-US" sz="1100" b="1"/>
              <a:t> Service</a:t>
            </a:r>
          </a:p>
        </p:txBody>
      </p:sp>
      <p:sp>
        <p:nvSpPr>
          <p:cNvPr id="7" name="TextBox 6">
            <a:extLst>
              <a:ext uri="{FF2B5EF4-FFF2-40B4-BE49-F238E27FC236}">
                <a16:creationId xmlns:a16="http://schemas.microsoft.com/office/drawing/2014/main" id="{3BEE9B81-57D5-79A8-5286-ACF6D76F0237}"/>
              </a:ext>
            </a:extLst>
          </p:cNvPr>
          <p:cNvSpPr txBox="1"/>
          <p:nvPr/>
        </p:nvSpPr>
        <p:spPr>
          <a:xfrm>
            <a:off x="6921152" y="4217043"/>
            <a:ext cx="1220096" cy="338554"/>
          </a:xfrm>
          <a:prstGeom prst="rect">
            <a:avLst/>
          </a:prstGeom>
          <a:noFill/>
        </p:spPr>
        <p:txBody>
          <a:bodyPr wrap="square" lIns="0" tIns="0" rIns="0" bIns="0" rtlCol="0">
            <a:spAutoFit/>
          </a:bodyPr>
          <a:lstStyle/>
          <a:p>
            <a:pPr algn="ctr"/>
            <a:r>
              <a:rPr lang="en-US" sz="1100" b="1"/>
              <a:t>Azure </a:t>
            </a:r>
            <a:r>
              <a:rPr lang="en-US" sz="1100" b="1" err="1"/>
              <a:t>OpenAI</a:t>
            </a:r>
            <a:r>
              <a:rPr lang="en-US" sz="1100" b="1"/>
              <a:t> Service</a:t>
            </a:r>
          </a:p>
        </p:txBody>
      </p:sp>
      <p:pic>
        <p:nvPicPr>
          <p:cNvPr id="5" name="Graphic 4">
            <a:extLst>
              <a:ext uri="{FF2B5EF4-FFF2-40B4-BE49-F238E27FC236}">
                <a16:creationId xmlns:a16="http://schemas.microsoft.com/office/drawing/2014/main" id="{018F420A-0F04-51E4-D811-046A5EBF9FDC}"/>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190748" y="3544540"/>
            <a:ext cx="680905" cy="680905"/>
          </a:xfrm>
          <a:prstGeom prst="rect">
            <a:avLst/>
          </a:prstGeom>
        </p:spPr>
      </p:pic>
      <p:pic>
        <p:nvPicPr>
          <p:cNvPr id="10" name="Graphic 9">
            <a:extLst>
              <a:ext uri="{FF2B5EF4-FFF2-40B4-BE49-F238E27FC236}">
                <a16:creationId xmlns:a16="http://schemas.microsoft.com/office/drawing/2014/main" id="{702C02A4-99DF-2789-34C4-1BEBB47B6DB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691908" y="3583318"/>
            <a:ext cx="680905" cy="680905"/>
          </a:xfrm>
          <a:prstGeom prst="rect">
            <a:avLst/>
          </a:prstGeom>
        </p:spPr>
      </p:pic>
      <p:sp>
        <p:nvSpPr>
          <p:cNvPr id="9" name="Rectangle 9">
            <a:extLst>
              <a:ext uri="{FF2B5EF4-FFF2-40B4-BE49-F238E27FC236}">
                <a16:creationId xmlns:a16="http://schemas.microsoft.com/office/drawing/2014/main" id="{EA201430-01FD-EEB9-88F4-DDC5671A25BA}"/>
              </a:ext>
            </a:extLst>
          </p:cNvPr>
          <p:cNvSpPr/>
          <p:nvPr/>
        </p:nvSpPr>
        <p:spPr bwMode="auto">
          <a:xfrm>
            <a:off x="528334" y="347837"/>
            <a:ext cx="5545557" cy="443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文本聚类</a:t>
            </a:r>
            <a:endPar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endParaRPr>
          </a:p>
        </p:txBody>
      </p:sp>
    </p:spTree>
    <p:extLst>
      <p:ext uri="{BB962C8B-B14F-4D97-AF65-F5344CB8AC3E}">
        <p14:creationId xmlns:p14="http://schemas.microsoft.com/office/powerpoint/2010/main" val="121140093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descr="A picture containing knife&#10;&#10;Description automatically generated">
            <a:extLst>
              <a:ext uri="{FF2B5EF4-FFF2-40B4-BE49-F238E27FC236}">
                <a16:creationId xmlns:a16="http://schemas.microsoft.com/office/drawing/2014/main" id="{0FB8F4C9-9297-493C-BF41-C57A667A8AB5}"/>
              </a:ext>
            </a:extLst>
          </p:cNvPr>
          <p:cNvPicPr>
            <a:picLocks noChangeAspect="1"/>
          </p:cNvPicPr>
          <p:nvPr/>
        </p:nvPicPr>
        <p:blipFill>
          <a:blip r:embed="rId3" cstate="print">
            <a:alphaModFix amt="20000"/>
            <a:extLst>
              <a:ext uri="{28A0092B-C50C-407E-A947-70E740481C1C}">
                <a14:useLocalDpi xmlns:a14="http://schemas.microsoft.com/office/drawing/2010/main" val="0"/>
              </a:ext>
            </a:extLst>
          </a:blip>
          <a:stretch>
            <a:fillRect/>
          </a:stretch>
        </p:blipFill>
        <p:spPr>
          <a:xfrm>
            <a:off x="865" y="7103"/>
            <a:ext cx="12190271" cy="1660423"/>
          </a:xfrm>
          <a:prstGeom prst="rect">
            <a:avLst/>
          </a:prstGeom>
        </p:spPr>
      </p:pic>
      <p:grpSp>
        <p:nvGrpSpPr>
          <p:cNvPr id="34" name="Group 33">
            <a:extLst>
              <a:ext uri="{FF2B5EF4-FFF2-40B4-BE49-F238E27FC236}">
                <a16:creationId xmlns:a16="http://schemas.microsoft.com/office/drawing/2014/main" id="{13799E91-CC7D-A126-4BE8-EA0E37B943C5}"/>
              </a:ext>
            </a:extLst>
          </p:cNvPr>
          <p:cNvGrpSpPr/>
          <p:nvPr/>
        </p:nvGrpSpPr>
        <p:grpSpPr>
          <a:xfrm>
            <a:off x="3987741" y="-25394"/>
            <a:ext cx="5837129" cy="6876291"/>
            <a:chOff x="197674" y="355111"/>
            <a:chExt cx="6007174" cy="6446773"/>
          </a:xfrm>
        </p:grpSpPr>
        <p:pic>
          <p:nvPicPr>
            <p:cNvPr id="35" name="Picture 34">
              <a:extLst>
                <a:ext uri="{FF2B5EF4-FFF2-40B4-BE49-F238E27FC236}">
                  <a16:creationId xmlns:a16="http://schemas.microsoft.com/office/drawing/2014/main" id="{CD4A93E6-A27D-119D-CF0D-9960C160E90E}"/>
                </a:ext>
              </a:extLst>
            </p:cNvPr>
            <p:cNvPicPr>
              <a:picLocks noChangeAspect="1"/>
            </p:cNvPicPr>
            <p:nvPr/>
          </p:nvPicPr>
          <p:blipFill>
            <a:blip r:embed="rId4"/>
            <a:stretch>
              <a:fillRect/>
            </a:stretch>
          </p:blipFill>
          <p:spPr>
            <a:xfrm>
              <a:off x="4248539" y="606634"/>
              <a:ext cx="1582996" cy="381265"/>
            </a:xfrm>
            <a:prstGeom prst="rect">
              <a:avLst/>
            </a:prstGeom>
          </p:spPr>
        </p:pic>
        <p:sp>
          <p:nvSpPr>
            <p:cNvPr id="36" name="Rectangle 35">
              <a:extLst>
                <a:ext uri="{FF2B5EF4-FFF2-40B4-BE49-F238E27FC236}">
                  <a16:creationId xmlns:a16="http://schemas.microsoft.com/office/drawing/2014/main" id="{1640FC1D-BF1E-7AAA-4976-7FD59A86A8EB}"/>
                </a:ext>
              </a:extLst>
            </p:cNvPr>
            <p:cNvSpPr/>
            <p:nvPr/>
          </p:nvSpPr>
          <p:spPr bwMode="auto">
            <a:xfrm rot="10800000">
              <a:off x="197674" y="355111"/>
              <a:ext cx="6007174" cy="6446773"/>
            </a:xfrm>
            <a:prstGeom prst="rect">
              <a:avLst/>
            </a:prstGeom>
            <a:gradFill flip="none" rotWithShape="1">
              <a:gsLst>
                <a:gs pos="0">
                  <a:schemeClr val="bg1">
                    <a:lumMod val="95000"/>
                    <a:alpha val="31000"/>
                  </a:schemeClr>
                </a:gs>
                <a:gs pos="0">
                  <a:schemeClr val="bg1">
                    <a:lumMod val="75000"/>
                  </a:schemeClr>
                </a:gs>
                <a:gs pos="75000">
                  <a:schemeClr val="bg1">
                    <a:alpha val="91000"/>
                  </a:schemeClr>
                </a:gs>
                <a:gs pos="0">
                  <a:schemeClr val="bg1">
                    <a:lumMod val="85000"/>
                  </a:schemeClr>
                </a:gs>
              </a:gsLst>
              <a:lin ang="0" scaled="1"/>
              <a:tileRect/>
            </a:gradFill>
            <a:ln w="9525" cap="flat" cmpd="sng" algn="ctr">
              <a:noFill/>
              <a:prstDash val="solid"/>
              <a:headEnd type="none" w="med" len="med"/>
              <a:tailEnd type="none" w="med" len="med"/>
            </a:ln>
            <a:effectLst>
              <a:softEdge rad="31750"/>
            </a:effectLst>
          </p:spPr>
          <p:txBody>
            <a:bodyPr rot="0" spcFirstLastPara="0" vertOverflow="overflow" horzOverflow="overflow" vert="horz" wrap="square" lIns="325028" tIns="260023" rIns="325028" bIns="260023" numCol="1" spcCol="0" rtlCol="0" fromWordArt="0" anchor="t" anchorCtr="0" forceAA="0" compatLnSpc="1">
              <a:prstTxWarp prst="textNoShape">
                <a:avLst/>
              </a:prstTxWarp>
              <a:noAutofit/>
            </a:bodyPr>
            <a:lstStyle/>
            <a:p>
              <a:pPr marL="0" marR="0" lvl="0" indent="0" algn="ctr" defTabSz="1656843" rtl="0" eaLnBrk="1" fontAlgn="base" latinLnBrk="0" hangingPunct="1">
                <a:lnSpc>
                  <a:spcPct val="90000"/>
                </a:lnSpc>
                <a:spcBef>
                  <a:spcPct val="0"/>
                </a:spcBef>
                <a:spcAft>
                  <a:spcPct val="0"/>
                </a:spcAft>
                <a:buClrTx/>
                <a:buSzTx/>
                <a:buFontTx/>
                <a:buNone/>
                <a:tabLst/>
                <a:defRPr/>
              </a:pPr>
              <a:endParaRPr kumimoji="0" lang="en-US" sz="4265" b="0" i="0" u="none" strike="noStrike" kern="0" cap="none" spc="0" normalizeH="0" baseline="0" noProof="0">
                <a:ln>
                  <a:noFill/>
                </a:ln>
                <a:solidFill>
                  <a:srgbClr val="00AE9D"/>
                </a:solidFill>
                <a:effectLst/>
                <a:uLnTx/>
                <a:uFillTx/>
                <a:latin typeface="微软雅黑" panose="020B0503020204020204" pitchFamily="34" charset="-122"/>
                <a:ea typeface="微软雅黑" panose="020B0503020204020204" pitchFamily="34" charset="-122"/>
                <a:cs typeface="Segoe UI" pitchFamily="34" charset="0"/>
              </a:endParaRPr>
            </a:p>
          </p:txBody>
        </p:sp>
        <p:cxnSp>
          <p:nvCxnSpPr>
            <p:cNvPr id="37" name="Straight Connector 36">
              <a:extLst>
                <a:ext uri="{FF2B5EF4-FFF2-40B4-BE49-F238E27FC236}">
                  <a16:creationId xmlns:a16="http://schemas.microsoft.com/office/drawing/2014/main" id="{8C2FCE17-135D-4EA9-AAE5-5923DF743AB0}"/>
                </a:ext>
              </a:extLst>
            </p:cNvPr>
            <p:cNvCxnSpPr>
              <a:cxnSpLocks/>
            </p:cNvCxnSpPr>
            <p:nvPr/>
          </p:nvCxnSpPr>
          <p:spPr>
            <a:xfrm>
              <a:off x="476931" y="6541210"/>
              <a:ext cx="5321165" cy="0"/>
            </a:xfrm>
            <a:prstGeom prst="line">
              <a:avLst/>
            </a:prstGeom>
            <a:ln>
              <a:solidFill>
                <a:schemeClr val="bg1">
                  <a:lumMod val="75000"/>
                </a:schemeClr>
              </a:solidFill>
            </a:ln>
          </p:spPr>
          <p:style>
            <a:lnRef idx="1">
              <a:schemeClr val="accent4"/>
            </a:lnRef>
            <a:fillRef idx="0">
              <a:schemeClr val="accent4"/>
            </a:fillRef>
            <a:effectRef idx="0">
              <a:schemeClr val="accent4"/>
            </a:effectRef>
            <a:fontRef idx="minor">
              <a:schemeClr val="tx1"/>
            </a:fontRef>
          </p:style>
        </p:cxnSp>
      </p:grpSp>
      <p:pic>
        <p:nvPicPr>
          <p:cNvPr id="3" name="Picture 2">
            <a:extLst>
              <a:ext uri="{FF2B5EF4-FFF2-40B4-BE49-F238E27FC236}">
                <a16:creationId xmlns:a16="http://schemas.microsoft.com/office/drawing/2014/main" id="{854301AE-2E49-21DB-6EFE-44A9E5FE2CB2}"/>
              </a:ext>
            </a:extLst>
          </p:cNvPr>
          <p:cNvPicPr>
            <a:picLocks noChangeAspect="1"/>
          </p:cNvPicPr>
          <p:nvPr/>
        </p:nvPicPr>
        <p:blipFill>
          <a:blip r:embed="rId5"/>
          <a:stretch>
            <a:fillRect/>
          </a:stretch>
        </p:blipFill>
        <p:spPr>
          <a:xfrm>
            <a:off x="5592026" y="-410096"/>
            <a:ext cx="8334922" cy="7226533"/>
          </a:xfrm>
          <a:prstGeom prst="rect">
            <a:avLst/>
          </a:prstGeom>
        </p:spPr>
      </p:pic>
      <p:grpSp>
        <p:nvGrpSpPr>
          <p:cNvPr id="12" name="Group 11">
            <a:extLst>
              <a:ext uri="{FF2B5EF4-FFF2-40B4-BE49-F238E27FC236}">
                <a16:creationId xmlns:a16="http://schemas.microsoft.com/office/drawing/2014/main" id="{4F3504AA-DB6B-B941-AEAC-13B193FD9EE5}"/>
              </a:ext>
            </a:extLst>
          </p:cNvPr>
          <p:cNvGrpSpPr/>
          <p:nvPr/>
        </p:nvGrpSpPr>
        <p:grpSpPr>
          <a:xfrm>
            <a:off x="82556" y="41563"/>
            <a:ext cx="5771745" cy="6841830"/>
            <a:chOff x="197673" y="355110"/>
            <a:chExt cx="6007174" cy="5122147"/>
          </a:xfrm>
        </p:grpSpPr>
        <p:pic>
          <p:nvPicPr>
            <p:cNvPr id="13" name="Picture 12">
              <a:extLst>
                <a:ext uri="{FF2B5EF4-FFF2-40B4-BE49-F238E27FC236}">
                  <a16:creationId xmlns:a16="http://schemas.microsoft.com/office/drawing/2014/main" id="{DF19EA38-BC6C-D733-73E2-BD89C3426138}"/>
                </a:ext>
              </a:extLst>
            </p:cNvPr>
            <p:cNvPicPr>
              <a:picLocks noChangeAspect="1"/>
            </p:cNvPicPr>
            <p:nvPr/>
          </p:nvPicPr>
          <p:blipFill>
            <a:blip r:embed="rId4"/>
            <a:stretch>
              <a:fillRect/>
            </a:stretch>
          </p:blipFill>
          <p:spPr>
            <a:xfrm>
              <a:off x="4248539" y="606634"/>
              <a:ext cx="1582996" cy="381265"/>
            </a:xfrm>
            <a:prstGeom prst="rect">
              <a:avLst/>
            </a:prstGeom>
          </p:spPr>
        </p:pic>
        <p:sp>
          <p:nvSpPr>
            <p:cNvPr id="14" name="Rectangle 13">
              <a:extLst>
                <a:ext uri="{FF2B5EF4-FFF2-40B4-BE49-F238E27FC236}">
                  <a16:creationId xmlns:a16="http://schemas.microsoft.com/office/drawing/2014/main" id="{792BE052-7764-4824-B208-BE41785316A6}"/>
                </a:ext>
              </a:extLst>
            </p:cNvPr>
            <p:cNvSpPr/>
            <p:nvPr/>
          </p:nvSpPr>
          <p:spPr bwMode="auto">
            <a:xfrm rot="10800000">
              <a:off x="197673" y="355110"/>
              <a:ext cx="6007174" cy="5122147"/>
            </a:xfrm>
            <a:prstGeom prst="rect">
              <a:avLst/>
            </a:prstGeom>
            <a:gradFill flip="none" rotWithShape="1">
              <a:gsLst>
                <a:gs pos="0">
                  <a:schemeClr val="bg1">
                    <a:lumMod val="95000"/>
                    <a:alpha val="31000"/>
                  </a:schemeClr>
                </a:gs>
                <a:gs pos="0">
                  <a:schemeClr val="bg1">
                    <a:lumMod val="75000"/>
                  </a:schemeClr>
                </a:gs>
                <a:gs pos="75000">
                  <a:schemeClr val="bg1">
                    <a:alpha val="91000"/>
                  </a:schemeClr>
                </a:gs>
                <a:gs pos="0">
                  <a:schemeClr val="bg1">
                    <a:lumMod val="85000"/>
                  </a:schemeClr>
                </a:gs>
              </a:gsLst>
              <a:lin ang="0" scaled="1"/>
              <a:tileRect/>
            </a:gradFill>
            <a:ln w="9525" cap="flat" cmpd="sng" algn="ctr">
              <a:noFill/>
              <a:prstDash val="solid"/>
              <a:headEnd type="none" w="med" len="med"/>
              <a:tailEnd type="none" w="med" len="med"/>
            </a:ln>
            <a:effectLst>
              <a:softEdge rad="31750"/>
            </a:effectLst>
          </p:spPr>
          <p:txBody>
            <a:bodyPr rot="0" spcFirstLastPara="0" vertOverflow="overflow" horzOverflow="overflow" vert="horz" wrap="square" lIns="324981" tIns="259986" rIns="324981" bIns="259986" numCol="1" spcCol="0" rtlCol="0" fromWordArt="0" anchor="t" anchorCtr="0" forceAA="0" compatLnSpc="1">
              <a:prstTxWarp prst="textNoShape">
                <a:avLst/>
              </a:prstTxWarp>
              <a:noAutofit/>
            </a:bodyPr>
            <a:lstStyle/>
            <a:p>
              <a:pPr marL="0" marR="0" lvl="0" indent="0" algn="ctr" defTabSz="1656525" rtl="0" eaLnBrk="1" fontAlgn="base" latinLnBrk="0" hangingPunct="1">
                <a:lnSpc>
                  <a:spcPct val="90000"/>
                </a:lnSpc>
                <a:spcBef>
                  <a:spcPct val="0"/>
                </a:spcBef>
                <a:spcAft>
                  <a:spcPct val="0"/>
                </a:spcAft>
                <a:buClrTx/>
                <a:buSzTx/>
                <a:buFontTx/>
                <a:buNone/>
                <a:tabLst/>
                <a:defRPr/>
              </a:pPr>
              <a:endParaRPr kumimoji="0" lang="en-US" sz="4264" b="0" i="0" u="none" strike="noStrike" kern="0" cap="none" spc="0" normalizeH="0" baseline="0" noProof="0">
                <a:ln>
                  <a:noFill/>
                </a:ln>
                <a:solidFill>
                  <a:srgbClr val="00AE9D"/>
                </a:solidFill>
                <a:effectLst/>
                <a:uLnTx/>
                <a:uFillTx/>
                <a:latin typeface="微软雅黑" panose="020B0503020204020204" pitchFamily="34" charset="-122"/>
                <a:ea typeface="微软雅黑" panose="020B0503020204020204" pitchFamily="34" charset="-122"/>
                <a:cs typeface="Segoe UI" pitchFamily="34" charset="0"/>
              </a:endParaRPr>
            </a:p>
          </p:txBody>
        </p:sp>
      </p:grpSp>
      <p:pic>
        <p:nvPicPr>
          <p:cNvPr id="2" name="Picture 2" descr="Shape, square&#10;&#10;Description automatically generated">
            <a:extLst>
              <a:ext uri="{FF2B5EF4-FFF2-40B4-BE49-F238E27FC236}">
                <a16:creationId xmlns:a16="http://schemas.microsoft.com/office/drawing/2014/main" id="{D08D58D3-CF9F-DFF0-668F-293C1CD0086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0369" y="379945"/>
            <a:ext cx="1786259" cy="882577"/>
          </a:xfrm>
          <a:prstGeom prst="rect">
            <a:avLst/>
          </a:prstGeom>
          <a:noFill/>
        </p:spPr>
      </p:pic>
      <p:sp>
        <p:nvSpPr>
          <p:cNvPr id="5" name="Rectangle 9">
            <a:extLst>
              <a:ext uri="{FF2B5EF4-FFF2-40B4-BE49-F238E27FC236}">
                <a16:creationId xmlns:a16="http://schemas.microsoft.com/office/drawing/2014/main" id="{E40CFEB1-8C86-6409-897A-C351A70F134E}"/>
              </a:ext>
            </a:extLst>
          </p:cNvPr>
          <p:cNvSpPr/>
          <p:nvPr/>
        </p:nvSpPr>
        <p:spPr bwMode="auto">
          <a:xfrm>
            <a:off x="308745" y="1717134"/>
            <a:ext cx="5283282" cy="39703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en-US" altLang="zh-CN" sz="2000" spc="-50" dirty="0">
                <a:ln w="3175">
                  <a:noFill/>
                </a:ln>
                <a:gradFill flip="none" rotWithShape="1">
                  <a:gsLst>
                    <a:gs pos="100000">
                      <a:srgbClr val="CD98D0"/>
                    </a:gs>
                    <a:gs pos="0">
                      <a:srgbClr val="8DC8E8"/>
                    </a:gs>
                  </a:gsLst>
                  <a:lin ang="2700000" scaled="1"/>
                  <a:tileRect/>
                </a:gradFill>
                <a:latin typeface="Segoe UI Semibold"/>
                <a:cs typeface="Segoe UI"/>
              </a:rPr>
              <a:t>Soul Machines </a:t>
            </a:r>
            <a:r>
              <a:rPr lang="zh-CN" altLang="en-US" sz="2000" spc="-50" dirty="0">
                <a:ln w="3175">
                  <a:noFill/>
                </a:ln>
                <a:gradFill flip="none" rotWithShape="1">
                  <a:gsLst>
                    <a:gs pos="100000">
                      <a:srgbClr val="CD98D0"/>
                    </a:gs>
                    <a:gs pos="0">
                      <a:srgbClr val="8DC8E8"/>
                    </a:gs>
                  </a:gsLst>
                  <a:lin ang="2700000" scaled="1"/>
                  <a:tileRect/>
                </a:gradFill>
                <a:latin typeface="Segoe UI Semibold"/>
                <a:cs typeface="Segoe UI"/>
              </a:rPr>
              <a:t>创造的数字人可以与客户建立互动及情感联系，进而改变品牌体验。</a:t>
            </a:r>
          </a:p>
          <a:p>
            <a:pPr lvl="0" defTabSz="932742" fontAlgn="base">
              <a:lnSpc>
                <a:spcPct val="90000"/>
              </a:lnSpc>
              <a:spcBef>
                <a:spcPts val="1800"/>
              </a:spcBef>
              <a:spcAft>
                <a:spcPct val="0"/>
              </a:spcAft>
              <a:defRPr/>
            </a:pPr>
            <a:endParaRPr lang="zh-CN" altLang="en-US" sz="2000" spc="-50" dirty="0">
              <a:ln w="3175">
                <a:noFill/>
              </a:ln>
              <a:gradFill flip="none" rotWithShape="1">
                <a:gsLst>
                  <a:gs pos="100000">
                    <a:srgbClr val="CD98D0"/>
                  </a:gs>
                  <a:gs pos="0">
                    <a:srgbClr val="8DC8E8"/>
                  </a:gs>
                </a:gsLst>
                <a:lin ang="2700000" scaled="1"/>
                <a:tileRect/>
              </a:gradFill>
              <a:latin typeface="Segoe UI Semibold"/>
              <a:cs typeface="Segoe UI"/>
            </a:endParaRPr>
          </a:p>
          <a:p>
            <a:pPr lvl="0" defTabSz="932742" fontAlgn="base">
              <a:lnSpc>
                <a:spcPct val="90000"/>
              </a:lnSpc>
              <a:spcBef>
                <a:spcPts val="1800"/>
              </a:spcBef>
              <a:spcAft>
                <a:spcPct val="0"/>
              </a:spcAft>
              <a:defRPr/>
            </a:pPr>
            <a:r>
              <a:rPr lang="en-US" altLang="zh-CN" sz="2000" spc="-50" dirty="0">
                <a:ln w="3175">
                  <a:noFill/>
                </a:ln>
                <a:gradFill flip="none" rotWithShape="1">
                  <a:gsLst>
                    <a:gs pos="100000">
                      <a:srgbClr val="CD98D0"/>
                    </a:gs>
                    <a:gs pos="0">
                      <a:srgbClr val="8DC8E8"/>
                    </a:gs>
                  </a:gsLst>
                  <a:lin ang="2700000" scaled="1"/>
                  <a:tileRect/>
                </a:gradFill>
                <a:latin typeface="Segoe UI Semibold"/>
                <a:cs typeface="Segoe UI"/>
              </a:rPr>
              <a:t>Soul Machines </a:t>
            </a:r>
            <a:r>
              <a:rPr lang="zh-CN" altLang="en-US" sz="2000" spc="-50" dirty="0">
                <a:ln w="3175">
                  <a:noFill/>
                </a:ln>
                <a:gradFill flip="none" rotWithShape="1">
                  <a:gsLst>
                    <a:gs pos="100000">
                      <a:srgbClr val="CD98D0"/>
                    </a:gs>
                    <a:gs pos="0">
                      <a:srgbClr val="8DC8E8"/>
                    </a:gs>
                  </a:gsLst>
                  <a:lin ang="2700000" scaled="1"/>
                  <a:tileRect/>
                </a:gradFill>
                <a:latin typeface="Segoe UI Semibold"/>
                <a:cs typeface="Segoe UI"/>
              </a:rPr>
              <a:t>正将 </a:t>
            </a:r>
            <a:r>
              <a:rPr lang="en-US" altLang="zh-CN" sz="2000" spc="-50" dirty="0">
                <a:ln w="3175">
                  <a:noFill/>
                </a:ln>
                <a:gradFill flip="none" rotWithShape="1">
                  <a:gsLst>
                    <a:gs pos="100000">
                      <a:srgbClr val="CD98D0"/>
                    </a:gs>
                    <a:gs pos="0">
                      <a:srgbClr val="8DC8E8"/>
                    </a:gs>
                  </a:gsLst>
                  <a:lin ang="2700000" scaled="1"/>
                  <a:tileRect/>
                </a:gradFill>
                <a:latin typeface="Segoe UI Semibold"/>
                <a:cs typeface="Segoe UI"/>
              </a:rPr>
              <a:t>OpenAI </a:t>
            </a:r>
            <a:r>
              <a:rPr lang="zh-CN" altLang="en-US" sz="2000" spc="-50" dirty="0">
                <a:ln w="3175">
                  <a:noFill/>
                </a:ln>
                <a:gradFill flip="none" rotWithShape="1">
                  <a:gsLst>
                    <a:gs pos="100000">
                      <a:srgbClr val="CD98D0"/>
                    </a:gs>
                    <a:gs pos="0">
                      <a:srgbClr val="8DC8E8"/>
                    </a:gs>
                  </a:gsLst>
                  <a:lin ang="2700000" scaled="1"/>
                  <a:tileRect/>
                </a:gradFill>
                <a:latin typeface="Segoe UI Semibold"/>
                <a:cs typeface="Segoe UI"/>
              </a:rPr>
              <a:t>用于情感塑造，以增加数字人的同理心，从而使其与用户进行更深入、更具意义的对话。</a:t>
            </a:r>
          </a:p>
          <a:p>
            <a:pPr lvl="0" defTabSz="932742" fontAlgn="base">
              <a:lnSpc>
                <a:spcPct val="90000"/>
              </a:lnSpc>
              <a:spcBef>
                <a:spcPts val="1800"/>
              </a:spcBef>
              <a:spcAft>
                <a:spcPct val="0"/>
              </a:spcAft>
              <a:defRPr/>
            </a:pPr>
            <a:endParaRPr lang="zh-CN" altLang="en-US" sz="2000" spc="-50" dirty="0">
              <a:ln w="3175">
                <a:noFill/>
              </a:ln>
              <a:gradFill flip="none" rotWithShape="1">
                <a:gsLst>
                  <a:gs pos="100000">
                    <a:srgbClr val="CD98D0"/>
                  </a:gs>
                  <a:gs pos="0">
                    <a:srgbClr val="8DC8E8"/>
                  </a:gs>
                </a:gsLst>
                <a:lin ang="2700000" scaled="1"/>
                <a:tileRect/>
              </a:gradFill>
              <a:latin typeface="Segoe UI Semibold"/>
              <a:cs typeface="Segoe UI"/>
            </a:endParaRPr>
          </a:p>
          <a:p>
            <a:pPr lvl="0" defTabSz="932742" fontAlgn="base">
              <a:lnSpc>
                <a:spcPct val="90000"/>
              </a:lnSpc>
              <a:spcBef>
                <a:spcPts val="1800"/>
              </a:spcBef>
              <a:spcAft>
                <a:spcPct val="0"/>
              </a:spcAft>
              <a:defRPr/>
            </a:pPr>
            <a:r>
              <a:rPr lang="zh-CN" altLang="en-US" sz="2000" spc="-50" dirty="0">
                <a:ln w="3175">
                  <a:noFill/>
                </a:ln>
                <a:gradFill flip="none" rotWithShape="1">
                  <a:gsLst>
                    <a:gs pos="100000">
                      <a:srgbClr val="CD98D0"/>
                    </a:gs>
                    <a:gs pos="0">
                      <a:srgbClr val="8DC8E8"/>
                    </a:gs>
                  </a:gsLst>
                  <a:lin ang="2700000" scaled="1"/>
                  <a:tileRect/>
                </a:gradFill>
                <a:latin typeface="Segoe UI Semibold"/>
                <a:cs typeface="Segoe UI"/>
              </a:rPr>
              <a:t>“</a:t>
            </a:r>
            <a:r>
              <a:rPr lang="en-US" altLang="zh-CN" sz="2000" spc="-50" dirty="0">
                <a:ln w="3175">
                  <a:noFill/>
                </a:ln>
                <a:gradFill flip="none" rotWithShape="1">
                  <a:gsLst>
                    <a:gs pos="100000">
                      <a:srgbClr val="CD98D0"/>
                    </a:gs>
                    <a:gs pos="0">
                      <a:srgbClr val="8DC8E8"/>
                    </a:gs>
                  </a:gsLst>
                  <a:lin ang="2700000" scaled="1"/>
                  <a:tileRect/>
                </a:gradFill>
                <a:latin typeface="Segoe UI Semibold"/>
                <a:cs typeface="Segoe UI"/>
              </a:rPr>
              <a:t>Soul Machines </a:t>
            </a:r>
            <a:r>
              <a:rPr lang="zh-CN" altLang="en-US" sz="2000" spc="-50" dirty="0">
                <a:ln w="3175">
                  <a:noFill/>
                </a:ln>
                <a:gradFill flip="none" rotWithShape="1">
                  <a:gsLst>
                    <a:gs pos="100000">
                      <a:srgbClr val="CD98D0"/>
                    </a:gs>
                    <a:gs pos="0">
                      <a:srgbClr val="8DC8E8"/>
                    </a:gs>
                  </a:gsLst>
                  <a:lin ang="2700000" scaled="1"/>
                  <a:tileRect/>
                </a:gradFill>
                <a:latin typeface="Segoe UI Semibold"/>
                <a:cs typeface="Segoe UI"/>
              </a:rPr>
              <a:t>正在使用 </a:t>
            </a:r>
            <a:r>
              <a:rPr lang="en-US" altLang="zh-CN" sz="2000" spc="-50" dirty="0">
                <a:ln w="3175">
                  <a:noFill/>
                </a:ln>
                <a:gradFill flip="none" rotWithShape="1">
                  <a:gsLst>
                    <a:gs pos="100000">
                      <a:srgbClr val="CD98D0"/>
                    </a:gs>
                    <a:gs pos="0">
                      <a:srgbClr val="8DC8E8"/>
                    </a:gs>
                  </a:gsLst>
                  <a:lin ang="2700000" scaled="1"/>
                  <a:tileRect/>
                </a:gradFill>
                <a:latin typeface="Segoe UI Semibold"/>
                <a:cs typeface="Segoe UI"/>
              </a:rPr>
              <a:t>Azure OpenAI </a:t>
            </a:r>
            <a:r>
              <a:rPr lang="zh-CN" altLang="en-US" sz="2000" spc="-50" dirty="0">
                <a:ln w="3175">
                  <a:noFill/>
                </a:ln>
                <a:gradFill flip="none" rotWithShape="1">
                  <a:gsLst>
                    <a:gs pos="100000">
                      <a:srgbClr val="CD98D0"/>
                    </a:gs>
                    <a:gs pos="0">
                      <a:srgbClr val="8DC8E8"/>
                    </a:gs>
                  </a:gsLst>
                  <a:lin ang="2700000" scaled="1"/>
                  <a:tileRect/>
                </a:gradFill>
                <a:latin typeface="Segoe UI Semibold"/>
                <a:cs typeface="Segoe UI"/>
              </a:rPr>
              <a:t>服务为他们的媒体和娱乐产品自动生成内容。例如，内容生成可以帮助他们复制生成带有头像和人物的对话。” </a:t>
            </a:r>
            <a:endParaRPr lang="en-US" altLang="zh-CN" sz="2000" spc="-50" dirty="0">
              <a:ln w="3175">
                <a:noFill/>
              </a:ln>
              <a:gradFill flip="none" rotWithShape="1">
                <a:gsLst>
                  <a:gs pos="100000">
                    <a:srgbClr val="CD98D0"/>
                  </a:gs>
                  <a:gs pos="0">
                    <a:srgbClr val="8DC8E8"/>
                  </a:gs>
                </a:gsLst>
                <a:lin ang="2700000" scaled="1"/>
                <a:tileRect/>
              </a:gradFill>
              <a:latin typeface="Segoe UI Semibold"/>
              <a:cs typeface="Segoe UI"/>
            </a:endParaRPr>
          </a:p>
        </p:txBody>
      </p:sp>
    </p:spTree>
    <p:extLst>
      <p:ext uri="{BB962C8B-B14F-4D97-AF65-F5344CB8AC3E}">
        <p14:creationId xmlns:p14="http://schemas.microsoft.com/office/powerpoint/2010/main" val="3747768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descr="A picture containing knife&#10;&#10;Description automatically generated">
            <a:extLst>
              <a:ext uri="{FF2B5EF4-FFF2-40B4-BE49-F238E27FC236}">
                <a16:creationId xmlns:a16="http://schemas.microsoft.com/office/drawing/2014/main" id="{0FB8F4C9-9297-493C-BF41-C57A667A8AB5}"/>
              </a:ext>
            </a:extLst>
          </p:cNvPr>
          <p:cNvPicPr>
            <a:picLocks noChangeAspect="1"/>
          </p:cNvPicPr>
          <p:nvPr/>
        </p:nvPicPr>
        <p:blipFill>
          <a:blip r:embed="rId3" cstate="print">
            <a:alphaModFix amt="20000"/>
            <a:extLst>
              <a:ext uri="{28A0092B-C50C-407E-A947-70E740481C1C}">
                <a14:useLocalDpi xmlns:a14="http://schemas.microsoft.com/office/drawing/2010/main" val="0"/>
              </a:ext>
            </a:extLst>
          </a:blip>
          <a:stretch>
            <a:fillRect/>
          </a:stretch>
        </p:blipFill>
        <p:spPr>
          <a:xfrm>
            <a:off x="865" y="7103"/>
            <a:ext cx="12190271" cy="1660423"/>
          </a:xfrm>
          <a:prstGeom prst="rect">
            <a:avLst/>
          </a:prstGeom>
        </p:spPr>
      </p:pic>
      <p:pic>
        <p:nvPicPr>
          <p:cNvPr id="1032" name="Picture 8" descr="See the source image">
            <a:extLst>
              <a:ext uri="{FF2B5EF4-FFF2-40B4-BE49-F238E27FC236}">
                <a16:creationId xmlns:a16="http://schemas.microsoft.com/office/drawing/2014/main" id="{B15C29F7-C195-43B9-03EC-7F0D23BD4B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95" y="-82633"/>
            <a:ext cx="12190271" cy="7898901"/>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a:extLst>
              <a:ext uri="{FF2B5EF4-FFF2-40B4-BE49-F238E27FC236}">
                <a16:creationId xmlns:a16="http://schemas.microsoft.com/office/drawing/2014/main" id="{13799E91-CC7D-A126-4BE8-EA0E37B943C5}"/>
              </a:ext>
            </a:extLst>
          </p:cNvPr>
          <p:cNvGrpSpPr/>
          <p:nvPr/>
        </p:nvGrpSpPr>
        <p:grpSpPr>
          <a:xfrm>
            <a:off x="-32055" y="354148"/>
            <a:ext cx="5812698" cy="7822785"/>
            <a:chOff x="197674" y="355111"/>
            <a:chExt cx="6007174" cy="6446773"/>
          </a:xfrm>
        </p:grpSpPr>
        <p:pic>
          <p:nvPicPr>
            <p:cNvPr id="35" name="Picture 34">
              <a:extLst>
                <a:ext uri="{FF2B5EF4-FFF2-40B4-BE49-F238E27FC236}">
                  <a16:creationId xmlns:a16="http://schemas.microsoft.com/office/drawing/2014/main" id="{CD4A93E6-A27D-119D-CF0D-9960C160E90E}"/>
                </a:ext>
              </a:extLst>
            </p:cNvPr>
            <p:cNvPicPr>
              <a:picLocks noChangeAspect="1"/>
            </p:cNvPicPr>
            <p:nvPr/>
          </p:nvPicPr>
          <p:blipFill>
            <a:blip r:embed="rId5"/>
            <a:stretch>
              <a:fillRect/>
            </a:stretch>
          </p:blipFill>
          <p:spPr>
            <a:xfrm>
              <a:off x="4248539" y="606634"/>
              <a:ext cx="1582996" cy="381265"/>
            </a:xfrm>
            <a:prstGeom prst="rect">
              <a:avLst/>
            </a:prstGeom>
          </p:spPr>
        </p:pic>
        <p:sp>
          <p:nvSpPr>
            <p:cNvPr id="36" name="Rectangle 35">
              <a:extLst>
                <a:ext uri="{FF2B5EF4-FFF2-40B4-BE49-F238E27FC236}">
                  <a16:creationId xmlns:a16="http://schemas.microsoft.com/office/drawing/2014/main" id="{1640FC1D-BF1E-7AAA-4976-7FD59A86A8EB}"/>
                </a:ext>
              </a:extLst>
            </p:cNvPr>
            <p:cNvSpPr/>
            <p:nvPr/>
          </p:nvSpPr>
          <p:spPr bwMode="auto">
            <a:xfrm rot="10800000">
              <a:off x="197674" y="355111"/>
              <a:ext cx="6007174" cy="6446773"/>
            </a:xfrm>
            <a:prstGeom prst="rect">
              <a:avLst/>
            </a:prstGeom>
            <a:gradFill flip="none" rotWithShape="1">
              <a:gsLst>
                <a:gs pos="0">
                  <a:schemeClr val="bg1">
                    <a:lumMod val="95000"/>
                    <a:alpha val="31000"/>
                  </a:schemeClr>
                </a:gs>
                <a:gs pos="0">
                  <a:schemeClr val="bg1">
                    <a:lumMod val="75000"/>
                  </a:schemeClr>
                </a:gs>
                <a:gs pos="75000">
                  <a:schemeClr val="bg1">
                    <a:alpha val="91000"/>
                  </a:schemeClr>
                </a:gs>
                <a:gs pos="0">
                  <a:schemeClr val="bg1">
                    <a:lumMod val="85000"/>
                  </a:schemeClr>
                </a:gs>
              </a:gsLst>
              <a:lin ang="0" scaled="1"/>
              <a:tileRect/>
            </a:gradFill>
            <a:ln w="9525" cap="flat" cmpd="sng" algn="ctr">
              <a:noFill/>
              <a:prstDash val="solid"/>
              <a:headEnd type="none" w="med" len="med"/>
              <a:tailEnd type="none" w="med" len="med"/>
            </a:ln>
            <a:effectLst>
              <a:softEdge rad="31750"/>
            </a:effectLst>
          </p:spPr>
          <p:txBody>
            <a:bodyPr rot="0" spcFirstLastPara="0" vertOverflow="overflow" horzOverflow="overflow" vert="horz" wrap="square" lIns="325028" tIns="260023" rIns="325028" bIns="260023" numCol="1" spcCol="0" rtlCol="0" fromWordArt="0" anchor="t" anchorCtr="0" forceAA="0" compatLnSpc="1">
              <a:prstTxWarp prst="textNoShape">
                <a:avLst/>
              </a:prstTxWarp>
              <a:noAutofit/>
            </a:bodyPr>
            <a:lstStyle/>
            <a:p>
              <a:pPr marL="0" marR="0" lvl="0" indent="0" algn="ctr" defTabSz="1656843" rtl="0" eaLnBrk="1" fontAlgn="base" latinLnBrk="0" hangingPunct="1">
                <a:lnSpc>
                  <a:spcPct val="90000"/>
                </a:lnSpc>
                <a:spcBef>
                  <a:spcPct val="0"/>
                </a:spcBef>
                <a:spcAft>
                  <a:spcPct val="0"/>
                </a:spcAft>
                <a:buClrTx/>
                <a:buSzTx/>
                <a:buFontTx/>
                <a:buNone/>
                <a:tabLst/>
                <a:defRPr/>
              </a:pPr>
              <a:endParaRPr kumimoji="0" lang="en-US" sz="4265" b="0" i="0" u="none" strike="noStrike" kern="0" cap="none" spc="0" normalizeH="0" baseline="0" noProof="0">
                <a:ln>
                  <a:noFill/>
                </a:ln>
                <a:solidFill>
                  <a:srgbClr val="00AE9D"/>
                </a:solidFill>
                <a:effectLst/>
                <a:uLnTx/>
                <a:uFillTx/>
                <a:latin typeface="微软雅黑" panose="020B0503020204020204" pitchFamily="34" charset="-122"/>
                <a:ea typeface="微软雅黑" panose="020B0503020204020204" pitchFamily="34" charset="-122"/>
                <a:cs typeface="Segoe UI" pitchFamily="34" charset="0"/>
              </a:endParaRPr>
            </a:p>
          </p:txBody>
        </p:sp>
        <p:cxnSp>
          <p:nvCxnSpPr>
            <p:cNvPr id="37" name="Straight Connector 36">
              <a:extLst>
                <a:ext uri="{FF2B5EF4-FFF2-40B4-BE49-F238E27FC236}">
                  <a16:creationId xmlns:a16="http://schemas.microsoft.com/office/drawing/2014/main" id="{8C2FCE17-135D-4EA9-AAE5-5923DF743AB0}"/>
                </a:ext>
              </a:extLst>
            </p:cNvPr>
            <p:cNvCxnSpPr>
              <a:cxnSpLocks/>
            </p:cNvCxnSpPr>
            <p:nvPr/>
          </p:nvCxnSpPr>
          <p:spPr>
            <a:xfrm>
              <a:off x="476931" y="6541210"/>
              <a:ext cx="5321165" cy="0"/>
            </a:xfrm>
            <a:prstGeom prst="line">
              <a:avLst/>
            </a:prstGeom>
            <a:ln>
              <a:solidFill>
                <a:schemeClr val="bg1">
                  <a:lumMod val="75000"/>
                </a:schemeClr>
              </a:solidFill>
            </a:ln>
          </p:spPr>
          <p:style>
            <a:lnRef idx="1">
              <a:schemeClr val="accent4"/>
            </a:lnRef>
            <a:fillRef idx="0">
              <a:schemeClr val="accent4"/>
            </a:fillRef>
            <a:effectRef idx="0">
              <a:schemeClr val="accent4"/>
            </a:effectRef>
            <a:fontRef idx="minor">
              <a:schemeClr val="tx1"/>
            </a:fontRef>
          </p:style>
        </p:cxnSp>
      </p:grpSp>
      <p:pic>
        <p:nvPicPr>
          <p:cNvPr id="39" name="Picture 6" descr="See the source image">
            <a:extLst>
              <a:ext uri="{FF2B5EF4-FFF2-40B4-BE49-F238E27FC236}">
                <a16:creationId xmlns:a16="http://schemas.microsoft.com/office/drawing/2014/main" id="{71308C78-6B39-31E9-89CD-E31C53849F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392" y="97594"/>
            <a:ext cx="2121492" cy="103293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9">
            <a:extLst>
              <a:ext uri="{FF2B5EF4-FFF2-40B4-BE49-F238E27FC236}">
                <a16:creationId xmlns:a16="http://schemas.microsoft.com/office/drawing/2014/main" id="{EE10F0BC-A75B-7CE1-3E04-E07B29E9D6F3}"/>
              </a:ext>
            </a:extLst>
          </p:cNvPr>
          <p:cNvSpPr/>
          <p:nvPr/>
        </p:nvSpPr>
        <p:spPr bwMode="auto">
          <a:xfrm>
            <a:off x="288393" y="1667526"/>
            <a:ext cx="5273312" cy="45058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en-US" altLang="zh-CN" sz="1600" spc="-50" dirty="0">
                <a:ln w="3175">
                  <a:noFill/>
                </a:ln>
                <a:gradFill flip="none" rotWithShape="1">
                  <a:gsLst>
                    <a:gs pos="100000">
                      <a:srgbClr val="CD98D0"/>
                    </a:gs>
                    <a:gs pos="0">
                      <a:srgbClr val="8DC8E8"/>
                    </a:gs>
                  </a:gsLst>
                  <a:lin ang="2700000" scaled="1"/>
                  <a:tileRect/>
                </a:gradFill>
                <a:latin typeface="Segoe UI Semibold"/>
                <a:cs typeface="Segoe UI"/>
              </a:rPr>
              <a:t>Farmlands </a:t>
            </a:r>
            <a:r>
              <a:rPr lang="zh-CN" altLang="en-US" sz="1600" spc="-50" dirty="0">
                <a:ln w="3175">
                  <a:noFill/>
                </a:ln>
                <a:gradFill flip="none" rotWithShape="1">
                  <a:gsLst>
                    <a:gs pos="100000">
                      <a:srgbClr val="CD98D0"/>
                    </a:gs>
                    <a:gs pos="0">
                      <a:srgbClr val="8DC8E8"/>
                    </a:gs>
                  </a:gsLst>
                  <a:lin ang="2700000" scaled="1"/>
                  <a:tileRect/>
                </a:gradFill>
                <a:latin typeface="Segoe UI Semibold"/>
                <a:cs typeface="Segoe UI"/>
              </a:rPr>
              <a:t>是新西兰最大的农产品收购集团。根据 </a:t>
            </a:r>
            <a:r>
              <a:rPr lang="en-US" altLang="zh-CN" sz="1600" spc="-50" dirty="0">
                <a:ln w="3175">
                  <a:noFill/>
                </a:ln>
                <a:gradFill flip="none" rotWithShape="1">
                  <a:gsLst>
                    <a:gs pos="100000">
                      <a:srgbClr val="CD98D0"/>
                    </a:gs>
                    <a:gs pos="0">
                      <a:srgbClr val="8DC8E8"/>
                    </a:gs>
                  </a:gsLst>
                  <a:lin ang="2700000" scaled="1"/>
                  <a:tileRect/>
                </a:gradFill>
                <a:latin typeface="Segoe UI Semibold"/>
                <a:cs typeface="Segoe UI"/>
              </a:rPr>
              <a:t>Dynamics 365 </a:t>
            </a:r>
            <a:r>
              <a:rPr lang="zh-CN" altLang="en-US" sz="1600" spc="-50" dirty="0">
                <a:ln w="3175">
                  <a:noFill/>
                </a:ln>
                <a:gradFill flip="none" rotWithShape="1">
                  <a:gsLst>
                    <a:gs pos="100000">
                      <a:srgbClr val="CD98D0"/>
                    </a:gs>
                    <a:gs pos="0">
                      <a:srgbClr val="8DC8E8"/>
                    </a:gs>
                  </a:gsLst>
                  <a:lin ang="2700000" scaled="1"/>
                  <a:tileRect/>
                </a:gradFill>
                <a:latin typeface="Segoe UI Semibold"/>
                <a:cs typeface="Segoe UI"/>
              </a:rPr>
              <a:t>系统记录，他们每年与客户有超过 </a:t>
            </a:r>
            <a:r>
              <a:rPr lang="en-US" altLang="zh-CN" sz="1600" spc="-50" dirty="0">
                <a:ln w="3175">
                  <a:noFill/>
                </a:ln>
                <a:gradFill flip="none" rotWithShape="1">
                  <a:gsLst>
                    <a:gs pos="100000">
                      <a:srgbClr val="CD98D0"/>
                    </a:gs>
                    <a:gs pos="0">
                      <a:srgbClr val="8DC8E8"/>
                    </a:gs>
                  </a:gsLst>
                  <a:lin ang="2700000" scaled="1"/>
                  <a:tileRect/>
                </a:gradFill>
                <a:latin typeface="Segoe UI Semibold"/>
                <a:cs typeface="Segoe UI"/>
              </a:rPr>
              <a:t>45 </a:t>
            </a:r>
            <a:r>
              <a:rPr lang="zh-CN" altLang="en-US" sz="1600" spc="-50" dirty="0">
                <a:ln w="3175">
                  <a:noFill/>
                </a:ln>
                <a:gradFill flip="none" rotWithShape="1">
                  <a:gsLst>
                    <a:gs pos="100000">
                      <a:srgbClr val="CD98D0"/>
                    </a:gs>
                    <a:gs pos="0">
                      <a:srgbClr val="8DC8E8"/>
                    </a:gs>
                  </a:gsLst>
                  <a:lin ang="2700000" scaled="1"/>
                  <a:tileRect/>
                </a:gradFill>
                <a:latin typeface="Segoe UI Semibold"/>
                <a:cs typeface="Segoe UI"/>
              </a:rPr>
              <a:t>万次互动联系。</a:t>
            </a:r>
          </a:p>
          <a:p>
            <a:pPr lvl="0" defTabSz="932742" fontAlgn="base">
              <a:lnSpc>
                <a:spcPct val="90000"/>
              </a:lnSpc>
              <a:spcBef>
                <a:spcPts val="1800"/>
              </a:spcBef>
              <a:spcAft>
                <a:spcPct val="0"/>
              </a:spcAft>
              <a:defRPr/>
            </a:pPr>
            <a:r>
              <a:rPr lang="zh-CN" altLang="en-US" sz="1600" spc="-50" dirty="0">
                <a:ln w="3175">
                  <a:noFill/>
                </a:ln>
                <a:gradFill flip="none" rotWithShape="1">
                  <a:gsLst>
                    <a:gs pos="100000">
                      <a:srgbClr val="CD98D0"/>
                    </a:gs>
                    <a:gs pos="0">
                      <a:srgbClr val="8DC8E8"/>
                    </a:gs>
                  </a:gsLst>
                  <a:lin ang="2700000" scaled="1"/>
                  <a:tileRect/>
                </a:gradFill>
                <a:latin typeface="Segoe UI Semibold"/>
                <a:cs typeface="Segoe UI"/>
              </a:rPr>
              <a:t>他们使用 </a:t>
            </a:r>
            <a:r>
              <a:rPr lang="en-US" altLang="zh-CN" sz="1600" spc="-50" dirty="0">
                <a:ln w="3175">
                  <a:noFill/>
                </a:ln>
                <a:gradFill flip="none" rotWithShape="1">
                  <a:gsLst>
                    <a:gs pos="100000">
                      <a:srgbClr val="CD98D0"/>
                    </a:gs>
                    <a:gs pos="0">
                      <a:srgbClr val="8DC8E8"/>
                    </a:gs>
                  </a:gsLst>
                  <a:lin ang="2700000" scaled="1"/>
                  <a:tileRect/>
                </a:gradFill>
                <a:latin typeface="Segoe UI Semibold"/>
                <a:cs typeface="Segoe UI"/>
              </a:rPr>
              <a:t>Azure OpenAI Service </a:t>
            </a:r>
            <a:r>
              <a:rPr lang="zh-CN" altLang="en-US" sz="1600" spc="-50" dirty="0">
                <a:ln w="3175">
                  <a:noFill/>
                </a:ln>
                <a:gradFill flip="none" rotWithShape="1">
                  <a:gsLst>
                    <a:gs pos="100000">
                      <a:srgbClr val="CD98D0"/>
                    </a:gs>
                    <a:gs pos="0">
                      <a:srgbClr val="8DC8E8"/>
                    </a:gs>
                  </a:gsLst>
                  <a:lin ang="2700000" scaled="1"/>
                  <a:tileRect/>
                </a:gradFill>
                <a:latin typeface="Segoe UI Semibold"/>
                <a:cs typeface="Segoe UI"/>
              </a:rPr>
              <a:t>来获取 </a:t>
            </a:r>
            <a:r>
              <a:rPr lang="en-US" altLang="zh-CN" sz="1600" spc="-50" dirty="0">
                <a:ln w="3175">
                  <a:noFill/>
                </a:ln>
                <a:gradFill flip="none" rotWithShape="1">
                  <a:gsLst>
                    <a:gs pos="100000">
                      <a:srgbClr val="CD98D0"/>
                    </a:gs>
                    <a:gs pos="0">
                      <a:srgbClr val="8DC8E8"/>
                    </a:gs>
                  </a:gsLst>
                  <a:lin ang="2700000" scaled="1"/>
                  <a:tileRect/>
                </a:gradFill>
                <a:latin typeface="Segoe UI Semibold"/>
                <a:cs typeface="Segoe UI"/>
              </a:rPr>
              <a:t>Dynamics </a:t>
            </a:r>
            <a:r>
              <a:rPr lang="zh-CN" altLang="en-US" sz="1600" spc="-50" dirty="0">
                <a:ln w="3175">
                  <a:noFill/>
                </a:ln>
                <a:gradFill flip="none" rotWithShape="1">
                  <a:gsLst>
                    <a:gs pos="100000">
                      <a:srgbClr val="CD98D0"/>
                    </a:gs>
                    <a:gs pos="0">
                      <a:srgbClr val="8DC8E8"/>
                    </a:gs>
                  </a:gsLst>
                  <a:lin ang="2700000" scaled="1"/>
                  <a:tileRect/>
                </a:gradFill>
                <a:latin typeface="Segoe UI Semibold"/>
                <a:cs typeface="Segoe UI"/>
              </a:rPr>
              <a:t>沟通记录中出现的关键字或短语及其所传达的情绪价值。</a:t>
            </a:r>
          </a:p>
          <a:p>
            <a:pPr lvl="0" defTabSz="932742" fontAlgn="base">
              <a:lnSpc>
                <a:spcPct val="90000"/>
              </a:lnSpc>
              <a:spcBef>
                <a:spcPts val="1800"/>
              </a:spcBef>
              <a:spcAft>
                <a:spcPct val="0"/>
              </a:spcAft>
              <a:defRPr/>
            </a:pPr>
            <a:r>
              <a:rPr lang="zh-CN" altLang="en-US" sz="1600" spc="-50" dirty="0">
                <a:ln w="3175">
                  <a:noFill/>
                </a:ln>
                <a:gradFill flip="none" rotWithShape="1">
                  <a:gsLst>
                    <a:gs pos="100000">
                      <a:srgbClr val="CD98D0"/>
                    </a:gs>
                    <a:gs pos="0">
                      <a:srgbClr val="8DC8E8"/>
                    </a:gs>
                  </a:gsLst>
                  <a:lin ang="2700000" scaled="1"/>
                  <a:tileRect/>
                </a:gradFill>
                <a:latin typeface="Segoe UI Semibold"/>
                <a:cs typeface="Segoe UI"/>
              </a:rPr>
              <a:t>他们用 </a:t>
            </a:r>
            <a:r>
              <a:rPr lang="en-US" altLang="zh-CN" sz="1600" spc="-50" dirty="0">
                <a:ln w="3175">
                  <a:noFill/>
                </a:ln>
                <a:gradFill flip="none" rotWithShape="1">
                  <a:gsLst>
                    <a:gs pos="100000">
                      <a:srgbClr val="CD98D0"/>
                    </a:gs>
                    <a:gs pos="0">
                      <a:srgbClr val="8DC8E8"/>
                    </a:gs>
                  </a:gsLst>
                  <a:lin ang="2700000" scaled="1"/>
                  <a:tileRect/>
                </a:gradFill>
                <a:latin typeface="Segoe UI Semibold"/>
                <a:cs typeface="Segoe UI"/>
              </a:rPr>
              <a:t>Davinci </a:t>
            </a:r>
            <a:r>
              <a:rPr lang="zh-CN" altLang="en-US" sz="1600" spc="-50" dirty="0">
                <a:ln w="3175">
                  <a:noFill/>
                </a:ln>
                <a:gradFill flip="none" rotWithShape="1">
                  <a:gsLst>
                    <a:gs pos="100000">
                      <a:srgbClr val="CD98D0"/>
                    </a:gs>
                    <a:gs pos="0">
                      <a:srgbClr val="8DC8E8"/>
                    </a:gs>
                  </a:gsLst>
                  <a:lin ang="2700000" scaled="1"/>
                  <a:tileRect/>
                </a:gradFill>
                <a:latin typeface="Segoe UI Semibold"/>
                <a:cs typeface="Segoe UI"/>
              </a:rPr>
              <a:t>和 </a:t>
            </a:r>
            <a:r>
              <a:rPr lang="en-US" altLang="zh-CN" sz="1600" spc="-50" dirty="0">
                <a:ln w="3175">
                  <a:noFill/>
                </a:ln>
                <a:gradFill flip="none" rotWithShape="1">
                  <a:gsLst>
                    <a:gs pos="100000">
                      <a:srgbClr val="CD98D0"/>
                    </a:gs>
                    <a:gs pos="0">
                      <a:srgbClr val="8DC8E8"/>
                    </a:gs>
                  </a:gsLst>
                  <a:lin ang="2700000" scaled="1"/>
                  <a:tileRect/>
                </a:gradFill>
                <a:latin typeface="Segoe UI Semibold"/>
                <a:cs typeface="Segoe UI"/>
              </a:rPr>
              <a:t>Curie </a:t>
            </a:r>
            <a:r>
              <a:rPr lang="zh-CN" altLang="en-US" sz="1600" spc="-50" dirty="0">
                <a:ln w="3175">
                  <a:noFill/>
                </a:ln>
                <a:gradFill flip="none" rotWithShape="1">
                  <a:gsLst>
                    <a:gs pos="100000">
                      <a:srgbClr val="CD98D0"/>
                    </a:gs>
                    <a:gs pos="0">
                      <a:srgbClr val="8DC8E8"/>
                    </a:gs>
                  </a:gsLst>
                  <a:lin ang="2700000" scaled="1"/>
                  <a:tileRect/>
                </a:gradFill>
                <a:latin typeface="Segoe UI Semibold"/>
                <a:cs typeface="Segoe UI"/>
              </a:rPr>
              <a:t>模型来捕捉当前的高频关键词，并进行总结，用户可以进一步查看事件或沟通概要。</a:t>
            </a:r>
          </a:p>
          <a:p>
            <a:pPr lvl="0" defTabSz="932742" fontAlgn="base">
              <a:lnSpc>
                <a:spcPct val="90000"/>
              </a:lnSpc>
              <a:spcBef>
                <a:spcPts val="1800"/>
              </a:spcBef>
              <a:spcAft>
                <a:spcPct val="0"/>
              </a:spcAft>
              <a:defRPr/>
            </a:pPr>
            <a:endParaRPr lang="zh-CN" altLang="en-US" sz="1600" spc="-50" dirty="0">
              <a:ln w="3175">
                <a:noFill/>
              </a:ln>
              <a:gradFill flip="none" rotWithShape="1">
                <a:gsLst>
                  <a:gs pos="100000">
                    <a:srgbClr val="CD98D0"/>
                  </a:gs>
                  <a:gs pos="0">
                    <a:srgbClr val="8DC8E8"/>
                  </a:gs>
                </a:gsLst>
                <a:lin ang="2700000" scaled="1"/>
                <a:tileRect/>
              </a:gradFill>
              <a:latin typeface="Segoe UI Semibold"/>
              <a:cs typeface="Segoe UI"/>
            </a:endParaRPr>
          </a:p>
          <a:p>
            <a:pPr lvl="0" defTabSz="932742" fontAlgn="base">
              <a:lnSpc>
                <a:spcPct val="90000"/>
              </a:lnSpc>
              <a:spcBef>
                <a:spcPts val="1800"/>
              </a:spcBef>
              <a:spcAft>
                <a:spcPct val="0"/>
              </a:spcAft>
              <a:defRPr/>
            </a:pPr>
            <a:r>
              <a:rPr lang="zh-CN" altLang="en-US" sz="1400" i="1" spc="-50" dirty="0">
                <a:ln w="3175">
                  <a:noFill/>
                </a:ln>
                <a:gradFill flip="none" rotWithShape="1">
                  <a:gsLst>
                    <a:gs pos="100000">
                      <a:srgbClr val="CD98D0"/>
                    </a:gs>
                    <a:gs pos="0">
                      <a:srgbClr val="8DC8E8"/>
                    </a:gs>
                  </a:gsLst>
                  <a:lin ang="2700000" scaled="1"/>
                  <a:tileRect/>
                </a:gradFill>
                <a:latin typeface="Segoe UI Semibold"/>
                <a:cs typeface="Segoe UI"/>
              </a:rPr>
              <a:t>“它节省了我们呼叫中心工作人员的时间，改善了客户体验” </a:t>
            </a:r>
          </a:p>
          <a:p>
            <a:pPr lvl="0" defTabSz="932742" fontAlgn="base">
              <a:lnSpc>
                <a:spcPct val="90000"/>
              </a:lnSpc>
              <a:spcBef>
                <a:spcPts val="1800"/>
              </a:spcBef>
              <a:spcAft>
                <a:spcPct val="0"/>
              </a:spcAft>
              <a:defRPr/>
            </a:pPr>
            <a:r>
              <a:rPr lang="en-US" altLang="zh-CN" sz="1600" spc="-50" dirty="0">
                <a:ln w="3175">
                  <a:noFill/>
                </a:ln>
                <a:gradFill flip="none" rotWithShape="1">
                  <a:gsLst>
                    <a:gs pos="100000">
                      <a:srgbClr val="CD98D0"/>
                    </a:gs>
                    <a:gs pos="0">
                      <a:srgbClr val="8DC8E8"/>
                    </a:gs>
                  </a:gsLst>
                  <a:lin ang="2700000" scaled="1"/>
                  <a:tileRect/>
                </a:gradFill>
                <a:latin typeface="Segoe UI Semibold"/>
                <a:cs typeface="Segoe UI"/>
              </a:rPr>
              <a:t>– </a:t>
            </a:r>
            <a:r>
              <a:rPr lang="en-US" altLang="zh-CN" sz="1600" i="1" spc="-50" dirty="0">
                <a:ln w="3175">
                  <a:noFill/>
                </a:ln>
                <a:gradFill flip="none" rotWithShape="1">
                  <a:gsLst>
                    <a:gs pos="100000">
                      <a:srgbClr val="CD98D0"/>
                    </a:gs>
                    <a:gs pos="0">
                      <a:srgbClr val="8DC8E8"/>
                    </a:gs>
                  </a:gsLst>
                  <a:lin ang="2700000" scaled="1"/>
                  <a:tileRect/>
                </a:gradFill>
                <a:latin typeface="Segoe UI Semibold"/>
                <a:cs typeface="Segoe UI"/>
              </a:rPr>
              <a:t>Gareth </a:t>
            </a:r>
            <a:r>
              <a:rPr lang="en-US" altLang="zh-CN" sz="1600" i="1" spc="-50" dirty="0" err="1">
                <a:ln w="3175">
                  <a:noFill/>
                </a:ln>
                <a:gradFill flip="none" rotWithShape="1">
                  <a:gsLst>
                    <a:gs pos="100000">
                      <a:srgbClr val="CD98D0"/>
                    </a:gs>
                    <a:gs pos="0">
                      <a:srgbClr val="8DC8E8"/>
                    </a:gs>
                  </a:gsLst>
                  <a:lin ang="2700000" scaled="1"/>
                  <a:tileRect/>
                </a:gradFill>
                <a:latin typeface="Segoe UI Semibold"/>
                <a:cs typeface="Segoe UI"/>
              </a:rPr>
              <a:t>Pullar</a:t>
            </a:r>
            <a:r>
              <a:rPr lang="en-US" altLang="zh-CN" sz="1600" i="1" spc="-50" dirty="0">
                <a:ln w="3175">
                  <a:noFill/>
                </a:ln>
                <a:gradFill flip="none" rotWithShape="1">
                  <a:gsLst>
                    <a:gs pos="100000">
                      <a:srgbClr val="CD98D0"/>
                    </a:gs>
                    <a:gs pos="0">
                      <a:srgbClr val="8DC8E8"/>
                    </a:gs>
                  </a:gsLst>
                  <a:lin ang="2700000" scaled="1"/>
                  <a:tileRect/>
                </a:gradFill>
                <a:latin typeface="Segoe UI Semibold"/>
                <a:cs typeface="Segoe UI"/>
              </a:rPr>
              <a:t>, Farmlands </a:t>
            </a:r>
            <a:r>
              <a:rPr lang="zh-CN" altLang="en-US" sz="1600" i="1" spc="-50" dirty="0">
                <a:ln w="3175">
                  <a:noFill/>
                </a:ln>
                <a:gradFill flip="none" rotWithShape="1">
                  <a:gsLst>
                    <a:gs pos="100000">
                      <a:srgbClr val="CD98D0"/>
                    </a:gs>
                    <a:gs pos="0">
                      <a:srgbClr val="8DC8E8"/>
                    </a:gs>
                  </a:gsLst>
                  <a:lin ang="2700000" scaled="1"/>
                  <a:tileRect/>
                </a:gradFill>
                <a:latin typeface="Segoe UI Semibold"/>
                <a:cs typeface="Segoe UI"/>
              </a:rPr>
              <a:t>洞察和分析经理</a:t>
            </a:r>
          </a:p>
          <a:p>
            <a:pPr lvl="0" defTabSz="932742" fontAlgn="base">
              <a:lnSpc>
                <a:spcPct val="90000"/>
              </a:lnSpc>
              <a:spcBef>
                <a:spcPts val="1800"/>
              </a:spcBef>
              <a:spcAft>
                <a:spcPct val="0"/>
              </a:spcAft>
              <a:defRPr/>
            </a:pPr>
            <a:endParaRPr lang="zh-CN" altLang="en-US" sz="1600" spc="-50" dirty="0">
              <a:ln w="3175">
                <a:noFill/>
              </a:ln>
              <a:gradFill flip="none" rotWithShape="1">
                <a:gsLst>
                  <a:gs pos="100000">
                    <a:srgbClr val="CD98D0"/>
                  </a:gs>
                  <a:gs pos="0">
                    <a:srgbClr val="8DC8E8"/>
                  </a:gs>
                </a:gsLst>
                <a:lin ang="2700000" scaled="1"/>
                <a:tileRect/>
              </a:gradFill>
              <a:latin typeface="Segoe UI Semibold"/>
              <a:cs typeface="Segoe UI"/>
            </a:endParaRPr>
          </a:p>
          <a:p>
            <a:pPr lvl="0" defTabSz="932742" fontAlgn="base">
              <a:lnSpc>
                <a:spcPct val="90000"/>
              </a:lnSpc>
              <a:spcBef>
                <a:spcPts val="1800"/>
              </a:spcBef>
              <a:spcAft>
                <a:spcPct val="0"/>
              </a:spcAft>
              <a:defRPr/>
            </a:pPr>
            <a:r>
              <a:rPr lang="zh-CN" altLang="en-US" sz="1400" i="1" spc="-50" dirty="0">
                <a:ln w="3175">
                  <a:noFill/>
                </a:ln>
                <a:gradFill flip="none" rotWithShape="1">
                  <a:gsLst>
                    <a:gs pos="100000">
                      <a:srgbClr val="CD98D0"/>
                    </a:gs>
                    <a:gs pos="0">
                      <a:srgbClr val="8DC8E8"/>
                    </a:gs>
                  </a:gsLst>
                  <a:lin ang="2700000" scaled="1"/>
                  <a:tileRect/>
                </a:gradFill>
                <a:latin typeface="Segoe UI Semibold"/>
                <a:cs typeface="Segoe UI"/>
              </a:rPr>
              <a:t>“内容生成改变了游戏规则。这真的是一项振奋人心的技术。”</a:t>
            </a:r>
          </a:p>
          <a:p>
            <a:pPr lvl="0" defTabSz="932742" fontAlgn="base">
              <a:lnSpc>
                <a:spcPct val="90000"/>
              </a:lnSpc>
              <a:spcBef>
                <a:spcPts val="1800"/>
              </a:spcBef>
              <a:spcAft>
                <a:spcPct val="0"/>
              </a:spcAft>
              <a:defRPr/>
            </a:pPr>
            <a:r>
              <a:rPr lang="en-US" altLang="zh-CN" sz="1400" i="1" spc="-50" dirty="0">
                <a:ln w="3175">
                  <a:noFill/>
                </a:ln>
                <a:gradFill flip="none" rotWithShape="1">
                  <a:gsLst>
                    <a:gs pos="100000">
                      <a:srgbClr val="CD98D0"/>
                    </a:gs>
                    <a:gs pos="0">
                      <a:srgbClr val="8DC8E8"/>
                    </a:gs>
                  </a:gsLst>
                  <a:lin ang="2700000" scaled="1"/>
                  <a:tileRect/>
                </a:gradFill>
                <a:latin typeface="Segoe UI Semibold"/>
                <a:cs typeface="Segoe UI"/>
              </a:rPr>
              <a:t>– Jean van Schalkwyk, </a:t>
            </a:r>
            <a:r>
              <a:rPr lang="zh-CN" altLang="en-US" sz="1400" i="1" spc="-50" dirty="0">
                <a:ln w="3175">
                  <a:noFill/>
                </a:ln>
                <a:gradFill flip="none" rotWithShape="1">
                  <a:gsLst>
                    <a:gs pos="100000">
                      <a:srgbClr val="CD98D0"/>
                    </a:gs>
                    <a:gs pos="0">
                      <a:srgbClr val="8DC8E8"/>
                    </a:gs>
                  </a:gsLst>
                  <a:lin ang="2700000" scaled="1"/>
                  <a:tileRect/>
                </a:gradFill>
                <a:latin typeface="Segoe UI Semibold"/>
                <a:cs typeface="Segoe UI"/>
              </a:rPr>
              <a:t>商业智能主管</a:t>
            </a:r>
            <a:endParaRPr lang="en-US" altLang="zh-CN" sz="1400" i="1" spc="-50" dirty="0">
              <a:ln w="3175">
                <a:noFill/>
              </a:ln>
              <a:gradFill flip="none" rotWithShape="1">
                <a:gsLst>
                  <a:gs pos="100000">
                    <a:srgbClr val="CD98D0"/>
                  </a:gs>
                  <a:gs pos="0">
                    <a:srgbClr val="8DC8E8"/>
                  </a:gs>
                </a:gsLst>
                <a:lin ang="2700000" scaled="1"/>
                <a:tileRect/>
              </a:gradFill>
              <a:latin typeface="Segoe UI Semibold"/>
              <a:cs typeface="Segoe UI"/>
            </a:endParaRPr>
          </a:p>
        </p:txBody>
      </p:sp>
    </p:spTree>
    <p:extLst>
      <p:ext uri="{BB962C8B-B14F-4D97-AF65-F5344CB8AC3E}">
        <p14:creationId xmlns:p14="http://schemas.microsoft.com/office/powerpoint/2010/main" val="3594983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16257738-87A4-46C5-9977-3BE8250EBF10}"/>
              </a:ext>
            </a:extLst>
          </p:cNvPr>
          <p:cNvSpPr>
            <a:spLocks noGrp="1"/>
          </p:cNvSpPr>
          <p:nvPr>
            <p:ph sz="quarter" idx="10"/>
          </p:nvPr>
        </p:nvSpPr>
        <p:spPr>
          <a:xfrm>
            <a:off x="3730067" y="1015570"/>
            <a:ext cx="4595116" cy="249299"/>
          </a:xfrm>
        </p:spPr>
        <p:txBody>
          <a:bodyPr/>
          <a:lstStyle/>
          <a:p>
            <a:pPr algn="ctr"/>
            <a:r>
              <a:rPr lang="zh-CN" altLang="en-US" sz="1800" spc="-50" dirty="0">
                <a:ln w="3175">
                  <a:noFill/>
                </a:ln>
                <a:solidFill>
                  <a:srgbClr val="FFFFFF"/>
                </a:solidFill>
                <a:latin typeface="微软雅黑" panose="020B0503020204020204" pitchFamily="34" charset="-122"/>
                <a:ea typeface="微软雅黑" panose="020B0503020204020204" pitchFamily="34" charset="-122"/>
                <a:cs typeface="Segoe UI" pitchFamily="34" charset="0"/>
              </a:rPr>
              <a:t>从电话记录中提取大量见解</a:t>
            </a:r>
            <a:endParaRPr lang="en-US" sz="2800" dirty="0">
              <a:latin typeface="微软雅黑" panose="020B0503020204020204" pitchFamily="34" charset="-122"/>
              <a:ea typeface="微软雅黑" panose="020B0503020204020204" pitchFamily="34" charset="-122"/>
            </a:endParaRPr>
          </a:p>
        </p:txBody>
      </p:sp>
      <p:grpSp>
        <p:nvGrpSpPr>
          <p:cNvPr id="94" name="Group 93" descr="Diagram showing Telephony Ingestion &amp; Analysis Technical Overview where Caller and Call-Center Agent are interconnected with Person-to-Person Conversation. Caller is connected with Telephony Server through PBX and Telephony Server is connected with Call-Center Agent as well as SIP/RTP processor which is further connected with Intelligent Transcription Service through Captured Conversation. Intelligent Transcription Service contains Speech-to-Text, Text Analytics and Azure Cognitive Services - Speech &amp; Language. Intelligent Transcription Service is further connected to Insights having Conversation Trends &amp; Insight (Azure Synapse Analytics).">
            <a:extLst>
              <a:ext uri="{FF2B5EF4-FFF2-40B4-BE49-F238E27FC236}">
                <a16:creationId xmlns:a16="http://schemas.microsoft.com/office/drawing/2014/main" id="{AFE091E0-2DD4-48A2-9645-B1CC6C69E709}"/>
              </a:ext>
              <a:ext uri="{C183D7F6-B498-43B3-948B-1728B52AA6E4}">
                <adec:decorative xmlns:adec="http://schemas.microsoft.com/office/drawing/2017/decorative" val="0"/>
              </a:ext>
            </a:extLst>
          </p:cNvPr>
          <p:cNvGrpSpPr/>
          <p:nvPr/>
        </p:nvGrpSpPr>
        <p:grpSpPr>
          <a:xfrm>
            <a:off x="774766" y="4155308"/>
            <a:ext cx="1566837" cy="802731"/>
            <a:chOff x="3294179" y="5538736"/>
            <a:chExt cx="1566837" cy="802731"/>
          </a:xfrm>
        </p:grpSpPr>
        <p:sp>
          <p:nvSpPr>
            <p:cNvPr id="95" name="TextBox 94">
              <a:extLst>
                <a:ext uri="{FF2B5EF4-FFF2-40B4-BE49-F238E27FC236}">
                  <a16:creationId xmlns:a16="http://schemas.microsoft.com/office/drawing/2014/main" id="{EBF746FA-5FB8-4C58-B8BD-2158FD56BCCD}"/>
                </a:ext>
                <a:ext uri="{C183D7F6-B498-43B3-948B-1728B52AA6E4}">
                  <adec:decorative xmlns:adec="http://schemas.microsoft.com/office/drawing/2017/decorative" val="1"/>
                </a:ext>
              </a:extLst>
            </p:cNvPr>
            <p:cNvSpPr txBox="1"/>
            <p:nvPr/>
          </p:nvSpPr>
          <p:spPr>
            <a:xfrm>
              <a:off x="3294179" y="6056581"/>
              <a:ext cx="1566837" cy="284886"/>
            </a:xfrm>
            <a:prstGeom prst="rect">
              <a:avLst/>
            </a:prstGeom>
            <a:noFill/>
          </p:spPr>
          <p:txBody>
            <a:bodyPr wrap="square" rtlCol="0">
              <a:spAutoFit/>
            </a:bodyPr>
            <a:lstStyle/>
            <a:p>
              <a:pPr lvl="0" algn="ctr">
                <a:lnSpc>
                  <a:spcPts val="1700"/>
                </a:lnSpc>
                <a:defRPr/>
              </a:pPr>
              <a:r>
                <a:rPr lang="zh-CN" altLang="en-US"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呼叫中心代理</a:t>
              </a:r>
              <a:endParaRPr kumimoji="0" lang="en-CA" sz="1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grpSp>
          <p:nvGrpSpPr>
            <p:cNvPr id="96" name="assistance" descr="assistance, person">
              <a:extLst>
                <a:ext uri="{FF2B5EF4-FFF2-40B4-BE49-F238E27FC236}">
                  <a16:creationId xmlns:a16="http://schemas.microsoft.com/office/drawing/2014/main" id="{D940B931-C197-49D8-B5A8-4B99D697B410}"/>
                </a:ext>
              </a:extLst>
            </p:cNvPr>
            <p:cNvGrpSpPr/>
            <p:nvPr/>
          </p:nvGrpSpPr>
          <p:grpSpPr>
            <a:xfrm>
              <a:off x="3832132" y="5538736"/>
              <a:ext cx="419844" cy="492680"/>
              <a:chOff x="1674793" y="3086100"/>
              <a:chExt cx="302990" cy="340344"/>
            </a:xfrm>
          </p:grpSpPr>
          <p:grpSp>
            <p:nvGrpSpPr>
              <p:cNvPr id="97" name="Group 96">
                <a:extLst>
                  <a:ext uri="{FF2B5EF4-FFF2-40B4-BE49-F238E27FC236}">
                    <a16:creationId xmlns:a16="http://schemas.microsoft.com/office/drawing/2014/main" id="{1D2FC644-3F8B-40FC-BC6C-EA9AC87CF9B0}"/>
                  </a:ext>
                </a:extLst>
              </p:cNvPr>
              <p:cNvGrpSpPr/>
              <p:nvPr/>
            </p:nvGrpSpPr>
            <p:grpSpPr>
              <a:xfrm>
                <a:off x="1674793" y="3086100"/>
                <a:ext cx="302990" cy="340344"/>
                <a:chOff x="4666301" y="3313048"/>
                <a:chExt cx="193675" cy="217553"/>
              </a:xfrm>
            </p:grpSpPr>
            <p:sp>
              <p:nvSpPr>
                <p:cNvPr id="99" name="Freeform 41">
                  <a:extLst>
                    <a:ext uri="{FF2B5EF4-FFF2-40B4-BE49-F238E27FC236}">
                      <a16:creationId xmlns:a16="http://schemas.microsoft.com/office/drawing/2014/main" id="{9128894A-516C-4F4B-A591-8540316130E0}"/>
                    </a:ext>
                    <a:ext uri="{C183D7F6-B498-43B3-948B-1728B52AA6E4}">
                      <adec:decorative xmlns:adec="http://schemas.microsoft.com/office/drawing/2017/decorative" val="1"/>
                    </a:ext>
                  </a:extLst>
                </p:cNvPr>
                <p:cNvSpPr>
                  <a:spLocks/>
                </p:cNvSpPr>
                <p:nvPr/>
              </p:nvSpPr>
              <p:spPr bwMode="auto">
                <a:xfrm>
                  <a:off x="4666301" y="3433763"/>
                  <a:ext cx="193675" cy="96838"/>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endParaRPr>
                </a:p>
              </p:txBody>
            </p:sp>
            <p:sp>
              <p:nvSpPr>
                <p:cNvPr id="100" name="Oval 42">
                  <a:extLst>
                    <a:ext uri="{FF2B5EF4-FFF2-40B4-BE49-F238E27FC236}">
                      <a16:creationId xmlns:a16="http://schemas.microsoft.com/office/drawing/2014/main" id="{F3AEFC90-3BB6-41E5-B558-807493EA1D46}"/>
                    </a:ext>
                    <a:ext uri="{C183D7F6-B498-43B3-948B-1728B52AA6E4}">
                      <adec:decorative xmlns:adec="http://schemas.microsoft.com/office/drawing/2017/decorative" val="1"/>
                    </a:ext>
                  </a:extLst>
                </p:cNvPr>
                <p:cNvSpPr>
                  <a:spLocks noChangeArrowheads="1"/>
                </p:cNvSpPr>
                <p:nvPr/>
              </p:nvSpPr>
              <p:spPr bwMode="auto">
                <a:xfrm>
                  <a:off x="4706939" y="3313048"/>
                  <a:ext cx="110813" cy="10879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微软雅黑" panose="020B0503020204020204" pitchFamily="34" charset="-122"/>
                    <a:ea typeface="微软雅黑" panose="020B0503020204020204" pitchFamily="34" charset="-122"/>
                  </a:endParaRPr>
                </a:p>
              </p:txBody>
            </p:sp>
          </p:grpSp>
          <p:sp>
            <p:nvSpPr>
              <p:cNvPr id="98" name="Freeform 71">
                <a:extLst>
                  <a:ext uri="{FF2B5EF4-FFF2-40B4-BE49-F238E27FC236}">
                    <a16:creationId xmlns:a16="http://schemas.microsoft.com/office/drawing/2014/main" id="{95F074B3-BD06-4CFE-9254-0F56834B8139}"/>
                  </a:ext>
                  <a:ext uri="{C183D7F6-B498-43B3-948B-1728B52AA6E4}">
                    <adec:decorative xmlns:adec="http://schemas.microsoft.com/office/drawing/2017/decorative" val="1"/>
                  </a:ext>
                </a:extLst>
              </p:cNvPr>
              <p:cNvSpPr>
                <a:spLocks/>
              </p:cNvSpPr>
              <p:nvPr/>
            </p:nvSpPr>
            <p:spPr bwMode="auto">
              <a:xfrm>
                <a:off x="1799806" y="3160763"/>
                <a:ext cx="123255" cy="81267"/>
              </a:xfrm>
              <a:custGeom>
                <a:avLst/>
                <a:gdLst>
                  <a:gd name="T0" fmla="*/ 6 w 120"/>
                  <a:gd name="T1" fmla="*/ 46 h 80"/>
                  <a:gd name="T2" fmla="*/ 6 w 120"/>
                  <a:gd name="T3" fmla="*/ 46 h 80"/>
                  <a:gd name="T4" fmla="*/ 20 w 120"/>
                  <a:gd name="T5" fmla="*/ 40 h 80"/>
                  <a:gd name="T6" fmla="*/ 47 w 120"/>
                  <a:gd name="T7" fmla="*/ 40 h 80"/>
                  <a:gd name="T8" fmla="*/ 55 w 120"/>
                  <a:gd name="T9" fmla="*/ 42 h 80"/>
                  <a:gd name="T10" fmla="*/ 62 w 120"/>
                  <a:gd name="T11" fmla="*/ 48 h 80"/>
                  <a:gd name="T12" fmla="*/ 64 w 120"/>
                  <a:gd name="T13" fmla="*/ 47 h 80"/>
                  <a:gd name="T14" fmla="*/ 90 w 120"/>
                  <a:gd name="T15" fmla="*/ 30 h 80"/>
                  <a:gd name="T16" fmla="*/ 107 w 120"/>
                  <a:gd name="T17" fmla="*/ 4 h 80"/>
                  <a:gd name="T18" fmla="*/ 114 w 120"/>
                  <a:gd name="T19" fmla="*/ 0 h 80"/>
                  <a:gd name="T20" fmla="*/ 118 w 120"/>
                  <a:gd name="T21" fmla="*/ 2 h 80"/>
                  <a:gd name="T22" fmla="*/ 120 w 120"/>
                  <a:gd name="T23" fmla="*/ 7 h 80"/>
                  <a:gd name="T24" fmla="*/ 120 w 120"/>
                  <a:gd name="T25" fmla="*/ 9 h 80"/>
                  <a:gd name="T26" fmla="*/ 100 w 120"/>
                  <a:gd name="T27" fmla="*/ 39 h 80"/>
                  <a:gd name="T28" fmla="*/ 70 w 120"/>
                  <a:gd name="T29" fmla="*/ 59 h 80"/>
                  <a:gd name="T30" fmla="*/ 67 w 120"/>
                  <a:gd name="T31" fmla="*/ 60 h 80"/>
                  <a:gd name="T32" fmla="*/ 65 w 120"/>
                  <a:gd name="T33" fmla="*/ 68 h 80"/>
                  <a:gd name="T34" fmla="*/ 61 w 120"/>
                  <a:gd name="T35" fmla="*/ 74 h 80"/>
                  <a:gd name="T36" fmla="*/ 54 w 120"/>
                  <a:gd name="T37" fmla="*/ 79 h 80"/>
                  <a:gd name="T38" fmla="*/ 47 w 120"/>
                  <a:gd name="T39" fmla="*/ 80 h 80"/>
                  <a:gd name="T40" fmla="*/ 20 w 120"/>
                  <a:gd name="T41" fmla="*/ 80 h 80"/>
                  <a:gd name="T42" fmla="*/ 6 w 120"/>
                  <a:gd name="T43" fmla="*/ 74 h 80"/>
                  <a:gd name="T44" fmla="*/ 0 w 120"/>
                  <a:gd name="T45" fmla="*/ 60 h 80"/>
                  <a:gd name="T46" fmla="*/ 6 w 120"/>
                  <a:gd name="T47"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80">
                    <a:moveTo>
                      <a:pt x="6" y="46"/>
                    </a:moveTo>
                    <a:lnTo>
                      <a:pt x="6" y="46"/>
                    </a:lnTo>
                    <a:cubicBezTo>
                      <a:pt x="10" y="42"/>
                      <a:pt x="15" y="40"/>
                      <a:pt x="20" y="40"/>
                    </a:cubicBezTo>
                    <a:lnTo>
                      <a:pt x="47" y="40"/>
                    </a:lnTo>
                    <a:cubicBezTo>
                      <a:pt x="50" y="40"/>
                      <a:pt x="53" y="41"/>
                      <a:pt x="55" y="42"/>
                    </a:cubicBezTo>
                    <a:cubicBezTo>
                      <a:pt x="58" y="44"/>
                      <a:pt x="61" y="46"/>
                      <a:pt x="62" y="48"/>
                    </a:cubicBezTo>
                    <a:lnTo>
                      <a:pt x="64" y="47"/>
                    </a:lnTo>
                    <a:cubicBezTo>
                      <a:pt x="74" y="44"/>
                      <a:pt x="83" y="38"/>
                      <a:pt x="90" y="30"/>
                    </a:cubicBezTo>
                    <a:cubicBezTo>
                      <a:pt x="97" y="22"/>
                      <a:pt x="103" y="14"/>
                      <a:pt x="107" y="4"/>
                    </a:cubicBezTo>
                    <a:cubicBezTo>
                      <a:pt x="109" y="2"/>
                      <a:pt x="111" y="0"/>
                      <a:pt x="114" y="0"/>
                    </a:cubicBezTo>
                    <a:cubicBezTo>
                      <a:pt x="115" y="0"/>
                      <a:pt x="117" y="1"/>
                      <a:pt x="118" y="2"/>
                    </a:cubicBezTo>
                    <a:cubicBezTo>
                      <a:pt x="120" y="3"/>
                      <a:pt x="120" y="5"/>
                      <a:pt x="120" y="7"/>
                    </a:cubicBezTo>
                    <a:cubicBezTo>
                      <a:pt x="120" y="8"/>
                      <a:pt x="120" y="8"/>
                      <a:pt x="120" y="9"/>
                    </a:cubicBezTo>
                    <a:cubicBezTo>
                      <a:pt x="115" y="21"/>
                      <a:pt x="108" y="31"/>
                      <a:pt x="100" y="39"/>
                    </a:cubicBezTo>
                    <a:cubicBezTo>
                      <a:pt x="91" y="48"/>
                      <a:pt x="81" y="54"/>
                      <a:pt x="70" y="59"/>
                    </a:cubicBezTo>
                    <a:cubicBezTo>
                      <a:pt x="68" y="60"/>
                      <a:pt x="68" y="60"/>
                      <a:pt x="67" y="60"/>
                    </a:cubicBezTo>
                    <a:cubicBezTo>
                      <a:pt x="67" y="63"/>
                      <a:pt x="66" y="66"/>
                      <a:pt x="65" y="68"/>
                    </a:cubicBezTo>
                    <a:cubicBezTo>
                      <a:pt x="64" y="70"/>
                      <a:pt x="63" y="73"/>
                      <a:pt x="61" y="74"/>
                    </a:cubicBezTo>
                    <a:cubicBezTo>
                      <a:pt x="59" y="76"/>
                      <a:pt x="57" y="78"/>
                      <a:pt x="54" y="79"/>
                    </a:cubicBezTo>
                    <a:cubicBezTo>
                      <a:pt x="52" y="80"/>
                      <a:pt x="49" y="80"/>
                      <a:pt x="47" y="80"/>
                    </a:cubicBezTo>
                    <a:lnTo>
                      <a:pt x="20" y="80"/>
                    </a:lnTo>
                    <a:cubicBezTo>
                      <a:pt x="15" y="80"/>
                      <a:pt x="10" y="78"/>
                      <a:pt x="6" y="74"/>
                    </a:cubicBezTo>
                    <a:cubicBezTo>
                      <a:pt x="2" y="70"/>
                      <a:pt x="0" y="66"/>
                      <a:pt x="0" y="60"/>
                    </a:cubicBezTo>
                    <a:cubicBezTo>
                      <a:pt x="0" y="55"/>
                      <a:pt x="2" y="50"/>
                      <a:pt x="6" y="46"/>
                    </a:cubicBezTo>
                    <a:close/>
                  </a:path>
                </a:pathLst>
              </a:custGeom>
              <a:solidFill>
                <a:srgbClr val="50E6FF"/>
              </a:solidFill>
              <a:ln w="15875" cap="flat">
                <a:noFill/>
                <a:prstDash val="solid"/>
                <a:miter lim="800000"/>
                <a:headEnd/>
                <a:tailEnd/>
              </a:ln>
            </p:spPr>
            <p:txBody>
              <a:bodyPr vert="horz" wrap="square" lIns="89606" tIns="44803" rIns="89606" bIns="44803"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grpSp>
        <p:nvGrpSpPr>
          <p:cNvPr id="5" name="Group 4">
            <a:extLst>
              <a:ext uri="{FF2B5EF4-FFF2-40B4-BE49-F238E27FC236}">
                <a16:creationId xmlns:a16="http://schemas.microsoft.com/office/drawing/2014/main" id="{22E977F0-41F0-4B9C-9719-E066B2D53169}"/>
              </a:ext>
              <a:ext uri="{C183D7F6-B498-43B3-948B-1728B52AA6E4}">
                <adec:decorative xmlns:adec="http://schemas.microsoft.com/office/drawing/2017/decorative" val="1"/>
              </a:ext>
            </a:extLst>
          </p:cNvPr>
          <p:cNvGrpSpPr/>
          <p:nvPr/>
        </p:nvGrpSpPr>
        <p:grpSpPr>
          <a:xfrm>
            <a:off x="389884" y="2882102"/>
            <a:ext cx="1136326" cy="1181660"/>
            <a:chOff x="467693" y="2762747"/>
            <a:chExt cx="1136326" cy="1181660"/>
          </a:xfrm>
        </p:grpSpPr>
        <p:sp>
          <p:nvSpPr>
            <p:cNvPr id="92" name="TextBox 91">
              <a:extLst>
                <a:ext uri="{FF2B5EF4-FFF2-40B4-BE49-F238E27FC236}">
                  <a16:creationId xmlns:a16="http://schemas.microsoft.com/office/drawing/2014/main" id="{C7C7A262-6D46-4408-AE22-294FEC9EA902}"/>
                </a:ext>
                <a:ext uri="{C183D7F6-B498-43B3-948B-1728B52AA6E4}">
                  <adec:decorative xmlns:adec="http://schemas.microsoft.com/office/drawing/2017/decorative" val="1"/>
                </a:ext>
              </a:extLst>
            </p:cNvPr>
            <p:cNvSpPr txBox="1"/>
            <p:nvPr/>
          </p:nvSpPr>
          <p:spPr>
            <a:xfrm>
              <a:off x="467693" y="3156447"/>
              <a:ext cx="954107" cy="707886"/>
            </a:xfrm>
            <a:prstGeom prst="rect">
              <a:avLst/>
            </a:prstGeom>
            <a:noFill/>
          </p:spPr>
          <p:txBody>
            <a:bodyPr wrap="none" rtlCol="0">
              <a:spAutoFit/>
            </a:bodyPr>
            <a:lstStyle/>
            <a:p>
              <a:pPr lvl="0" algn="ctr">
                <a:defRPr/>
              </a:pPr>
              <a:r>
                <a:rPr lang="zh-CN" altLang="en-US"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人与人之间的</a:t>
              </a:r>
            </a:p>
            <a:p>
              <a:pPr lvl="0" algn="ctr">
                <a:defRPr/>
              </a:pPr>
              <a:endParaRPr lang="zh-CN" altLang="en-US"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endParaRPr>
            </a:p>
            <a:p>
              <a:pPr lvl="0" algn="ctr">
                <a:defRPr/>
              </a:pPr>
              <a:r>
                <a:rPr lang="zh-CN" altLang="en-US"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交谈</a:t>
              </a:r>
            </a:p>
            <a:p>
              <a:pPr lvl="0" algn="ctr">
                <a:defRPr/>
              </a:pPr>
              <a:endParaRPr lang="zh-CN" altLang="en-US"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endParaRPr>
            </a:p>
          </p:txBody>
        </p:sp>
        <p:cxnSp>
          <p:nvCxnSpPr>
            <p:cNvPr id="102" name="Straight Arrow Connector 101">
              <a:extLst>
                <a:ext uri="{FF2B5EF4-FFF2-40B4-BE49-F238E27FC236}">
                  <a16:creationId xmlns:a16="http://schemas.microsoft.com/office/drawing/2014/main" id="{8AB91ADC-A8FE-404B-B337-0946B2BBE2A7}"/>
                </a:ext>
                <a:ext uri="{C183D7F6-B498-43B3-948B-1728B52AA6E4}">
                  <adec:decorative xmlns:adec="http://schemas.microsoft.com/office/drawing/2017/decorative" val="1"/>
                </a:ext>
              </a:extLst>
            </p:cNvPr>
            <p:cNvCxnSpPr>
              <a:cxnSpLocks/>
            </p:cNvCxnSpPr>
            <p:nvPr/>
          </p:nvCxnSpPr>
          <p:spPr>
            <a:xfrm>
              <a:off x="1604019" y="2762747"/>
              <a:ext cx="0" cy="1181660"/>
            </a:xfrm>
            <a:prstGeom prst="straightConnector1">
              <a:avLst/>
            </a:prstGeom>
            <a:ln w="12700">
              <a:solidFill>
                <a:schemeClr val="bg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grpSp>
      <p:cxnSp>
        <p:nvCxnSpPr>
          <p:cNvPr id="86" name="Straight Arrow Connector 85">
            <a:extLst>
              <a:ext uri="{FF2B5EF4-FFF2-40B4-BE49-F238E27FC236}">
                <a16:creationId xmlns:a16="http://schemas.microsoft.com/office/drawing/2014/main" id="{83E1016F-217B-4942-88DC-2DCA699A7991}"/>
              </a:ext>
              <a:ext uri="{C183D7F6-B498-43B3-948B-1728B52AA6E4}">
                <adec:decorative xmlns:adec="http://schemas.microsoft.com/office/drawing/2017/decorative" val="1"/>
              </a:ext>
            </a:extLst>
          </p:cNvPr>
          <p:cNvCxnSpPr>
            <a:cxnSpLocks/>
          </p:cNvCxnSpPr>
          <p:nvPr/>
        </p:nvCxnSpPr>
        <p:spPr>
          <a:xfrm rot="10800000" flipH="1">
            <a:off x="4779029" y="3651055"/>
            <a:ext cx="430042"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9DDC53DE-E890-4B04-9A43-76EC1BEB9AFB}"/>
              </a:ext>
              <a:ext uri="{C183D7F6-B498-43B3-948B-1728B52AA6E4}">
                <adec:decorative xmlns:adec="http://schemas.microsoft.com/office/drawing/2017/decorative" val="1"/>
              </a:ext>
            </a:extLst>
          </p:cNvPr>
          <p:cNvCxnSpPr>
            <a:cxnSpLocks/>
          </p:cNvCxnSpPr>
          <p:nvPr/>
        </p:nvCxnSpPr>
        <p:spPr>
          <a:xfrm flipV="1">
            <a:off x="8217877" y="2882102"/>
            <a:ext cx="884032" cy="688035"/>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1064724C-A09C-41D7-9555-9D1E0A14CBE6}"/>
              </a:ext>
              <a:ext uri="{C183D7F6-B498-43B3-948B-1728B52AA6E4}">
                <adec:decorative xmlns:adec="http://schemas.microsoft.com/office/drawing/2017/decorative" val="1"/>
              </a:ext>
            </a:extLst>
          </p:cNvPr>
          <p:cNvGrpSpPr/>
          <p:nvPr/>
        </p:nvGrpSpPr>
        <p:grpSpPr>
          <a:xfrm>
            <a:off x="894328" y="1800167"/>
            <a:ext cx="1327712" cy="1172990"/>
            <a:chOff x="902153" y="1690913"/>
            <a:chExt cx="1327712" cy="1172990"/>
          </a:xfrm>
        </p:grpSpPr>
        <p:sp>
          <p:nvSpPr>
            <p:cNvPr id="87" name="Rectangle 86">
              <a:extLst>
                <a:ext uri="{FF2B5EF4-FFF2-40B4-BE49-F238E27FC236}">
                  <a16:creationId xmlns:a16="http://schemas.microsoft.com/office/drawing/2014/main" id="{67FCAFCA-B31B-4E81-96D9-B2C87EA101A8}"/>
                </a:ext>
                <a:ext uri="{C183D7F6-B498-43B3-948B-1728B52AA6E4}">
                  <adec:decorative xmlns:adec="http://schemas.microsoft.com/office/drawing/2017/decorative" val="1"/>
                </a:ext>
              </a:extLst>
            </p:cNvPr>
            <p:cNvSpPr/>
            <p:nvPr/>
          </p:nvSpPr>
          <p:spPr bwMode="auto">
            <a:xfrm>
              <a:off x="902153" y="2244369"/>
              <a:ext cx="1327712" cy="6195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zh-CN" altLang="en-US" sz="1200">
                  <a:solidFill>
                    <a:srgbClr val="FFFFFF"/>
                  </a:solidFill>
                  <a:latin typeface="微软雅黑" panose="020B0503020204020204" pitchFamily="34" charset="-122"/>
                  <a:ea typeface="微软雅黑" panose="020B0503020204020204" pitchFamily="34" charset="-122"/>
                  <a:cs typeface="Segoe UI" pitchFamily="34" charset="0"/>
                </a:rPr>
                <a:t>呼叫者</a:t>
              </a:r>
              <a:endParaRPr kumimoji="0" lang="en-CA" sz="12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Segoe UI" pitchFamily="34" charset="0"/>
              </a:endParaRPr>
            </a:p>
          </p:txBody>
        </p:sp>
        <p:pic>
          <p:nvPicPr>
            <p:cNvPr id="125" name="Graphic 124">
              <a:extLst>
                <a:ext uri="{FF2B5EF4-FFF2-40B4-BE49-F238E27FC236}">
                  <a16:creationId xmlns:a16="http://schemas.microsoft.com/office/drawing/2014/main" id="{37F5D6CB-C74C-4C21-B611-204B73BFEAEF}"/>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9848" y="1690913"/>
              <a:ext cx="666709" cy="666709"/>
            </a:xfrm>
            <a:prstGeom prst="rect">
              <a:avLst/>
            </a:prstGeom>
          </p:spPr>
        </p:pic>
        <p:pic>
          <p:nvPicPr>
            <p:cNvPr id="78" name="Graphic 77">
              <a:extLst>
                <a:ext uri="{FF2B5EF4-FFF2-40B4-BE49-F238E27FC236}">
                  <a16:creationId xmlns:a16="http://schemas.microsoft.com/office/drawing/2014/main" id="{753FE11D-B705-46C4-BC8F-B16E176198FF}"/>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70713" y="1914735"/>
              <a:ext cx="667295" cy="667295"/>
            </a:xfrm>
            <a:prstGeom prst="rect">
              <a:avLst/>
            </a:prstGeom>
          </p:spPr>
        </p:pic>
      </p:grpSp>
      <p:grpSp>
        <p:nvGrpSpPr>
          <p:cNvPr id="79" name="Group 78">
            <a:extLst>
              <a:ext uri="{FF2B5EF4-FFF2-40B4-BE49-F238E27FC236}">
                <a16:creationId xmlns:a16="http://schemas.microsoft.com/office/drawing/2014/main" id="{398D0099-F592-47D5-981A-5FB08BDA88D8}"/>
              </a:ext>
              <a:ext uri="{C183D7F6-B498-43B3-948B-1728B52AA6E4}">
                <adec:decorative xmlns:adec="http://schemas.microsoft.com/office/drawing/2017/decorative" val="1"/>
              </a:ext>
            </a:extLst>
          </p:cNvPr>
          <p:cNvGrpSpPr/>
          <p:nvPr/>
        </p:nvGrpSpPr>
        <p:grpSpPr>
          <a:xfrm>
            <a:off x="2911366" y="3416527"/>
            <a:ext cx="569387" cy="872262"/>
            <a:chOff x="1191521" y="4641621"/>
            <a:chExt cx="569387" cy="872262"/>
          </a:xfrm>
        </p:grpSpPr>
        <p:grpSp>
          <p:nvGrpSpPr>
            <p:cNvPr id="80" name="server 2" descr="server">
              <a:extLst>
                <a:ext uri="{FF2B5EF4-FFF2-40B4-BE49-F238E27FC236}">
                  <a16:creationId xmlns:a16="http://schemas.microsoft.com/office/drawing/2014/main" id="{941E260C-9B08-42D8-ADB3-EE099BE65B0B}"/>
                </a:ext>
              </a:extLst>
            </p:cNvPr>
            <p:cNvGrpSpPr>
              <a:grpSpLocks noChangeAspect="1"/>
            </p:cNvGrpSpPr>
            <p:nvPr/>
          </p:nvGrpSpPr>
          <p:grpSpPr bwMode="auto">
            <a:xfrm>
              <a:off x="1260485" y="4641621"/>
              <a:ext cx="431460" cy="384176"/>
              <a:chOff x="1608" y="1359"/>
              <a:chExt cx="292" cy="260"/>
            </a:xfrm>
          </p:grpSpPr>
          <p:sp>
            <p:nvSpPr>
              <p:cNvPr id="93" name="AutoShape 11">
                <a:extLst>
                  <a:ext uri="{FF2B5EF4-FFF2-40B4-BE49-F238E27FC236}">
                    <a16:creationId xmlns:a16="http://schemas.microsoft.com/office/drawing/2014/main" id="{B93FC11F-39C9-4F24-8170-937B071CD9FB}"/>
                  </a:ext>
                  <a:ext uri="{C183D7F6-B498-43B3-948B-1728B52AA6E4}">
                    <adec:decorative xmlns:adec="http://schemas.microsoft.com/office/drawing/2017/decorative" val="1"/>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Rectangle 13">
                <a:extLst>
                  <a:ext uri="{FF2B5EF4-FFF2-40B4-BE49-F238E27FC236}">
                    <a16:creationId xmlns:a16="http://schemas.microsoft.com/office/drawing/2014/main" id="{9D6A0234-1D6F-4476-9BC3-8A1FB93E1559}"/>
                  </a:ext>
                  <a:ext uri="{C183D7F6-B498-43B3-948B-1728B52AA6E4}">
                    <adec:decorative xmlns:adec="http://schemas.microsoft.com/office/drawing/2017/decorative" val="1"/>
                  </a:ext>
                </a:extLst>
              </p:cNvPr>
              <p:cNvSpPr>
                <a:spLocks noChangeArrowheads="1"/>
              </p:cNvSpPr>
              <p:nvPr/>
            </p:nvSpPr>
            <p:spPr bwMode="auto">
              <a:xfrm>
                <a:off x="1608"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3" name="Rectangle 14">
                <a:extLst>
                  <a:ext uri="{FF2B5EF4-FFF2-40B4-BE49-F238E27FC236}">
                    <a16:creationId xmlns:a16="http://schemas.microsoft.com/office/drawing/2014/main" id="{88737AE5-1C0F-412C-9DCF-7AE2A52509A1}"/>
                  </a:ext>
                  <a:ext uri="{C183D7F6-B498-43B3-948B-1728B52AA6E4}">
                    <adec:decorative xmlns:adec="http://schemas.microsoft.com/office/drawing/2017/decorative" val="1"/>
                  </a:ext>
                </a:extLst>
              </p:cNvPr>
              <p:cNvSpPr>
                <a:spLocks noChangeArrowheads="1"/>
              </p:cNvSpPr>
              <p:nvPr/>
            </p:nvSpPr>
            <p:spPr bwMode="auto">
              <a:xfrm>
                <a:off x="1633" y="1586"/>
                <a:ext cx="15"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4" name="Rectangle 15">
                <a:extLst>
                  <a:ext uri="{FF2B5EF4-FFF2-40B4-BE49-F238E27FC236}">
                    <a16:creationId xmlns:a16="http://schemas.microsoft.com/office/drawing/2014/main" id="{FD02E755-AAB7-4643-976A-D68371DCE6F5}"/>
                  </a:ext>
                  <a:ext uri="{C183D7F6-B498-43B3-948B-1728B52AA6E4}">
                    <adec:decorative xmlns:adec="http://schemas.microsoft.com/office/drawing/2017/decorative" val="1"/>
                  </a:ext>
                </a:extLst>
              </p:cNvPr>
              <p:cNvSpPr>
                <a:spLocks noChangeArrowheads="1"/>
              </p:cNvSpPr>
              <p:nvPr/>
            </p:nvSpPr>
            <p:spPr bwMode="auto">
              <a:xfrm>
                <a:off x="1683" y="1359"/>
                <a:ext cx="65"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08" name="Rectangle 16">
                <a:extLst>
                  <a:ext uri="{FF2B5EF4-FFF2-40B4-BE49-F238E27FC236}">
                    <a16:creationId xmlns:a16="http://schemas.microsoft.com/office/drawing/2014/main" id="{CDEEE934-2531-41A1-8FB9-2594C97367DA}"/>
                  </a:ext>
                  <a:ext uri="{C183D7F6-B498-43B3-948B-1728B52AA6E4}">
                    <adec:decorative xmlns:adec="http://schemas.microsoft.com/office/drawing/2017/decorative" val="1"/>
                  </a:ext>
                </a:extLst>
              </p:cNvPr>
              <p:cNvSpPr>
                <a:spLocks noChangeArrowheads="1"/>
              </p:cNvSpPr>
              <p:nvPr/>
            </p:nvSpPr>
            <p:spPr bwMode="auto">
              <a:xfrm>
                <a:off x="1709"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0" name="Rectangle 17">
                <a:extLst>
                  <a:ext uri="{FF2B5EF4-FFF2-40B4-BE49-F238E27FC236}">
                    <a16:creationId xmlns:a16="http://schemas.microsoft.com/office/drawing/2014/main" id="{3C119290-5437-4DD4-88C5-178C4E9A4DEE}"/>
                  </a:ext>
                  <a:ext uri="{C183D7F6-B498-43B3-948B-1728B52AA6E4}">
                    <adec:decorative xmlns:adec="http://schemas.microsoft.com/office/drawing/2017/decorative" val="1"/>
                  </a:ext>
                </a:extLst>
              </p:cNvPr>
              <p:cNvSpPr>
                <a:spLocks noChangeArrowheads="1"/>
              </p:cNvSpPr>
              <p:nvPr/>
            </p:nvSpPr>
            <p:spPr bwMode="auto">
              <a:xfrm>
                <a:off x="1760"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1" name="Rectangle 18">
                <a:extLst>
                  <a:ext uri="{FF2B5EF4-FFF2-40B4-BE49-F238E27FC236}">
                    <a16:creationId xmlns:a16="http://schemas.microsoft.com/office/drawing/2014/main" id="{292A9ED3-B5D4-4F89-991C-0E0F95A08DEF}"/>
                  </a:ext>
                  <a:ext uri="{C183D7F6-B498-43B3-948B-1728B52AA6E4}">
                    <adec:decorative xmlns:adec="http://schemas.microsoft.com/office/drawing/2017/decorative" val="1"/>
                  </a:ext>
                </a:extLst>
              </p:cNvPr>
              <p:cNvSpPr>
                <a:spLocks noChangeArrowheads="1"/>
              </p:cNvSpPr>
              <p:nvPr/>
            </p:nvSpPr>
            <p:spPr bwMode="auto">
              <a:xfrm>
                <a:off x="1784"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8" name="Rectangle 19">
                <a:extLst>
                  <a:ext uri="{FF2B5EF4-FFF2-40B4-BE49-F238E27FC236}">
                    <a16:creationId xmlns:a16="http://schemas.microsoft.com/office/drawing/2014/main" id="{7D360280-EE00-456E-AD44-4486652D0036}"/>
                  </a:ext>
                  <a:ext uri="{C183D7F6-B498-43B3-948B-1728B52AA6E4}">
                    <adec:decorative xmlns:adec="http://schemas.microsoft.com/office/drawing/2017/decorative" val="1"/>
                  </a:ext>
                </a:extLst>
              </p:cNvPr>
              <p:cNvSpPr>
                <a:spLocks noChangeArrowheads="1"/>
              </p:cNvSpPr>
              <p:nvPr/>
            </p:nvSpPr>
            <p:spPr bwMode="auto">
              <a:xfrm>
                <a:off x="1835"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9" name="Rectangle 20">
                <a:extLst>
                  <a:ext uri="{FF2B5EF4-FFF2-40B4-BE49-F238E27FC236}">
                    <a16:creationId xmlns:a16="http://schemas.microsoft.com/office/drawing/2014/main" id="{F7859FAF-2536-45CC-91AD-CEC58BE65786}"/>
                  </a:ext>
                  <a:ext uri="{C183D7F6-B498-43B3-948B-1728B52AA6E4}">
                    <adec:decorative xmlns:adec="http://schemas.microsoft.com/office/drawing/2017/decorative" val="1"/>
                  </a:ext>
                </a:extLst>
              </p:cNvPr>
              <p:cNvSpPr>
                <a:spLocks noChangeArrowheads="1"/>
              </p:cNvSpPr>
              <p:nvPr/>
            </p:nvSpPr>
            <p:spPr bwMode="auto">
              <a:xfrm>
                <a:off x="1860"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0" name="Rectangle 21">
                <a:extLst>
                  <a:ext uri="{FF2B5EF4-FFF2-40B4-BE49-F238E27FC236}">
                    <a16:creationId xmlns:a16="http://schemas.microsoft.com/office/drawing/2014/main" id="{556C0DE7-BE61-45EA-A8C7-A37E8F999CAB}"/>
                  </a:ext>
                  <a:ext uri="{C183D7F6-B498-43B3-948B-1728B52AA6E4}">
                    <adec:decorative xmlns:adec="http://schemas.microsoft.com/office/drawing/2017/decorative" val="1"/>
                  </a:ext>
                </a:extLst>
              </p:cNvPr>
              <p:cNvSpPr>
                <a:spLocks noChangeArrowheads="1"/>
              </p:cNvSpPr>
              <p:nvPr/>
            </p:nvSpPr>
            <p:spPr bwMode="auto">
              <a:xfrm>
                <a:off x="1633" y="1554"/>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1" name="Rectangle 22">
                <a:extLst>
                  <a:ext uri="{FF2B5EF4-FFF2-40B4-BE49-F238E27FC236}">
                    <a16:creationId xmlns:a16="http://schemas.microsoft.com/office/drawing/2014/main" id="{7295EE22-1789-45CB-8477-86F12D4B3126}"/>
                  </a:ext>
                  <a:ext uri="{C183D7F6-B498-43B3-948B-1728B52AA6E4}">
                    <adec:decorative xmlns:adec="http://schemas.microsoft.com/office/drawing/2017/decorative" val="1"/>
                  </a:ext>
                </a:extLst>
              </p:cNvPr>
              <p:cNvSpPr>
                <a:spLocks noChangeArrowheads="1"/>
              </p:cNvSpPr>
              <p:nvPr/>
            </p:nvSpPr>
            <p:spPr bwMode="auto">
              <a:xfrm>
                <a:off x="1709"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2" name="Rectangle 23">
                <a:extLst>
                  <a:ext uri="{FF2B5EF4-FFF2-40B4-BE49-F238E27FC236}">
                    <a16:creationId xmlns:a16="http://schemas.microsoft.com/office/drawing/2014/main" id="{37205877-CE15-4E8F-A5B2-5F8248E651A7}"/>
                  </a:ext>
                  <a:ext uri="{C183D7F6-B498-43B3-948B-1728B52AA6E4}">
                    <adec:decorative xmlns:adec="http://schemas.microsoft.com/office/drawing/2017/decorative" val="1"/>
                  </a:ext>
                </a:extLst>
              </p:cNvPr>
              <p:cNvSpPr>
                <a:spLocks noChangeArrowheads="1"/>
              </p:cNvSpPr>
              <p:nvPr/>
            </p:nvSpPr>
            <p:spPr bwMode="auto">
              <a:xfrm>
                <a:off x="1784"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3" name="Rectangle 24">
                <a:extLst>
                  <a:ext uri="{FF2B5EF4-FFF2-40B4-BE49-F238E27FC236}">
                    <a16:creationId xmlns:a16="http://schemas.microsoft.com/office/drawing/2014/main" id="{EDB8C30D-B6E1-4EB9-B8D2-241028EE0CD4}"/>
                  </a:ext>
                  <a:ext uri="{C183D7F6-B498-43B3-948B-1728B52AA6E4}">
                    <adec:decorative xmlns:adec="http://schemas.microsoft.com/office/drawing/2017/decorative" val="1"/>
                  </a:ext>
                </a:extLst>
              </p:cNvPr>
              <p:cNvSpPr>
                <a:spLocks noChangeArrowheads="1"/>
              </p:cNvSpPr>
              <p:nvPr/>
            </p:nvSpPr>
            <p:spPr bwMode="auto">
              <a:xfrm>
                <a:off x="1860"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91" name="TextBox 90">
              <a:extLst>
                <a:ext uri="{FF2B5EF4-FFF2-40B4-BE49-F238E27FC236}">
                  <a16:creationId xmlns:a16="http://schemas.microsoft.com/office/drawing/2014/main" id="{CE2E3494-1595-4605-A429-104817AEF138}"/>
                </a:ext>
                <a:ext uri="{C183D7F6-B498-43B3-948B-1728B52AA6E4}">
                  <adec:decorative xmlns:adec="http://schemas.microsoft.com/office/drawing/2017/decorative" val="1"/>
                </a:ext>
              </a:extLst>
            </p:cNvPr>
            <p:cNvSpPr txBox="1"/>
            <p:nvPr/>
          </p:nvSpPr>
          <p:spPr>
            <a:xfrm>
              <a:off x="1191521" y="5113773"/>
              <a:ext cx="569387" cy="400110"/>
            </a:xfrm>
            <a:prstGeom prst="rect">
              <a:avLst/>
            </a:prstGeom>
            <a:noFill/>
          </p:spPr>
          <p:txBody>
            <a:bodyPr wrap="none" rtlCol="0">
              <a:spAutoFit/>
            </a:bodyPr>
            <a:lstStyle/>
            <a:p>
              <a:pPr lvl="0" algn="ctr">
                <a:defRPr/>
              </a:pPr>
              <a:r>
                <a:rPr lang="zh-CN" altLang="en-US" sz="1000">
                  <a:solidFill>
                    <a:prstClr val="white">
                      <a:lumMod val="65000"/>
                    </a:prstClr>
                  </a:solidFill>
                  <a:latin typeface="微软雅黑" panose="020B0503020204020204" pitchFamily="34" charset="-122"/>
                  <a:ea typeface="微软雅黑" panose="020B0503020204020204" pitchFamily="34" charset="-122"/>
                  <a:cs typeface="Segoe UI Semibold" panose="020B0702040204020203" pitchFamily="34" charset="0"/>
                </a:rPr>
                <a:t>电话</a:t>
              </a:r>
            </a:p>
            <a:p>
              <a:pPr lvl="0" algn="ctr">
                <a:defRPr/>
              </a:pPr>
              <a:r>
                <a:rPr lang="zh-CN" altLang="en-US" sz="1000">
                  <a:solidFill>
                    <a:prstClr val="white">
                      <a:lumMod val="65000"/>
                    </a:prstClr>
                  </a:solidFill>
                  <a:latin typeface="微软雅黑" panose="020B0503020204020204" pitchFamily="34" charset="-122"/>
                  <a:ea typeface="微软雅黑" panose="020B0503020204020204" pitchFamily="34" charset="-122"/>
                  <a:cs typeface="Segoe UI Semibold" panose="020B0702040204020203" pitchFamily="34" charset="0"/>
                </a:rPr>
                <a:t>服务器</a:t>
              </a:r>
              <a:endParaRPr kumimoji="0" lang="en-US" sz="1000" b="0"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grpSp>
      <p:sp>
        <p:nvSpPr>
          <p:cNvPr id="141" name="TextBox 140">
            <a:extLst>
              <a:ext uri="{FF2B5EF4-FFF2-40B4-BE49-F238E27FC236}">
                <a16:creationId xmlns:a16="http://schemas.microsoft.com/office/drawing/2014/main" id="{A049FF17-1AA8-4BF9-AE3D-2B813B29AC2E}"/>
              </a:ext>
              <a:ext uri="{C183D7F6-B498-43B3-948B-1728B52AA6E4}">
                <adec:decorative xmlns:adec="http://schemas.microsoft.com/office/drawing/2017/decorative" val="1"/>
              </a:ext>
            </a:extLst>
          </p:cNvPr>
          <p:cNvSpPr txBox="1"/>
          <p:nvPr/>
        </p:nvSpPr>
        <p:spPr>
          <a:xfrm>
            <a:off x="4125837" y="3837155"/>
            <a:ext cx="537327" cy="400110"/>
          </a:xfrm>
          <a:prstGeom prst="rect">
            <a:avLst/>
          </a:prstGeom>
          <a:noFill/>
        </p:spPr>
        <p:txBody>
          <a:bodyPr wrap="none" rtlCol="0">
            <a:spAutoFit/>
          </a:bodyPr>
          <a:lstStyle/>
          <a:p>
            <a:pPr lvl="0" algn="ctr">
              <a:defRPr/>
            </a:pPr>
            <a:r>
              <a:rPr lang="en-US" sz="1000">
                <a:solidFill>
                  <a:prstClr val="white">
                    <a:lumMod val="65000"/>
                  </a:prstClr>
                </a:solidFill>
                <a:latin typeface="微软雅黑" panose="020B0503020204020204" pitchFamily="34" charset="-122"/>
                <a:ea typeface="微软雅黑" panose="020B0503020204020204" pitchFamily="34" charset="-122"/>
                <a:cs typeface="Segoe UI Semibold" panose="020B0702040204020203" pitchFamily="34" charset="0"/>
              </a:rPr>
              <a:t>Azure</a:t>
            </a:r>
          </a:p>
          <a:p>
            <a:pPr lvl="0" algn="ctr">
              <a:defRPr/>
            </a:pPr>
            <a:r>
              <a:rPr lang="zh-CN" altLang="en-US" sz="1000">
                <a:solidFill>
                  <a:prstClr val="white">
                    <a:lumMod val="65000"/>
                  </a:prstClr>
                </a:solidFill>
                <a:latin typeface="微软雅黑" panose="020B0503020204020204" pitchFamily="34" charset="-122"/>
                <a:ea typeface="微软雅黑" panose="020B0503020204020204" pitchFamily="34" charset="-122"/>
                <a:cs typeface="Segoe UI Semibold" panose="020B0702040204020203" pitchFamily="34" charset="0"/>
              </a:rPr>
              <a:t>存储</a:t>
            </a:r>
            <a:endParaRPr kumimoji="0" lang="en-US" sz="1000" b="0" i="0" u="none" strike="noStrike" kern="1200" cap="none" spc="0" normalizeH="0" baseline="0" noProof="0">
              <a:ln>
                <a:noFill/>
              </a:ln>
              <a:solidFill>
                <a:prstClr val="white">
                  <a:lumMod val="65000"/>
                </a:prstClr>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cxnSp>
        <p:nvCxnSpPr>
          <p:cNvPr id="150" name="Connector: Elbow 149">
            <a:extLst>
              <a:ext uri="{FF2B5EF4-FFF2-40B4-BE49-F238E27FC236}">
                <a16:creationId xmlns:a16="http://schemas.microsoft.com/office/drawing/2014/main" id="{1E5AF956-42E9-4A23-9EE8-C3DE2314BA2B}"/>
              </a:ext>
              <a:ext uri="{C183D7F6-B498-43B3-948B-1728B52AA6E4}">
                <adec:decorative xmlns:adec="http://schemas.microsoft.com/office/drawing/2017/decorative" val="1"/>
              </a:ext>
            </a:extLst>
          </p:cNvPr>
          <p:cNvCxnSpPr>
            <a:cxnSpLocks/>
            <a:stCxn id="78" idx="3"/>
            <a:endCxn id="93" idx="0"/>
          </p:cNvCxnSpPr>
          <p:nvPr/>
        </p:nvCxnSpPr>
        <p:spPr>
          <a:xfrm>
            <a:off x="2030183" y="2357637"/>
            <a:ext cx="1165877" cy="1058890"/>
          </a:xfrm>
          <a:prstGeom prst="bentConnector2">
            <a:avLst/>
          </a:prstGeom>
          <a:ln w="12700">
            <a:solidFill>
              <a:schemeClr val="bg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11649588-9A09-4156-8527-D432A8E85EC0}"/>
              </a:ext>
              <a:ext uri="{C183D7F6-B498-43B3-948B-1728B52AA6E4}">
                <adec:decorative xmlns:adec="http://schemas.microsoft.com/office/drawing/2017/decorative" val="1"/>
              </a:ext>
            </a:extLst>
          </p:cNvPr>
          <p:cNvGrpSpPr/>
          <p:nvPr/>
        </p:nvGrpSpPr>
        <p:grpSpPr>
          <a:xfrm>
            <a:off x="5335428" y="2472129"/>
            <a:ext cx="2681487" cy="2357852"/>
            <a:chOff x="5943216" y="1607547"/>
            <a:chExt cx="2681487" cy="2357852"/>
          </a:xfrm>
        </p:grpSpPr>
        <p:sp>
          <p:nvSpPr>
            <p:cNvPr id="7" name="Rectangle: Rounded Corners 6">
              <a:extLst>
                <a:ext uri="{FF2B5EF4-FFF2-40B4-BE49-F238E27FC236}">
                  <a16:creationId xmlns:a16="http://schemas.microsoft.com/office/drawing/2014/main" id="{82752B7C-5231-4BC1-BD7D-E40C4C2E3BE3}"/>
                </a:ext>
                <a:ext uri="{C183D7F6-B498-43B3-948B-1728B52AA6E4}">
                  <adec:decorative xmlns:adec="http://schemas.microsoft.com/office/drawing/2017/decorative" val="1"/>
                </a:ext>
              </a:extLst>
            </p:cNvPr>
            <p:cNvSpPr/>
            <p:nvPr/>
          </p:nvSpPr>
          <p:spPr bwMode="auto">
            <a:xfrm>
              <a:off x="5943216" y="1607547"/>
              <a:ext cx="2681487" cy="2357852"/>
            </a:xfrm>
            <a:prstGeom prst="roundRect">
              <a:avLst>
                <a:gd name="adj" fmla="val 20696"/>
              </a:avLst>
            </a:prstGeom>
            <a:noFill/>
            <a:ln>
              <a:solidFill>
                <a:srgbClr val="0070C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3" name="Rectangle 12">
              <a:extLst>
                <a:ext uri="{FF2B5EF4-FFF2-40B4-BE49-F238E27FC236}">
                  <a16:creationId xmlns:a16="http://schemas.microsoft.com/office/drawing/2014/main" id="{E90E8F75-74E7-459D-9ED4-5D00DB57079D}"/>
                </a:ext>
                <a:ext uri="{C183D7F6-B498-43B3-948B-1728B52AA6E4}">
                  <adec:decorative xmlns:adec="http://schemas.microsoft.com/office/drawing/2017/decorative" val="1"/>
                </a:ext>
              </a:extLst>
            </p:cNvPr>
            <p:cNvSpPr/>
            <p:nvPr/>
          </p:nvSpPr>
          <p:spPr bwMode="auto">
            <a:xfrm>
              <a:off x="5943216" y="3319022"/>
              <a:ext cx="2681487" cy="6195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en-US" altLang="zh-CN" sz="1000" dirty="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Azure </a:t>
              </a:r>
              <a:r>
                <a:rPr lang="zh-CN" altLang="en-US" sz="1000" dirty="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认知服务</a:t>
              </a:r>
              <a:r>
                <a:rPr lang="en-US" altLang="zh-CN" sz="1000" dirty="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a:t>
              </a:r>
            </a:p>
            <a:p>
              <a:pPr lvl="0" algn="ctr" defTabSz="932472" fontAlgn="base">
                <a:spcBef>
                  <a:spcPct val="0"/>
                </a:spcBef>
                <a:spcAft>
                  <a:spcPct val="0"/>
                </a:spcAft>
                <a:defRPr/>
              </a:pPr>
              <a:r>
                <a:rPr lang="zh-CN" altLang="en-US" sz="1000" dirty="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语音和 </a:t>
              </a:r>
              <a:r>
                <a:rPr lang="en-US" altLang="zh-CN" sz="1000" dirty="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OpenAI</a:t>
              </a:r>
              <a:endParaRPr lang="en-CA" altLang="zh-CN" sz="1000" dirty="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33" name="TextBox 32">
              <a:extLst>
                <a:ext uri="{FF2B5EF4-FFF2-40B4-BE49-F238E27FC236}">
                  <a16:creationId xmlns:a16="http://schemas.microsoft.com/office/drawing/2014/main" id="{F3858DE0-A737-4AD6-9073-137AF950CE7A}"/>
                </a:ext>
                <a:ext uri="{C183D7F6-B498-43B3-948B-1728B52AA6E4}">
                  <adec:decorative xmlns:adec="http://schemas.microsoft.com/office/drawing/2017/decorative" val="1"/>
                </a:ext>
              </a:extLst>
            </p:cNvPr>
            <p:cNvSpPr txBox="1"/>
            <p:nvPr/>
          </p:nvSpPr>
          <p:spPr>
            <a:xfrm>
              <a:off x="6341579" y="1679443"/>
              <a:ext cx="2037160" cy="307777"/>
            </a:xfrm>
            <a:prstGeom prst="rect">
              <a:avLst/>
            </a:prstGeom>
            <a:noFill/>
          </p:spPr>
          <p:txBody>
            <a:bodyPr wrap="square" rtlCol="0">
              <a:spAutoFit/>
            </a:bodyPr>
            <a:lstStyle/>
            <a:p>
              <a:pPr lvl="0" algn="ctr">
                <a:defRPr/>
              </a:pPr>
              <a:r>
                <a:rPr lang="zh-CN" altLang="en-US" sz="14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智能转录</a:t>
              </a:r>
              <a:endParaRPr kumimoji="0" lang="en-CA"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pic>
          <p:nvPicPr>
            <p:cNvPr id="126" name="Graphic 125">
              <a:extLst>
                <a:ext uri="{FF2B5EF4-FFF2-40B4-BE49-F238E27FC236}">
                  <a16:creationId xmlns:a16="http://schemas.microsoft.com/office/drawing/2014/main" id="{FC0E42D0-8655-421D-8B5C-EE1544E9505C}"/>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74560" y="2465335"/>
              <a:ext cx="367089" cy="367089"/>
            </a:xfrm>
            <a:prstGeom prst="rect">
              <a:avLst/>
            </a:prstGeom>
          </p:spPr>
        </p:pic>
        <p:sp>
          <p:nvSpPr>
            <p:cNvPr id="127" name="TextBox 126">
              <a:extLst>
                <a:ext uri="{FF2B5EF4-FFF2-40B4-BE49-F238E27FC236}">
                  <a16:creationId xmlns:a16="http://schemas.microsoft.com/office/drawing/2014/main" id="{35315BF0-D09F-442F-86AB-F9A4C5539000}"/>
                </a:ext>
                <a:ext uri="{C183D7F6-B498-43B3-948B-1728B52AA6E4}">
                  <adec:decorative xmlns:adec="http://schemas.microsoft.com/office/drawing/2017/decorative" val="1"/>
                </a:ext>
              </a:extLst>
            </p:cNvPr>
            <p:cNvSpPr txBox="1"/>
            <p:nvPr/>
          </p:nvSpPr>
          <p:spPr>
            <a:xfrm>
              <a:off x="6245173" y="2899014"/>
              <a:ext cx="825867"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Azure</a:t>
              </a:r>
              <a:r>
                <a:rPr kumimoji="0" lang="zh-CN" altLang="en-US" sz="1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 </a:t>
              </a:r>
              <a:r>
                <a:rPr kumimoji="0" lang="en-US" altLang="zh-CN" sz="1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STT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语音转文字</a:t>
              </a:r>
              <a:endParaRPr kumimoji="0" lang="en-CA" sz="1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129" name="TextBox 128">
              <a:extLst>
                <a:ext uri="{FF2B5EF4-FFF2-40B4-BE49-F238E27FC236}">
                  <a16:creationId xmlns:a16="http://schemas.microsoft.com/office/drawing/2014/main" id="{63369936-4ABB-41BD-B651-A89C924FE695}"/>
                </a:ext>
                <a:ext uri="{C183D7F6-B498-43B3-948B-1728B52AA6E4}">
                  <adec:decorative xmlns:adec="http://schemas.microsoft.com/office/drawing/2017/decorative" val="1"/>
                </a:ext>
              </a:extLst>
            </p:cNvPr>
            <p:cNvSpPr txBox="1"/>
            <p:nvPr/>
          </p:nvSpPr>
          <p:spPr>
            <a:xfrm>
              <a:off x="7438244" y="2899014"/>
              <a:ext cx="1040670" cy="400110"/>
            </a:xfrm>
            <a:prstGeom prst="rect">
              <a:avLst/>
            </a:prstGeom>
            <a:noFill/>
          </p:spPr>
          <p:txBody>
            <a:bodyPr wrap="none" rtlCol="0">
              <a:spAutoFit/>
            </a:bodyPr>
            <a:lstStyle/>
            <a:p>
              <a:pPr lvl="0" algn="ctr">
                <a:defRPr/>
              </a:pPr>
              <a:r>
                <a:rPr lang="en-US" altLang="zh-CN" sz="1000" dirty="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Azure OpenAI</a:t>
              </a:r>
              <a:br>
                <a:rPr lang="en-US" altLang="zh-CN" sz="1000" dirty="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br>
              <a:r>
                <a:rPr lang="zh-CN" altLang="en-US" sz="1000" dirty="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服务</a:t>
              </a:r>
              <a:endParaRPr lang="en-CA" altLang="zh-CN" sz="1000" dirty="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endParaRPr>
            </a:p>
          </p:txBody>
        </p:sp>
      </p:grpSp>
      <p:grpSp>
        <p:nvGrpSpPr>
          <p:cNvPr id="10" name="Group 9">
            <a:extLst>
              <a:ext uri="{FF2B5EF4-FFF2-40B4-BE49-F238E27FC236}">
                <a16:creationId xmlns:a16="http://schemas.microsoft.com/office/drawing/2014/main" id="{28B18E79-7D43-4128-831D-482404DDA941}"/>
              </a:ext>
              <a:ext uri="{C183D7F6-B498-43B3-948B-1728B52AA6E4}">
                <adec:decorative xmlns:adec="http://schemas.microsoft.com/office/drawing/2017/decorative" val="1"/>
              </a:ext>
            </a:extLst>
          </p:cNvPr>
          <p:cNvGrpSpPr/>
          <p:nvPr/>
        </p:nvGrpSpPr>
        <p:grpSpPr>
          <a:xfrm>
            <a:off x="9138307" y="1873957"/>
            <a:ext cx="2305102" cy="1777098"/>
            <a:chOff x="7516356" y="4979136"/>
            <a:chExt cx="2305102" cy="1777098"/>
          </a:xfrm>
        </p:grpSpPr>
        <p:sp>
          <p:nvSpPr>
            <p:cNvPr id="105" name="Rectangle: Rounded Corners 104">
              <a:extLst>
                <a:ext uri="{FF2B5EF4-FFF2-40B4-BE49-F238E27FC236}">
                  <a16:creationId xmlns:a16="http://schemas.microsoft.com/office/drawing/2014/main" id="{C648B1C5-D297-4A0F-976D-7A68654A0BDF}"/>
                </a:ext>
                <a:ext uri="{C183D7F6-B498-43B3-948B-1728B52AA6E4}">
                  <adec:decorative xmlns:adec="http://schemas.microsoft.com/office/drawing/2017/decorative" val="1"/>
                </a:ext>
              </a:extLst>
            </p:cNvPr>
            <p:cNvSpPr/>
            <p:nvPr/>
          </p:nvSpPr>
          <p:spPr bwMode="auto">
            <a:xfrm>
              <a:off x="7680609" y="4979136"/>
              <a:ext cx="1976597" cy="1777098"/>
            </a:xfrm>
            <a:prstGeom prst="roundRect">
              <a:avLst>
                <a:gd name="adj" fmla="val 20696"/>
              </a:avLst>
            </a:prstGeom>
            <a:noFill/>
            <a:ln>
              <a:solidFill>
                <a:srgbClr val="0070C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06" name="Rectangle 105">
              <a:extLst>
                <a:ext uri="{FF2B5EF4-FFF2-40B4-BE49-F238E27FC236}">
                  <a16:creationId xmlns:a16="http://schemas.microsoft.com/office/drawing/2014/main" id="{09FA252B-46B0-445E-ADF6-5E2BC6FD38DA}"/>
                </a:ext>
                <a:ext uri="{C183D7F6-B498-43B3-948B-1728B52AA6E4}">
                  <adec:decorative xmlns:adec="http://schemas.microsoft.com/office/drawing/2017/decorative" val="1"/>
                </a:ext>
              </a:extLst>
            </p:cNvPr>
            <p:cNvSpPr/>
            <p:nvPr/>
          </p:nvSpPr>
          <p:spPr bwMode="auto">
            <a:xfrm>
              <a:off x="7516356" y="6136699"/>
              <a:ext cx="2305102" cy="6195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zh-CN" altLang="en-US" sz="10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对话的趋势和见解</a:t>
              </a:r>
              <a:endParaRPr kumimoji="0" lang="en-US" sz="1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sp>
          <p:nvSpPr>
            <p:cNvPr id="107" name="TextBox 106">
              <a:extLst>
                <a:ext uri="{FF2B5EF4-FFF2-40B4-BE49-F238E27FC236}">
                  <a16:creationId xmlns:a16="http://schemas.microsoft.com/office/drawing/2014/main" id="{12BEFA7B-D3D1-42B4-9BC5-CEE84DE9E403}"/>
                </a:ext>
                <a:ext uri="{C183D7F6-B498-43B3-948B-1728B52AA6E4}">
                  <adec:decorative xmlns:adec="http://schemas.microsoft.com/office/drawing/2017/decorative" val="1"/>
                </a:ext>
              </a:extLst>
            </p:cNvPr>
            <p:cNvSpPr txBox="1"/>
            <p:nvPr/>
          </p:nvSpPr>
          <p:spPr>
            <a:xfrm>
              <a:off x="7523773" y="5007159"/>
              <a:ext cx="2290269" cy="477054"/>
            </a:xfrm>
            <a:prstGeom prst="rect">
              <a:avLst/>
            </a:prstGeom>
            <a:noFill/>
          </p:spPr>
          <p:txBody>
            <a:bodyPr wrap="square" rtlCol="0">
              <a:spAutoFit/>
            </a:bodyPr>
            <a:lstStyle/>
            <a:p>
              <a:pPr lvl="0" algn="ctr">
                <a:defRPr/>
              </a:pPr>
              <a:r>
                <a:rPr lang="en-US" sz="1400" err="1">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PowerBI</a:t>
              </a:r>
              <a:r>
                <a:rPr lang="en-US" sz="14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 I</a:t>
              </a:r>
              <a:r>
                <a:rPr lang="en-US" altLang="zh-CN" sz="14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nsights</a:t>
              </a:r>
              <a:endParaRPr lang="zh-CN" altLang="en-US" sz="14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endParaRPr>
            </a:p>
            <a:p>
              <a:pPr lvl="0" algn="ctr">
                <a:defRPr/>
              </a:pPr>
              <a:r>
                <a:rPr lang="en-US" altLang="zh-CN" sz="11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a:t>
              </a:r>
              <a:r>
                <a:rPr lang="zh-CN" altLang="en-US" sz="11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接近实时</a:t>
              </a:r>
              <a:r>
                <a:rPr lang="en-US" altLang="zh-CN" sz="1100">
                  <a:solidFill>
                    <a:prstClr val="white"/>
                  </a:solidFill>
                  <a:latin typeface="微软雅黑" panose="020B0503020204020204" pitchFamily="34" charset="-122"/>
                  <a:ea typeface="微软雅黑" panose="020B0503020204020204" pitchFamily="34" charset="-122"/>
                  <a:cs typeface="Segoe UI Semibold" panose="020B0702040204020203" pitchFamily="34" charset="0"/>
                </a:rPr>
                <a:t>)</a:t>
              </a:r>
              <a:endParaRPr kumimoji="0" lang="en-CA" sz="11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grpSp>
      <p:cxnSp>
        <p:nvCxnSpPr>
          <p:cNvPr id="136" name="Connector: Elbow 135">
            <a:extLst>
              <a:ext uri="{FF2B5EF4-FFF2-40B4-BE49-F238E27FC236}">
                <a16:creationId xmlns:a16="http://schemas.microsoft.com/office/drawing/2014/main" id="{F58341B0-012D-4A1B-B916-E9D2FEC87593}"/>
              </a:ext>
              <a:ext uri="{C183D7F6-B498-43B3-948B-1728B52AA6E4}">
                <adec:decorative xmlns:adec="http://schemas.microsoft.com/office/drawing/2017/decorative" val="1"/>
              </a:ext>
            </a:extLst>
          </p:cNvPr>
          <p:cNvCxnSpPr>
            <a:cxnSpLocks/>
            <a:stCxn id="95" idx="2"/>
            <a:endCxn id="91" idx="2"/>
          </p:cNvCxnSpPr>
          <p:nvPr/>
        </p:nvCxnSpPr>
        <p:spPr>
          <a:xfrm rot="5400000" flipH="1" flipV="1">
            <a:off x="2042497" y="3804476"/>
            <a:ext cx="669250" cy="1637875"/>
          </a:xfrm>
          <a:prstGeom prst="bentConnector3">
            <a:avLst>
              <a:gd name="adj1" fmla="val -34158"/>
            </a:avLst>
          </a:prstGeom>
          <a:ln w="12700">
            <a:solidFill>
              <a:schemeClr val="bg1"/>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6051A74F-56E9-4CAF-8752-25745495A25D}"/>
              </a:ext>
              <a:ext uri="{C183D7F6-B498-43B3-948B-1728B52AA6E4}">
                <adec:decorative xmlns:adec="http://schemas.microsoft.com/office/drawing/2017/decorative" val="1"/>
              </a:ext>
            </a:extLst>
          </p:cNvPr>
          <p:cNvCxnSpPr>
            <a:cxnSpLocks/>
          </p:cNvCxnSpPr>
          <p:nvPr/>
        </p:nvCxnSpPr>
        <p:spPr>
          <a:xfrm rot="10800000" flipH="1">
            <a:off x="3600302" y="3651055"/>
            <a:ext cx="430042"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7" name="Graphic 16">
            <a:extLst>
              <a:ext uri="{FF2B5EF4-FFF2-40B4-BE49-F238E27FC236}">
                <a16:creationId xmlns:a16="http://schemas.microsoft.com/office/drawing/2014/main" id="{A60A7B6E-AB81-4420-BEE1-1C76BC3C0EC4}"/>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45861" y="3376736"/>
            <a:ext cx="497283" cy="497283"/>
          </a:xfrm>
          <a:prstGeom prst="rect">
            <a:avLst/>
          </a:prstGeom>
        </p:spPr>
      </p:pic>
      <p:sp>
        <p:nvSpPr>
          <p:cNvPr id="68" name="TextBox 67">
            <a:extLst>
              <a:ext uri="{FF2B5EF4-FFF2-40B4-BE49-F238E27FC236}">
                <a16:creationId xmlns:a16="http://schemas.microsoft.com/office/drawing/2014/main" id="{A6F0F362-CBAF-416A-B85C-8F6E3533D01B}"/>
              </a:ext>
              <a:ext uri="{C183D7F6-B498-43B3-948B-1728B52AA6E4}">
                <adec:decorative xmlns:adec="http://schemas.microsoft.com/office/drawing/2017/decorative" val="1"/>
              </a:ext>
            </a:extLst>
          </p:cNvPr>
          <p:cNvSpPr txBox="1"/>
          <p:nvPr/>
        </p:nvSpPr>
        <p:spPr>
          <a:xfrm>
            <a:off x="4669278" y="3208585"/>
            <a:ext cx="697628"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音频文件</a:t>
            </a:r>
            <a:endParaRPr kumimoji="0" lang="en-CA" sz="1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endParaRPr>
          </a:p>
        </p:txBody>
      </p:sp>
      <p:pic>
        <p:nvPicPr>
          <p:cNvPr id="1026" name="Picture 2" descr="Microsoft Power BI Logo et symbole, sens, histoire, PNG, marque">
            <a:extLst>
              <a:ext uri="{FF2B5EF4-FFF2-40B4-BE49-F238E27FC236}">
                <a16:creationId xmlns:a16="http://schemas.microsoft.com/office/drawing/2014/main" id="{2FFB8D02-C89A-FC9E-07F0-804105F0DFE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752031" y="2456154"/>
            <a:ext cx="1129746" cy="635482"/>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A1654AA-6D3D-AB69-2C4E-2E2F3ECB43D7}"/>
              </a:ext>
              <a:ext uri="{C183D7F6-B498-43B3-948B-1728B52AA6E4}">
                <adec:decorative xmlns:adec="http://schemas.microsoft.com/office/drawing/2017/decorative" val="1"/>
              </a:ext>
            </a:extLst>
          </p:cNvPr>
          <p:cNvGrpSpPr/>
          <p:nvPr/>
        </p:nvGrpSpPr>
        <p:grpSpPr>
          <a:xfrm>
            <a:off x="9154414" y="3873227"/>
            <a:ext cx="2290269" cy="1798719"/>
            <a:chOff x="7520740" y="4979136"/>
            <a:chExt cx="2290269" cy="1798719"/>
          </a:xfrm>
        </p:grpSpPr>
        <p:sp>
          <p:nvSpPr>
            <p:cNvPr id="15" name="Rectangle: Rounded Corners 14">
              <a:extLst>
                <a:ext uri="{FF2B5EF4-FFF2-40B4-BE49-F238E27FC236}">
                  <a16:creationId xmlns:a16="http://schemas.microsoft.com/office/drawing/2014/main" id="{2BD0FFDE-7455-B293-9205-4253451482C7}"/>
                </a:ext>
                <a:ext uri="{C183D7F6-B498-43B3-948B-1728B52AA6E4}">
                  <adec:decorative xmlns:adec="http://schemas.microsoft.com/office/drawing/2017/decorative" val="1"/>
                </a:ext>
              </a:extLst>
            </p:cNvPr>
            <p:cNvSpPr/>
            <p:nvPr/>
          </p:nvSpPr>
          <p:spPr bwMode="auto">
            <a:xfrm>
              <a:off x="7680609" y="4979136"/>
              <a:ext cx="1976597" cy="1777098"/>
            </a:xfrm>
            <a:prstGeom prst="roundRect">
              <a:avLst>
                <a:gd name="adj" fmla="val 20696"/>
              </a:avLst>
            </a:prstGeom>
            <a:noFill/>
            <a:ln>
              <a:solidFill>
                <a:srgbClr val="0070C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16" name="Rectangle 15">
              <a:extLst>
                <a:ext uri="{FF2B5EF4-FFF2-40B4-BE49-F238E27FC236}">
                  <a16:creationId xmlns:a16="http://schemas.microsoft.com/office/drawing/2014/main" id="{961E33D3-A4E1-7F1A-6F38-4671724032B0}"/>
                </a:ext>
                <a:ext uri="{C183D7F6-B498-43B3-948B-1728B52AA6E4}">
                  <adec:decorative xmlns:adec="http://schemas.microsoft.com/office/drawing/2017/decorative" val="1"/>
                </a:ext>
              </a:extLst>
            </p:cNvPr>
            <p:cNvSpPr/>
            <p:nvPr/>
          </p:nvSpPr>
          <p:spPr bwMode="auto">
            <a:xfrm>
              <a:off x="7847195" y="6158321"/>
              <a:ext cx="1759938" cy="6195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zh-CN" altLang="en-US" sz="1000">
                  <a:latin typeface="微软雅黑" panose="020B0503020204020204" pitchFamily="34" charset="-122"/>
                  <a:ea typeface="微软雅黑" panose="020B0503020204020204" pitchFamily="34" charset="-122"/>
                </a:rPr>
                <a:t>详细的通话记录，包括概要，通话原因等</a:t>
              </a:r>
              <a:r>
                <a:rPr kumimoji="0" lang="en-US" sz="10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a:t>
              </a:r>
            </a:p>
          </p:txBody>
        </p:sp>
        <p:sp>
          <p:nvSpPr>
            <p:cNvPr id="18" name="TextBox 17">
              <a:extLst>
                <a:ext uri="{FF2B5EF4-FFF2-40B4-BE49-F238E27FC236}">
                  <a16:creationId xmlns:a16="http://schemas.microsoft.com/office/drawing/2014/main" id="{303730A7-EB04-F00A-3C62-69961AC5F99E}"/>
                </a:ext>
                <a:ext uri="{C183D7F6-B498-43B3-948B-1728B52AA6E4}">
                  <adec:decorative xmlns:adec="http://schemas.microsoft.com/office/drawing/2017/decorative" val="1"/>
                </a:ext>
              </a:extLst>
            </p:cNvPr>
            <p:cNvSpPr txBox="1"/>
            <p:nvPr/>
          </p:nvSpPr>
          <p:spPr>
            <a:xfrm>
              <a:off x="7520740" y="5072382"/>
              <a:ext cx="229026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Segoe UI Semibold" panose="020B0702040204020203" pitchFamily="34" charset="0"/>
                </a:rPr>
                <a:t>CRM</a:t>
              </a:r>
            </a:p>
          </p:txBody>
        </p:sp>
      </p:grpSp>
      <p:grpSp>
        <p:nvGrpSpPr>
          <p:cNvPr id="20" name="Group 19">
            <a:extLst>
              <a:ext uri="{FF2B5EF4-FFF2-40B4-BE49-F238E27FC236}">
                <a16:creationId xmlns:a16="http://schemas.microsoft.com/office/drawing/2014/main" id="{D3B7EBBF-E0B5-48CF-8C5D-DC229575E8E1}"/>
              </a:ext>
              <a:ext uri="{C183D7F6-B498-43B3-948B-1728B52AA6E4}">
                <adec:decorative xmlns:adec="http://schemas.microsoft.com/office/drawing/2017/decorative" val="1"/>
              </a:ext>
            </a:extLst>
          </p:cNvPr>
          <p:cNvGrpSpPr/>
          <p:nvPr/>
        </p:nvGrpSpPr>
        <p:grpSpPr>
          <a:xfrm>
            <a:off x="10090871" y="4412095"/>
            <a:ext cx="542945" cy="599305"/>
            <a:chOff x="7543247" y="3128969"/>
            <a:chExt cx="481522" cy="531505"/>
          </a:xfrm>
        </p:grpSpPr>
        <p:grpSp>
          <p:nvGrpSpPr>
            <p:cNvPr id="21" name="Group 20">
              <a:extLst>
                <a:ext uri="{FF2B5EF4-FFF2-40B4-BE49-F238E27FC236}">
                  <a16:creationId xmlns:a16="http://schemas.microsoft.com/office/drawing/2014/main" id="{A0926C90-51C8-423C-9F51-AFDAE8EEB67A}"/>
                </a:ext>
              </a:extLst>
            </p:cNvPr>
            <p:cNvGrpSpPr/>
            <p:nvPr/>
          </p:nvGrpSpPr>
          <p:grpSpPr>
            <a:xfrm>
              <a:off x="7543247" y="3128969"/>
              <a:ext cx="481522" cy="531505"/>
              <a:chOff x="4791177" y="2725299"/>
              <a:chExt cx="583305" cy="643849"/>
            </a:xfrm>
          </p:grpSpPr>
          <p:grpSp>
            <p:nvGrpSpPr>
              <p:cNvPr id="23" name="Group 22">
                <a:extLst>
                  <a:ext uri="{FF2B5EF4-FFF2-40B4-BE49-F238E27FC236}">
                    <a16:creationId xmlns:a16="http://schemas.microsoft.com/office/drawing/2014/main" id="{65C087F4-AE43-406F-8632-FA9229AE38B7}"/>
                  </a:ext>
                </a:extLst>
              </p:cNvPr>
              <p:cNvGrpSpPr/>
              <p:nvPr/>
            </p:nvGrpSpPr>
            <p:grpSpPr>
              <a:xfrm>
                <a:off x="4869000" y="2981621"/>
                <a:ext cx="505482" cy="387527"/>
                <a:chOff x="4764224" y="2905396"/>
                <a:chExt cx="614227" cy="470896"/>
              </a:xfrm>
            </p:grpSpPr>
            <p:grpSp>
              <p:nvGrpSpPr>
                <p:cNvPr id="28" name="Group 27">
                  <a:extLst>
                    <a:ext uri="{FF2B5EF4-FFF2-40B4-BE49-F238E27FC236}">
                      <a16:creationId xmlns:a16="http://schemas.microsoft.com/office/drawing/2014/main" id="{2C470D61-D652-41DF-A230-9575DA8EE53E}"/>
                    </a:ext>
                  </a:extLst>
                </p:cNvPr>
                <p:cNvGrpSpPr/>
                <p:nvPr/>
              </p:nvGrpSpPr>
              <p:grpSpPr>
                <a:xfrm>
                  <a:off x="4764224" y="2988149"/>
                  <a:ext cx="347088" cy="388143"/>
                  <a:chOff x="1175042" y="1972326"/>
                  <a:chExt cx="147106" cy="164506"/>
                </a:xfrm>
                <a:solidFill>
                  <a:srgbClr val="409AE1"/>
                </a:solidFill>
              </p:grpSpPr>
              <p:sp>
                <p:nvSpPr>
                  <p:cNvPr id="35" name="Freeform 5">
                    <a:extLst>
                      <a:ext uri="{FF2B5EF4-FFF2-40B4-BE49-F238E27FC236}">
                        <a16:creationId xmlns:a16="http://schemas.microsoft.com/office/drawing/2014/main" id="{68FA8A28-170F-40AF-8192-6DE2AB594876}"/>
                      </a:ext>
                      <a:ext uri="{C183D7F6-B498-43B3-948B-1728B52AA6E4}">
                        <adec:decorative xmlns:adec="http://schemas.microsoft.com/office/drawing/2017/decorative" val="1"/>
                      </a:ext>
                    </a:extLst>
                  </p:cNvPr>
                  <p:cNvSpPr>
                    <a:spLocks/>
                  </p:cNvSpPr>
                  <p:nvPr/>
                </p:nvSpPr>
                <p:spPr bwMode="auto">
                  <a:xfrm>
                    <a:off x="1175042" y="2061697"/>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微软雅黑" panose="020B0503020204020204" pitchFamily="34" charset="-122"/>
                      <a:ea typeface="微软雅黑" panose="020B0503020204020204" pitchFamily="34" charset="-122"/>
                    </a:endParaRPr>
                  </a:p>
                </p:txBody>
              </p:sp>
              <p:sp>
                <p:nvSpPr>
                  <p:cNvPr id="36" name="Oval 35">
                    <a:extLst>
                      <a:ext uri="{FF2B5EF4-FFF2-40B4-BE49-F238E27FC236}">
                        <a16:creationId xmlns:a16="http://schemas.microsoft.com/office/drawing/2014/main" id="{CD9A80F0-8F83-4403-8F66-342D357F3C11}"/>
                      </a:ext>
                      <a:ext uri="{C183D7F6-B498-43B3-948B-1728B52AA6E4}">
                        <adec:decorative xmlns:adec="http://schemas.microsoft.com/office/drawing/2017/decorative" val="1"/>
                      </a:ext>
                    </a:extLst>
                  </p:cNvPr>
                  <p:cNvSpPr>
                    <a:spLocks noChangeArrowheads="1"/>
                  </p:cNvSpPr>
                  <p:nvPr/>
                </p:nvSpPr>
                <p:spPr bwMode="auto">
                  <a:xfrm>
                    <a:off x="1212214" y="1972326"/>
                    <a:ext cx="72762" cy="7197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微软雅黑" panose="020B0503020204020204" pitchFamily="34" charset="-122"/>
                      <a:ea typeface="微软雅黑" panose="020B0503020204020204" pitchFamily="34" charset="-122"/>
                    </a:endParaRPr>
                  </a:p>
                </p:txBody>
              </p:sp>
            </p:grpSp>
            <p:grpSp>
              <p:nvGrpSpPr>
                <p:cNvPr id="30" name="Group 29">
                  <a:extLst>
                    <a:ext uri="{FF2B5EF4-FFF2-40B4-BE49-F238E27FC236}">
                      <a16:creationId xmlns:a16="http://schemas.microsoft.com/office/drawing/2014/main" id="{7CF51DEF-A1F1-43F1-AF25-2F99400136A2}"/>
                    </a:ext>
                  </a:extLst>
                </p:cNvPr>
                <p:cNvGrpSpPr/>
                <p:nvPr/>
              </p:nvGrpSpPr>
              <p:grpSpPr>
                <a:xfrm>
                  <a:off x="5031363" y="2905396"/>
                  <a:ext cx="347088" cy="388143"/>
                  <a:chOff x="1175042" y="1972326"/>
                  <a:chExt cx="147106" cy="164506"/>
                </a:xfrm>
              </p:grpSpPr>
              <p:sp>
                <p:nvSpPr>
                  <p:cNvPr id="32" name="Freeform 5">
                    <a:extLst>
                      <a:ext uri="{FF2B5EF4-FFF2-40B4-BE49-F238E27FC236}">
                        <a16:creationId xmlns:a16="http://schemas.microsoft.com/office/drawing/2014/main" id="{75FCB293-6D34-45BC-8298-343EB2D0C17D}"/>
                      </a:ext>
                      <a:ext uri="{C183D7F6-B498-43B3-948B-1728B52AA6E4}">
                        <adec:decorative xmlns:adec="http://schemas.microsoft.com/office/drawing/2017/decorative" val="1"/>
                      </a:ext>
                    </a:extLst>
                  </p:cNvPr>
                  <p:cNvSpPr>
                    <a:spLocks/>
                  </p:cNvSpPr>
                  <p:nvPr/>
                </p:nvSpPr>
                <p:spPr bwMode="auto">
                  <a:xfrm>
                    <a:off x="1175042" y="2061697"/>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微软雅黑" panose="020B0503020204020204" pitchFamily="34" charset="-122"/>
                      <a:ea typeface="微软雅黑" panose="020B0503020204020204" pitchFamily="34" charset="-122"/>
                    </a:endParaRPr>
                  </a:p>
                </p:txBody>
              </p:sp>
              <p:sp>
                <p:nvSpPr>
                  <p:cNvPr id="34" name="Oval 33">
                    <a:extLst>
                      <a:ext uri="{FF2B5EF4-FFF2-40B4-BE49-F238E27FC236}">
                        <a16:creationId xmlns:a16="http://schemas.microsoft.com/office/drawing/2014/main" id="{E8779EF9-1BB6-466D-B2A9-33FFC25A6DC5}"/>
                      </a:ext>
                      <a:ext uri="{C183D7F6-B498-43B3-948B-1728B52AA6E4}">
                        <adec:decorative xmlns:adec="http://schemas.microsoft.com/office/drawing/2017/decorative" val="1"/>
                      </a:ext>
                    </a:extLst>
                  </p:cNvPr>
                  <p:cNvSpPr>
                    <a:spLocks noChangeArrowheads="1"/>
                  </p:cNvSpPr>
                  <p:nvPr/>
                </p:nvSpPr>
                <p:spPr bwMode="auto">
                  <a:xfrm>
                    <a:off x="1212214" y="1972326"/>
                    <a:ext cx="72762" cy="71971"/>
                  </a:xfrm>
                  <a:prstGeom prst="ellipse">
                    <a:avLst/>
                  </a:pr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微软雅黑" panose="020B0503020204020204" pitchFamily="34" charset="-122"/>
                      <a:ea typeface="微软雅黑" panose="020B0503020204020204" pitchFamily="34" charset="-122"/>
                    </a:endParaRPr>
                  </a:p>
                </p:txBody>
              </p:sp>
            </p:grpSp>
            <p:sp>
              <p:nvSpPr>
                <p:cNvPr id="31" name="Freeform 28">
                  <a:extLst>
                    <a:ext uri="{FF2B5EF4-FFF2-40B4-BE49-F238E27FC236}">
                      <a16:creationId xmlns:a16="http://schemas.microsoft.com/office/drawing/2014/main" id="{10CE31D0-9C90-42A9-A794-6167E865A2B5}"/>
                    </a:ext>
                    <a:ext uri="{C183D7F6-B498-43B3-948B-1728B52AA6E4}">
                      <adec:decorative xmlns:adec="http://schemas.microsoft.com/office/drawing/2017/decorative" val="1"/>
                    </a:ext>
                  </a:extLst>
                </p:cNvPr>
                <p:cNvSpPr>
                  <a:spLocks/>
                </p:cNvSpPr>
                <p:nvPr/>
              </p:nvSpPr>
              <p:spPr bwMode="auto">
                <a:xfrm>
                  <a:off x="5031302" y="3198875"/>
                  <a:ext cx="82025" cy="94508"/>
                </a:xfrm>
                <a:custGeom>
                  <a:avLst/>
                  <a:gdLst>
                    <a:gd name="T0" fmla="*/ 23 w 23"/>
                    <a:gd name="T1" fmla="*/ 22 h 27"/>
                    <a:gd name="T2" fmla="*/ 1 w 23"/>
                    <a:gd name="T3" fmla="*/ 0 h 27"/>
                    <a:gd name="T4" fmla="*/ 0 w 23"/>
                    <a:gd name="T5" fmla="*/ 0 h 27"/>
                    <a:gd name="T6" fmla="*/ 0 w 23"/>
                    <a:gd name="T7" fmla="*/ 27 h 27"/>
                    <a:gd name="T8" fmla="*/ 23 w 23"/>
                    <a:gd name="T9" fmla="*/ 27 h 27"/>
                    <a:gd name="T10" fmla="*/ 23 w 23"/>
                    <a:gd name="T11" fmla="*/ 22 h 27"/>
                  </a:gdLst>
                  <a:ahLst/>
                  <a:cxnLst>
                    <a:cxn ang="0">
                      <a:pos x="T0" y="T1"/>
                    </a:cxn>
                    <a:cxn ang="0">
                      <a:pos x="T2" y="T3"/>
                    </a:cxn>
                    <a:cxn ang="0">
                      <a:pos x="T4" y="T5"/>
                    </a:cxn>
                    <a:cxn ang="0">
                      <a:pos x="T6" y="T7"/>
                    </a:cxn>
                    <a:cxn ang="0">
                      <a:pos x="T8" y="T9"/>
                    </a:cxn>
                    <a:cxn ang="0">
                      <a:pos x="T10" y="T11"/>
                    </a:cxn>
                  </a:cxnLst>
                  <a:rect l="0" t="0" r="r" b="b"/>
                  <a:pathLst>
                    <a:path w="23" h="27">
                      <a:moveTo>
                        <a:pt x="23" y="22"/>
                      </a:moveTo>
                      <a:cubicBezTo>
                        <a:pt x="23" y="10"/>
                        <a:pt x="14" y="0"/>
                        <a:pt x="1" y="0"/>
                      </a:cubicBezTo>
                      <a:cubicBezTo>
                        <a:pt x="1" y="0"/>
                        <a:pt x="0" y="0"/>
                        <a:pt x="0" y="0"/>
                      </a:cubicBezTo>
                      <a:cubicBezTo>
                        <a:pt x="0" y="26"/>
                        <a:pt x="0" y="27"/>
                        <a:pt x="0" y="27"/>
                      </a:cubicBezTo>
                      <a:cubicBezTo>
                        <a:pt x="8" y="27"/>
                        <a:pt x="16" y="27"/>
                        <a:pt x="23" y="27"/>
                      </a:cubicBezTo>
                      <a:cubicBezTo>
                        <a:pt x="23" y="22"/>
                        <a:pt x="23" y="22"/>
                        <a:pt x="23" y="22"/>
                      </a:cubicBezTo>
                      <a:close/>
                    </a:path>
                  </a:pathLst>
                </a:custGeom>
                <a:solidFill>
                  <a:srgbClr val="4CB1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微软雅黑" panose="020B0503020204020204" pitchFamily="34" charset="-122"/>
                    <a:ea typeface="微软雅黑" panose="020B0503020204020204" pitchFamily="34" charset="-122"/>
                  </a:endParaRPr>
                </a:p>
              </p:txBody>
            </p:sp>
          </p:grpSp>
          <p:grpSp>
            <p:nvGrpSpPr>
              <p:cNvPr id="24" name="Group 23">
                <a:extLst>
                  <a:ext uri="{FF2B5EF4-FFF2-40B4-BE49-F238E27FC236}">
                    <a16:creationId xmlns:a16="http://schemas.microsoft.com/office/drawing/2014/main" id="{27ACC665-91ED-4235-88D5-907F4A3BFA0E}"/>
                  </a:ext>
                </a:extLst>
              </p:cNvPr>
              <p:cNvGrpSpPr/>
              <p:nvPr/>
            </p:nvGrpSpPr>
            <p:grpSpPr>
              <a:xfrm>
                <a:off x="4791177" y="2725299"/>
                <a:ext cx="324620" cy="292851"/>
                <a:chOff x="4764983" y="2720537"/>
                <a:chExt cx="324620" cy="292851"/>
              </a:xfrm>
            </p:grpSpPr>
            <p:sp>
              <p:nvSpPr>
                <p:cNvPr id="26" name="Rectangle: Rounded Corners 25">
                  <a:extLst>
                    <a:ext uri="{FF2B5EF4-FFF2-40B4-BE49-F238E27FC236}">
                      <a16:creationId xmlns:a16="http://schemas.microsoft.com/office/drawing/2014/main" id="{8711AC26-1C3C-4743-BABD-B6D8EF57AB40}"/>
                    </a:ext>
                    <a:ext uri="{C183D7F6-B498-43B3-948B-1728B52AA6E4}">
                      <adec:decorative xmlns:adec="http://schemas.microsoft.com/office/drawing/2017/decorative" val="1"/>
                    </a:ext>
                  </a:extLst>
                </p:cNvPr>
                <p:cNvSpPr/>
                <p:nvPr/>
              </p:nvSpPr>
              <p:spPr bwMode="auto">
                <a:xfrm>
                  <a:off x="4764983" y="2720537"/>
                  <a:ext cx="324620" cy="238440"/>
                </a:xfrm>
                <a:prstGeom prst="roundRect">
                  <a:avLst>
                    <a:gd name="adj" fmla="val 23959"/>
                  </a:avLst>
                </a:prstGeom>
                <a:solidFill>
                  <a:srgbClr val="4CB1FF"/>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27" name="Rectangle 128">
                  <a:extLst>
                    <a:ext uri="{FF2B5EF4-FFF2-40B4-BE49-F238E27FC236}">
                      <a16:creationId xmlns:a16="http://schemas.microsoft.com/office/drawing/2014/main" id="{5E02615B-6D39-4F15-B735-C753411224E5}"/>
                    </a:ext>
                    <a:ext uri="{C183D7F6-B498-43B3-948B-1728B52AA6E4}">
                      <adec:decorative xmlns:adec="http://schemas.microsoft.com/office/drawing/2017/decorative" val="1"/>
                    </a:ext>
                  </a:extLst>
                </p:cNvPr>
                <p:cNvSpPr/>
                <p:nvPr/>
              </p:nvSpPr>
              <p:spPr bwMode="auto">
                <a:xfrm>
                  <a:off x="4978226" y="2902011"/>
                  <a:ext cx="111377" cy="111377"/>
                </a:xfrm>
                <a:custGeom>
                  <a:avLst/>
                  <a:gdLst>
                    <a:gd name="connsiteX0" fmla="*/ 0 w 259812"/>
                    <a:gd name="connsiteY0" fmla="*/ 0 h 259812"/>
                    <a:gd name="connsiteX1" fmla="*/ 259812 w 259812"/>
                    <a:gd name="connsiteY1" fmla="*/ 0 h 259812"/>
                    <a:gd name="connsiteX2" fmla="*/ 259812 w 259812"/>
                    <a:gd name="connsiteY2" fmla="*/ 259812 h 259812"/>
                    <a:gd name="connsiteX3" fmla="*/ 0 w 259812"/>
                    <a:gd name="connsiteY3" fmla="*/ 259812 h 259812"/>
                    <a:gd name="connsiteX4" fmla="*/ 0 w 259812"/>
                    <a:gd name="connsiteY4" fmla="*/ 0 h 259812"/>
                    <a:gd name="connsiteX0" fmla="*/ 0 w 259812"/>
                    <a:gd name="connsiteY0" fmla="*/ 0 h 259812"/>
                    <a:gd name="connsiteX1" fmla="*/ 259812 w 259812"/>
                    <a:gd name="connsiteY1" fmla="*/ 0 h 259812"/>
                    <a:gd name="connsiteX2" fmla="*/ 259812 w 259812"/>
                    <a:gd name="connsiteY2" fmla="*/ 259812 h 259812"/>
                    <a:gd name="connsiteX3" fmla="*/ 0 w 259812"/>
                    <a:gd name="connsiteY3" fmla="*/ 0 h 259812"/>
                  </a:gdLst>
                  <a:ahLst/>
                  <a:cxnLst>
                    <a:cxn ang="0">
                      <a:pos x="connsiteX0" y="connsiteY0"/>
                    </a:cxn>
                    <a:cxn ang="0">
                      <a:pos x="connsiteX1" y="connsiteY1"/>
                    </a:cxn>
                    <a:cxn ang="0">
                      <a:pos x="connsiteX2" y="connsiteY2"/>
                    </a:cxn>
                    <a:cxn ang="0">
                      <a:pos x="connsiteX3" y="connsiteY3"/>
                    </a:cxn>
                  </a:cxnLst>
                  <a:rect l="l" t="t" r="r" b="b"/>
                  <a:pathLst>
                    <a:path w="259812" h="259812">
                      <a:moveTo>
                        <a:pt x="0" y="0"/>
                      </a:moveTo>
                      <a:lnTo>
                        <a:pt x="259812" y="0"/>
                      </a:lnTo>
                      <a:lnTo>
                        <a:pt x="259812" y="259812"/>
                      </a:lnTo>
                      <a:lnTo>
                        <a:pt x="0" y="0"/>
                      </a:lnTo>
                      <a:close/>
                    </a:path>
                  </a:pathLst>
                </a:custGeom>
                <a:solidFill>
                  <a:srgbClr val="00BCF2"/>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微软雅黑" panose="020B0503020204020204" pitchFamily="34" charset="-122"/>
                    <a:ea typeface="微软雅黑" panose="020B0503020204020204" pitchFamily="34" charset="-122"/>
                    <a:cs typeface="Segoe UI" pitchFamily="34" charset="0"/>
                  </a:endParaRPr>
                </a:p>
              </p:txBody>
            </p:sp>
          </p:grpSp>
          <p:sp>
            <p:nvSpPr>
              <p:cNvPr id="25" name="Freeform 33">
                <a:extLst>
                  <a:ext uri="{FF2B5EF4-FFF2-40B4-BE49-F238E27FC236}">
                    <a16:creationId xmlns:a16="http://schemas.microsoft.com/office/drawing/2014/main" id="{31E23D57-7879-4E6C-BD24-920EA9C38E51}"/>
                  </a:ext>
                  <a:ext uri="{C183D7F6-B498-43B3-948B-1728B52AA6E4}">
                    <adec:decorative xmlns:adec="http://schemas.microsoft.com/office/drawing/2017/decorative" val="1"/>
                  </a:ext>
                </a:extLst>
              </p:cNvPr>
              <p:cNvSpPr>
                <a:spLocks noEditPoints="1"/>
              </p:cNvSpPr>
              <p:nvPr/>
            </p:nvSpPr>
            <p:spPr bwMode="auto">
              <a:xfrm flipH="1">
                <a:off x="4962794" y="2846627"/>
                <a:ext cx="81022" cy="79928"/>
              </a:xfrm>
              <a:custGeom>
                <a:avLst/>
                <a:gdLst>
                  <a:gd name="T0" fmla="*/ 13 w 41"/>
                  <a:gd name="T1" fmla="*/ 20 h 41"/>
                  <a:gd name="T2" fmla="*/ 28 w 41"/>
                  <a:gd name="T3" fmla="*/ 20 h 41"/>
                  <a:gd name="T4" fmla="*/ 40 w 41"/>
                  <a:gd name="T5" fmla="*/ 17 h 41"/>
                  <a:gd name="T6" fmla="*/ 35 w 41"/>
                  <a:gd name="T7" fmla="*/ 16 h 41"/>
                  <a:gd name="T8" fmla="*/ 34 w 41"/>
                  <a:gd name="T9" fmla="*/ 14 h 41"/>
                  <a:gd name="T10" fmla="*/ 37 w 41"/>
                  <a:gd name="T11" fmla="*/ 8 h 41"/>
                  <a:gd name="T12" fmla="*/ 35 w 41"/>
                  <a:gd name="T13" fmla="*/ 5 h 41"/>
                  <a:gd name="T14" fmla="*/ 29 w 41"/>
                  <a:gd name="T15" fmla="*/ 7 h 41"/>
                  <a:gd name="T16" fmla="*/ 25 w 41"/>
                  <a:gd name="T17" fmla="*/ 6 h 41"/>
                  <a:gd name="T18" fmla="*/ 24 w 41"/>
                  <a:gd name="T19" fmla="*/ 1 h 41"/>
                  <a:gd name="T20" fmla="*/ 20 w 41"/>
                  <a:gd name="T21" fmla="*/ 0 h 41"/>
                  <a:gd name="T22" fmla="*/ 17 w 41"/>
                  <a:gd name="T23" fmla="*/ 4 h 41"/>
                  <a:gd name="T24" fmla="*/ 14 w 41"/>
                  <a:gd name="T25" fmla="*/ 7 h 41"/>
                  <a:gd name="T26" fmla="*/ 9 w 41"/>
                  <a:gd name="T27" fmla="*/ 5 h 41"/>
                  <a:gd name="T28" fmla="*/ 6 w 41"/>
                  <a:gd name="T29" fmla="*/ 7 h 41"/>
                  <a:gd name="T30" fmla="*/ 8 w 41"/>
                  <a:gd name="T31" fmla="*/ 12 h 41"/>
                  <a:gd name="T32" fmla="*/ 8 w 41"/>
                  <a:gd name="T33" fmla="*/ 14 h 41"/>
                  <a:gd name="T34" fmla="*/ 8 w 41"/>
                  <a:gd name="T35" fmla="*/ 16 h 41"/>
                  <a:gd name="T36" fmla="*/ 1 w 41"/>
                  <a:gd name="T37" fmla="*/ 17 h 41"/>
                  <a:gd name="T38" fmla="*/ 0 w 41"/>
                  <a:gd name="T39" fmla="*/ 21 h 41"/>
                  <a:gd name="T40" fmla="*/ 6 w 41"/>
                  <a:gd name="T41" fmla="*/ 23 h 41"/>
                  <a:gd name="T42" fmla="*/ 8 w 41"/>
                  <a:gd name="T43" fmla="*/ 25 h 41"/>
                  <a:gd name="T44" fmla="*/ 8 w 41"/>
                  <a:gd name="T45" fmla="*/ 27 h 41"/>
                  <a:gd name="T46" fmla="*/ 6 w 41"/>
                  <a:gd name="T47" fmla="*/ 32 h 41"/>
                  <a:gd name="T48" fmla="*/ 8 w 41"/>
                  <a:gd name="T49" fmla="*/ 35 h 41"/>
                  <a:gd name="T50" fmla="*/ 12 w 41"/>
                  <a:gd name="T51" fmla="*/ 33 h 41"/>
                  <a:gd name="T52" fmla="*/ 14 w 41"/>
                  <a:gd name="T53" fmla="*/ 33 h 41"/>
                  <a:gd name="T54" fmla="*/ 16 w 41"/>
                  <a:gd name="T55" fmla="*/ 34 h 41"/>
                  <a:gd name="T56" fmla="*/ 19 w 41"/>
                  <a:gd name="T57" fmla="*/ 40 h 41"/>
                  <a:gd name="T58" fmla="*/ 23 w 41"/>
                  <a:gd name="T59" fmla="*/ 41 h 41"/>
                  <a:gd name="T60" fmla="*/ 24 w 41"/>
                  <a:gd name="T61" fmla="*/ 36 h 41"/>
                  <a:gd name="T62" fmla="*/ 26 w 41"/>
                  <a:gd name="T63" fmla="*/ 34 h 41"/>
                  <a:gd name="T64" fmla="*/ 27 w 41"/>
                  <a:gd name="T65" fmla="*/ 33 h 41"/>
                  <a:gd name="T66" fmla="*/ 33 w 41"/>
                  <a:gd name="T67" fmla="*/ 35 h 41"/>
                  <a:gd name="T68" fmla="*/ 37 w 41"/>
                  <a:gd name="T69" fmla="*/ 33 h 41"/>
                  <a:gd name="T70" fmla="*/ 34 w 41"/>
                  <a:gd name="T71" fmla="*/ 29 h 41"/>
                  <a:gd name="T72" fmla="*/ 34 w 41"/>
                  <a:gd name="T73" fmla="*/ 27 h 41"/>
                  <a:gd name="T74" fmla="*/ 35 w 41"/>
                  <a:gd name="T75" fmla="*/ 25 h 41"/>
                  <a:gd name="T76" fmla="*/ 40 w 41"/>
                  <a:gd name="T77" fmla="*/ 23 h 41"/>
                  <a:gd name="T78" fmla="*/ 41 w 41"/>
                  <a:gd name="T79"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41">
                    <a:moveTo>
                      <a:pt x="21" y="28"/>
                    </a:moveTo>
                    <a:cubicBezTo>
                      <a:pt x="16" y="28"/>
                      <a:pt x="13" y="25"/>
                      <a:pt x="13" y="20"/>
                    </a:cubicBezTo>
                    <a:cubicBezTo>
                      <a:pt x="13" y="16"/>
                      <a:pt x="16" y="13"/>
                      <a:pt x="21" y="13"/>
                    </a:cubicBezTo>
                    <a:cubicBezTo>
                      <a:pt x="25" y="13"/>
                      <a:pt x="28" y="16"/>
                      <a:pt x="28" y="20"/>
                    </a:cubicBezTo>
                    <a:cubicBezTo>
                      <a:pt x="28" y="25"/>
                      <a:pt x="25" y="28"/>
                      <a:pt x="21" y="28"/>
                    </a:cubicBezTo>
                    <a:close/>
                    <a:moveTo>
                      <a:pt x="40" y="17"/>
                    </a:moveTo>
                    <a:cubicBezTo>
                      <a:pt x="37" y="17"/>
                      <a:pt x="37" y="17"/>
                      <a:pt x="37" y="17"/>
                    </a:cubicBezTo>
                    <a:cubicBezTo>
                      <a:pt x="35" y="17"/>
                      <a:pt x="35" y="16"/>
                      <a:pt x="35" y="16"/>
                    </a:cubicBezTo>
                    <a:cubicBezTo>
                      <a:pt x="35" y="16"/>
                      <a:pt x="35" y="16"/>
                      <a:pt x="35" y="16"/>
                    </a:cubicBezTo>
                    <a:cubicBezTo>
                      <a:pt x="35" y="15"/>
                      <a:pt x="34" y="15"/>
                      <a:pt x="34" y="14"/>
                    </a:cubicBezTo>
                    <a:cubicBezTo>
                      <a:pt x="34" y="13"/>
                      <a:pt x="34" y="13"/>
                      <a:pt x="34" y="12"/>
                    </a:cubicBezTo>
                    <a:cubicBezTo>
                      <a:pt x="37" y="8"/>
                      <a:pt x="37" y="8"/>
                      <a:pt x="37" y="8"/>
                    </a:cubicBezTo>
                    <a:cubicBezTo>
                      <a:pt x="37" y="7"/>
                      <a:pt x="37" y="7"/>
                      <a:pt x="37" y="7"/>
                    </a:cubicBezTo>
                    <a:cubicBezTo>
                      <a:pt x="35" y="5"/>
                      <a:pt x="35" y="5"/>
                      <a:pt x="35" y="5"/>
                    </a:cubicBezTo>
                    <a:cubicBezTo>
                      <a:pt x="34" y="4"/>
                      <a:pt x="34" y="4"/>
                      <a:pt x="33" y="5"/>
                    </a:cubicBezTo>
                    <a:cubicBezTo>
                      <a:pt x="29" y="7"/>
                      <a:pt x="29" y="7"/>
                      <a:pt x="29" y="7"/>
                    </a:cubicBezTo>
                    <a:cubicBezTo>
                      <a:pt x="28" y="7"/>
                      <a:pt x="28" y="7"/>
                      <a:pt x="27" y="7"/>
                    </a:cubicBezTo>
                    <a:cubicBezTo>
                      <a:pt x="27" y="7"/>
                      <a:pt x="26" y="7"/>
                      <a:pt x="25" y="6"/>
                    </a:cubicBezTo>
                    <a:cubicBezTo>
                      <a:pt x="25" y="6"/>
                      <a:pt x="24" y="6"/>
                      <a:pt x="24" y="5"/>
                    </a:cubicBezTo>
                    <a:cubicBezTo>
                      <a:pt x="24" y="1"/>
                      <a:pt x="24" y="1"/>
                      <a:pt x="24" y="1"/>
                    </a:cubicBezTo>
                    <a:cubicBezTo>
                      <a:pt x="24" y="0"/>
                      <a:pt x="23" y="0"/>
                      <a:pt x="23" y="0"/>
                    </a:cubicBezTo>
                    <a:cubicBezTo>
                      <a:pt x="20" y="0"/>
                      <a:pt x="20" y="0"/>
                      <a:pt x="20" y="0"/>
                    </a:cubicBezTo>
                    <a:cubicBezTo>
                      <a:pt x="19" y="0"/>
                      <a:pt x="19" y="0"/>
                      <a:pt x="19" y="1"/>
                    </a:cubicBezTo>
                    <a:cubicBezTo>
                      <a:pt x="17" y="4"/>
                      <a:pt x="17" y="4"/>
                      <a:pt x="17" y="4"/>
                    </a:cubicBezTo>
                    <a:cubicBezTo>
                      <a:pt x="17" y="6"/>
                      <a:pt x="17" y="6"/>
                      <a:pt x="16" y="6"/>
                    </a:cubicBezTo>
                    <a:cubicBezTo>
                      <a:pt x="15" y="7"/>
                      <a:pt x="15" y="7"/>
                      <a:pt x="14" y="7"/>
                    </a:cubicBezTo>
                    <a:cubicBezTo>
                      <a:pt x="14" y="7"/>
                      <a:pt x="13" y="7"/>
                      <a:pt x="12" y="7"/>
                    </a:cubicBezTo>
                    <a:cubicBezTo>
                      <a:pt x="9" y="5"/>
                      <a:pt x="9" y="5"/>
                      <a:pt x="9" y="5"/>
                    </a:cubicBezTo>
                    <a:cubicBezTo>
                      <a:pt x="9" y="4"/>
                      <a:pt x="8" y="4"/>
                      <a:pt x="8" y="5"/>
                    </a:cubicBezTo>
                    <a:cubicBezTo>
                      <a:pt x="6" y="7"/>
                      <a:pt x="6" y="7"/>
                      <a:pt x="6" y="7"/>
                    </a:cubicBezTo>
                    <a:cubicBezTo>
                      <a:pt x="4" y="7"/>
                      <a:pt x="4" y="8"/>
                      <a:pt x="6" y="8"/>
                    </a:cubicBezTo>
                    <a:cubicBezTo>
                      <a:pt x="8" y="12"/>
                      <a:pt x="8" y="12"/>
                      <a:pt x="8" y="12"/>
                    </a:cubicBezTo>
                    <a:cubicBezTo>
                      <a:pt x="9" y="13"/>
                      <a:pt x="9" y="13"/>
                      <a:pt x="8" y="14"/>
                    </a:cubicBezTo>
                    <a:cubicBezTo>
                      <a:pt x="8" y="14"/>
                      <a:pt x="8" y="14"/>
                      <a:pt x="8" y="14"/>
                    </a:cubicBezTo>
                    <a:cubicBezTo>
                      <a:pt x="8" y="15"/>
                      <a:pt x="8" y="15"/>
                      <a:pt x="8" y="16"/>
                    </a:cubicBezTo>
                    <a:cubicBezTo>
                      <a:pt x="8" y="16"/>
                      <a:pt x="8" y="16"/>
                      <a:pt x="8" y="16"/>
                    </a:cubicBezTo>
                    <a:cubicBezTo>
                      <a:pt x="7" y="16"/>
                      <a:pt x="7" y="17"/>
                      <a:pt x="6" y="17"/>
                    </a:cubicBezTo>
                    <a:cubicBezTo>
                      <a:pt x="1" y="17"/>
                      <a:pt x="1" y="17"/>
                      <a:pt x="1" y="17"/>
                    </a:cubicBezTo>
                    <a:cubicBezTo>
                      <a:pt x="1" y="18"/>
                      <a:pt x="0" y="18"/>
                      <a:pt x="0" y="19"/>
                    </a:cubicBezTo>
                    <a:cubicBezTo>
                      <a:pt x="0" y="21"/>
                      <a:pt x="0" y="21"/>
                      <a:pt x="0" y="21"/>
                    </a:cubicBezTo>
                    <a:cubicBezTo>
                      <a:pt x="0" y="22"/>
                      <a:pt x="1" y="22"/>
                      <a:pt x="1" y="23"/>
                    </a:cubicBezTo>
                    <a:cubicBezTo>
                      <a:pt x="6" y="23"/>
                      <a:pt x="6" y="23"/>
                      <a:pt x="6" y="23"/>
                    </a:cubicBezTo>
                    <a:cubicBezTo>
                      <a:pt x="7" y="23"/>
                      <a:pt x="7" y="25"/>
                      <a:pt x="8" y="25"/>
                    </a:cubicBezTo>
                    <a:cubicBezTo>
                      <a:pt x="8" y="25"/>
                      <a:pt x="8" y="25"/>
                      <a:pt x="8" y="25"/>
                    </a:cubicBezTo>
                    <a:cubicBezTo>
                      <a:pt x="8" y="26"/>
                      <a:pt x="8" y="26"/>
                      <a:pt x="8" y="27"/>
                    </a:cubicBezTo>
                    <a:cubicBezTo>
                      <a:pt x="8" y="27"/>
                      <a:pt x="8" y="27"/>
                      <a:pt x="8" y="27"/>
                    </a:cubicBezTo>
                    <a:cubicBezTo>
                      <a:pt x="9" y="28"/>
                      <a:pt x="9" y="28"/>
                      <a:pt x="8" y="29"/>
                    </a:cubicBezTo>
                    <a:cubicBezTo>
                      <a:pt x="6" y="32"/>
                      <a:pt x="6" y="32"/>
                      <a:pt x="6" y="32"/>
                    </a:cubicBezTo>
                    <a:cubicBezTo>
                      <a:pt x="4" y="32"/>
                      <a:pt x="4" y="33"/>
                      <a:pt x="6" y="33"/>
                    </a:cubicBezTo>
                    <a:cubicBezTo>
                      <a:pt x="8" y="35"/>
                      <a:pt x="8" y="35"/>
                      <a:pt x="8" y="35"/>
                    </a:cubicBezTo>
                    <a:cubicBezTo>
                      <a:pt x="8" y="36"/>
                      <a:pt x="9" y="36"/>
                      <a:pt x="9" y="35"/>
                    </a:cubicBezTo>
                    <a:cubicBezTo>
                      <a:pt x="12" y="33"/>
                      <a:pt x="12" y="33"/>
                      <a:pt x="12" y="33"/>
                    </a:cubicBezTo>
                    <a:cubicBezTo>
                      <a:pt x="13" y="33"/>
                      <a:pt x="14" y="33"/>
                      <a:pt x="14" y="33"/>
                    </a:cubicBezTo>
                    <a:cubicBezTo>
                      <a:pt x="14" y="33"/>
                      <a:pt x="14" y="33"/>
                      <a:pt x="14" y="33"/>
                    </a:cubicBezTo>
                    <a:cubicBezTo>
                      <a:pt x="15" y="33"/>
                      <a:pt x="15" y="33"/>
                      <a:pt x="16" y="34"/>
                    </a:cubicBezTo>
                    <a:cubicBezTo>
                      <a:pt x="16" y="34"/>
                      <a:pt x="16" y="34"/>
                      <a:pt x="16" y="34"/>
                    </a:cubicBezTo>
                    <a:cubicBezTo>
                      <a:pt x="17" y="34"/>
                      <a:pt x="17" y="34"/>
                      <a:pt x="17" y="35"/>
                    </a:cubicBezTo>
                    <a:cubicBezTo>
                      <a:pt x="19" y="40"/>
                      <a:pt x="19" y="40"/>
                      <a:pt x="19" y="40"/>
                    </a:cubicBezTo>
                    <a:cubicBezTo>
                      <a:pt x="19" y="41"/>
                      <a:pt x="19" y="41"/>
                      <a:pt x="20" y="41"/>
                    </a:cubicBezTo>
                    <a:cubicBezTo>
                      <a:pt x="23" y="41"/>
                      <a:pt x="23" y="41"/>
                      <a:pt x="23" y="41"/>
                    </a:cubicBezTo>
                    <a:cubicBezTo>
                      <a:pt x="23" y="41"/>
                      <a:pt x="24" y="41"/>
                      <a:pt x="24" y="40"/>
                    </a:cubicBezTo>
                    <a:cubicBezTo>
                      <a:pt x="24" y="36"/>
                      <a:pt x="24" y="36"/>
                      <a:pt x="24" y="36"/>
                    </a:cubicBezTo>
                    <a:cubicBezTo>
                      <a:pt x="24" y="34"/>
                      <a:pt x="25" y="34"/>
                      <a:pt x="25" y="34"/>
                    </a:cubicBezTo>
                    <a:cubicBezTo>
                      <a:pt x="26" y="34"/>
                      <a:pt x="26" y="34"/>
                      <a:pt x="26" y="34"/>
                    </a:cubicBezTo>
                    <a:cubicBezTo>
                      <a:pt x="26" y="33"/>
                      <a:pt x="27" y="33"/>
                      <a:pt x="27" y="33"/>
                    </a:cubicBezTo>
                    <a:cubicBezTo>
                      <a:pt x="27" y="33"/>
                      <a:pt x="27" y="33"/>
                      <a:pt x="27" y="33"/>
                    </a:cubicBezTo>
                    <a:cubicBezTo>
                      <a:pt x="28" y="33"/>
                      <a:pt x="28" y="33"/>
                      <a:pt x="29" y="33"/>
                    </a:cubicBezTo>
                    <a:cubicBezTo>
                      <a:pt x="33" y="35"/>
                      <a:pt x="33" y="35"/>
                      <a:pt x="33" y="35"/>
                    </a:cubicBezTo>
                    <a:cubicBezTo>
                      <a:pt x="33" y="36"/>
                      <a:pt x="34" y="36"/>
                      <a:pt x="35" y="35"/>
                    </a:cubicBezTo>
                    <a:cubicBezTo>
                      <a:pt x="37" y="33"/>
                      <a:pt x="37" y="33"/>
                      <a:pt x="37" y="33"/>
                    </a:cubicBezTo>
                    <a:cubicBezTo>
                      <a:pt x="37" y="32"/>
                      <a:pt x="37" y="32"/>
                      <a:pt x="37" y="32"/>
                    </a:cubicBezTo>
                    <a:cubicBezTo>
                      <a:pt x="34" y="29"/>
                      <a:pt x="34" y="29"/>
                      <a:pt x="34" y="29"/>
                    </a:cubicBezTo>
                    <a:cubicBezTo>
                      <a:pt x="34" y="28"/>
                      <a:pt x="34" y="28"/>
                      <a:pt x="34" y="27"/>
                    </a:cubicBezTo>
                    <a:cubicBezTo>
                      <a:pt x="34" y="27"/>
                      <a:pt x="34" y="27"/>
                      <a:pt x="34" y="27"/>
                    </a:cubicBezTo>
                    <a:cubicBezTo>
                      <a:pt x="34" y="26"/>
                      <a:pt x="35" y="26"/>
                      <a:pt x="35" y="25"/>
                    </a:cubicBezTo>
                    <a:cubicBezTo>
                      <a:pt x="35" y="25"/>
                      <a:pt x="35" y="25"/>
                      <a:pt x="35" y="25"/>
                    </a:cubicBezTo>
                    <a:cubicBezTo>
                      <a:pt x="35" y="25"/>
                      <a:pt x="35" y="23"/>
                      <a:pt x="37" y="23"/>
                    </a:cubicBezTo>
                    <a:cubicBezTo>
                      <a:pt x="40" y="23"/>
                      <a:pt x="40" y="23"/>
                      <a:pt x="40" y="23"/>
                    </a:cubicBezTo>
                    <a:cubicBezTo>
                      <a:pt x="41" y="22"/>
                      <a:pt x="41" y="22"/>
                      <a:pt x="41" y="21"/>
                    </a:cubicBezTo>
                    <a:cubicBezTo>
                      <a:pt x="41" y="19"/>
                      <a:pt x="41" y="19"/>
                      <a:pt x="41" y="19"/>
                    </a:cubicBezTo>
                    <a:cubicBezTo>
                      <a:pt x="41" y="18"/>
                      <a:pt x="41" y="18"/>
                      <a:pt x="40" y="1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微软雅黑" panose="020B0503020204020204" pitchFamily="34" charset="-122"/>
                  <a:ea typeface="微软雅黑" panose="020B0503020204020204" pitchFamily="34" charset="-122"/>
                </a:endParaRPr>
              </a:p>
            </p:txBody>
          </p:sp>
        </p:grpSp>
        <p:sp>
          <p:nvSpPr>
            <p:cNvPr id="22" name="Freeform 57">
              <a:extLst>
                <a:ext uri="{FF2B5EF4-FFF2-40B4-BE49-F238E27FC236}">
                  <a16:creationId xmlns:a16="http://schemas.microsoft.com/office/drawing/2014/main" id="{7DE2D1B3-82EF-4746-B3C9-00E0E2154EF6}"/>
                </a:ext>
                <a:ext uri="{C183D7F6-B498-43B3-948B-1728B52AA6E4}">
                  <adec:decorative xmlns:adec="http://schemas.microsoft.com/office/drawing/2017/decorative" val="1"/>
                </a:ext>
              </a:extLst>
            </p:cNvPr>
            <p:cNvSpPr>
              <a:spLocks noEditPoints="1"/>
            </p:cNvSpPr>
            <p:nvPr/>
          </p:nvSpPr>
          <p:spPr bwMode="auto">
            <a:xfrm>
              <a:off x="7596187" y="3162302"/>
              <a:ext cx="103187" cy="103186"/>
            </a:xfrm>
            <a:custGeom>
              <a:avLst/>
              <a:gdLst>
                <a:gd name="T0" fmla="*/ 27 w 132"/>
                <a:gd name="T1" fmla="*/ 32 h 132"/>
                <a:gd name="T2" fmla="*/ 27 w 132"/>
                <a:gd name="T3" fmla="*/ 40 h 132"/>
                <a:gd name="T4" fmla="*/ 17 w 132"/>
                <a:gd name="T5" fmla="*/ 50 h 132"/>
                <a:gd name="T6" fmla="*/ 1 w 132"/>
                <a:gd name="T7" fmla="*/ 53 h 132"/>
                <a:gd name="T8" fmla="*/ 3 w 132"/>
                <a:gd name="T9" fmla="*/ 67 h 132"/>
                <a:gd name="T10" fmla="*/ 20 w 132"/>
                <a:gd name="T11" fmla="*/ 75 h 132"/>
                <a:gd name="T12" fmla="*/ 20 w 132"/>
                <a:gd name="T13" fmla="*/ 89 h 132"/>
                <a:gd name="T14" fmla="*/ 11 w 132"/>
                <a:gd name="T15" fmla="*/ 102 h 132"/>
                <a:gd name="T16" fmla="*/ 22 w 132"/>
                <a:gd name="T17" fmla="*/ 111 h 132"/>
                <a:gd name="T18" fmla="*/ 40 w 132"/>
                <a:gd name="T19" fmla="*/ 104 h 132"/>
                <a:gd name="T20" fmla="*/ 49 w 132"/>
                <a:gd name="T21" fmla="*/ 114 h 132"/>
                <a:gd name="T22" fmla="*/ 52 w 132"/>
                <a:gd name="T23" fmla="*/ 131 h 132"/>
                <a:gd name="T24" fmla="*/ 67 w 132"/>
                <a:gd name="T25" fmla="*/ 129 h 132"/>
                <a:gd name="T26" fmla="*/ 75 w 132"/>
                <a:gd name="T27" fmla="*/ 111 h 132"/>
                <a:gd name="T28" fmla="*/ 81 w 132"/>
                <a:gd name="T29" fmla="*/ 110 h 132"/>
                <a:gd name="T30" fmla="*/ 88 w 132"/>
                <a:gd name="T31" fmla="*/ 112 h 132"/>
                <a:gd name="T32" fmla="*/ 102 w 132"/>
                <a:gd name="T33" fmla="*/ 121 h 132"/>
                <a:gd name="T34" fmla="*/ 111 w 132"/>
                <a:gd name="T35" fmla="*/ 110 h 132"/>
                <a:gd name="T36" fmla="*/ 104 w 132"/>
                <a:gd name="T37" fmla="*/ 92 h 132"/>
                <a:gd name="T38" fmla="*/ 107 w 132"/>
                <a:gd name="T39" fmla="*/ 86 h 132"/>
                <a:gd name="T40" fmla="*/ 114 w 132"/>
                <a:gd name="T41" fmla="*/ 82 h 132"/>
                <a:gd name="T42" fmla="*/ 130 w 132"/>
                <a:gd name="T43" fmla="*/ 79 h 132"/>
                <a:gd name="T44" fmla="*/ 128 w 132"/>
                <a:gd name="T45" fmla="*/ 65 h 132"/>
                <a:gd name="T46" fmla="*/ 111 w 132"/>
                <a:gd name="T47" fmla="*/ 57 h 132"/>
                <a:gd name="T48" fmla="*/ 110 w 132"/>
                <a:gd name="T49" fmla="*/ 51 h 132"/>
                <a:gd name="T50" fmla="*/ 112 w 132"/>
                <a:gd name="T51" fmla="*/ 43 h 132"/>
                <a:gd name="T52" fmla="*/ 121 w 132"/>
                <a:gd name="T53" fmla="*/ 30 h 132"/>
                <a:gd name="T54" fmla="*/ 109 w 132"/>
                <a:gd name="T55" fmla="*/ 21 h 132"/>
                <a:gd name="T56" fmla="*/ 91 w 132"/>
                <a:gd name="T57" fmla="*/ 27 h 132"/>
                <a:gd name="T58" fmla="*/ 86 w 132"/>
                <a:gd name="T59" fmla="*/ 25 h 132"/>
                <a:gd name="T60" fmla="*/ 82 w 132"/>
                <a:gd name="T61" fmla="*/ 18 h 132"/>
                <a:gd name="T62" fmla="*/ 79 w 132"/>
                <a:gd name="T63" fmla="*/ 1 h 132"/>
                <a:gd name="T64" fmla="*/ 65 w 132"/>
                <a:gd name="T65" fmla="*/ 3 h 132"/>
                <a:gd name="T66" fmla="*/ 57 w 132"/>
                <a:gd name="T67" fmla="*/ 21 h 132"/>
                <a:gd name="T68" fmla="*/ 51 w 132"/>
                <a:gd name="T69" fmla="*/ 22 h 132"/>
                <a:gd name="T70" fmla="*/ 43 w 132"/>
                <a:gd name="T71" fmla="*/ 20 h 132"/>
                <a:gd name="T72" fmla="*/ 29 w 132"/>
                <a:gd name="T73" fmla="*/ 11 h 132"/>
                <a:gd name="T74" fmla="*/ 21 w 132"/>
                <a:gd name="T75" fmla="*/ 22 h 132"/>
                <a:gd name="T76" fmla="*/ 80 w 132"/>
                <a:gd name="T77" fmla="*/ 85 h 132"/>
                <a:gd name="T78" fmla="*/ 51 w 132"/>
                <a:gd name="T79" fmla="*/ 4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32">
                  <a:moveTo>
                    <a:pt x="21" y="22"/>
                  </a:moveTo>
                  <a:cubicBezTo>
                    <a:pt x="27" y="32"/>
                    <a:pt x="27" y="32"/>
                    <a:pt x="27" y="32"/>
                  </a:cubicBezTo>
                  <a:cubicBezTo>
                    <a:pt x="29" y="36"/>
                    <a:pt x="29" y="38"/>
                    <a:pt x="27" y="40"/>
                  </a:cubicBezTo>
                  <a:cubicBezTo>
                    <a:pt x="27" y="40"/>
                    <a:pt x="27" y="40"/>
                    <a:pt x="27" y="40"/>
                  </a:cubicBezTo>
                  <a:cubicBezTo>
                    <a:pt x="26" y="42"/>
                    <a:pt x="25" y="44"/>
                    <a:pt x="24" y="46"/>
                  </a:cubicBezTo>
                  <a:cubicBezTo>
                    <a:pt x="23" y="48"/>
                    <a:pt x="21" y="50"/>
                    <a:pt x="17" y="50"/>
                  </a:cubicBezTo>
                  <a:cubicBezTo>
                    <a:pt x="5" y="49"/>
                    <a:pt x="5" y="49"/>
                    <a:pt x="5" y="49"/>
                  </a:cubicBezTo>
                  <a:cubicBezTo>
                    <a:pt x="3" y="49"/>
                    <a:pt x="1" y="51"/>
                    <a:pt x="1" y="53"/>
                  </a:cubicBezTo>
                  <a:cubicBezTo>
                    <a:pt x="0" y="62"/>
                    <a:pt x="0" y="62"/>
                    <a:pt x="0" y="62"/>
                  </a:cubicBezTo>
                  <a:cubicBezTo>
                    <a:pt x="0" y="64"/>
                    <a:pt x="1" y="66"/>
                    <a:pt x="3" y="67"/>
                  </a:cubicBezTo>
                  <a:cubicBezTo>
                    <a:pt x="15" y="69"/>
                    <a:pt x="15" y="69"/>
                    <a:pt x="15" y="69"/>
                  </a:cubicBezTo>
                  <a:cubicBezTo>
                    <a:pt x="18" y="70"/>
                    <a:pt x="20" y="72"/>
                    <a:pt x="20" y="75"/>
                  </a:cubicBezTo>
                  <a:cubicBezTo>
                    <a:pt x="21" y="77"/>
                    <a:pt x="21" y="79"/>
                    <a:pt x="22" y="82"/>
                  </a:cubicBezTo>
                  <a:cubicBezTo>
                    <a:pt x="23" y="84"/>
                    <a:pt x="23" y="86"/>
                    <a:pt x="20" y="89"/>
                  </a:cubicBezTo>
                  <a:cubicBezTo>
                    <a:pt x="11" y="97"/>
                    <a:pt x="11" y="97"/>
                    <a:pt x="11" y="97"/>
                  </a:cubicBezTo>
                  <a:cubicBezTo>
                    <a:pt x="10" y="98"/>
                    <a:pt x="10" y="101"/>
                    <a:pt x="11" y="102"/>
                  </a:cubicBezTo>
                  <a:cubicBezTo>
                    <a:pt x="17" y="110"/>
                    <a:pt x="17" y="110"/>
                    <a:pt x="17" y="110"/>
                  </a:cubicBezTo>
                  <a:cubicBezTo>
                    <a:pt x="18" y="111"/>
                    <a:pt x="20" y="112"/>
                    <a:pt x="22" y="111"/>
                  </a:cubicBezTo>
                  <a:cubicBezTo>
                    <a:pt x="32" y="105"/>
                    <a:pt x="32" y="105"/>
                    <a:pt x="32" y="105"/>
                  </a:cubicBezTo>
                  <a:cubicBezTo>
                    <a:pt x="36" y="102"/>
                    <a:pt x="38" y="103"/>
                    <a:pt x="40" y="104"/>
                  </a:cubicBezTo>
                  <a:cubicBezTo>
                    <a:pt x="42" y="106"/>
                    <a:pt x="44" y="107"/>
                    <a:pt x="45" y="108"/>
                  </a:cubicBezTo>
                  <a:cubicBezTo>
                    <a:pt x="48" y="108"/>
                    <a:pt x="49" y="110"/>
                    <a:pt x="49" y="114"/>
                  </a:cubicBezTo>
                  <a:cubicBezTo>
                    <a:pt x="49" y="126"/>
                    <a:pt x="49" y="126"/>
                    <a:pt x="49" y="126"/>
                  </a:cubicBezTo>
                  <a:cubicBezTo>
                    <a:pt x="49" y="129"/>
                    <a:pt x="51" y="130"/>
                    <a:pt x="52" y="131"/>
                  </a:cubicBezTo>
                  <a:cubicBezTo>
                    <a:pt x="62" y="132"/>
                    <a:pt x="62" y="132"/>
                    <a:pt x="62" y="132"/>
                  </a:cubicBezTo>
                  <a:cubicBezTo>
                    <a:pt x="64" y="132"/>
                    <a:pt x="66" y="131"/>
                    <a:pt x="67" y="129"/>
                  </a:cubicBezTo>
                  <a:cubicBezTo>
                    <a:pt x="69" y="117"/>
                    <a:pt x="69" y="117"/>
                    <a:pt x="69" y="117"/>
                  </a:cubicBezTo>
                  <a:cubicBezTo>
                    <a:pt x="70" y="113"/>
                    <a:pt x="72" y="112"/>
                    <a:pt x="75" y="111"/>
                  </a:cubicBezTo>
                  <a:cubicBezTo>
                    <a:pt x="75" y="111"/>
                    <a:pt x="75" y="111"/>
                    <a:pt x="75" y="111"/>
                  </a:cubicBezTo>
                  <a:cubicBezTo>
                    <a:pt x="77" y="111"/>
                    <a:pt x="79" y="110"/>
                    <a:pt x="81" y="110"/>
                  </a:cubicBezTo>
                  <a:cubicBezTo>
                    <a:pt x="81" y="110"/>
                    <a:pt x="81" y="110"/>
                    <a:pt x="81" y="110"/>
                  </a:cubicBezTo>
                  <a:cubicBezTo>
                    <a:pt x="83" y="109"/>
                    <a:pt x="85" y="109"/>
                    <a:pt x="88" y="112"/>
                  </a:cubicBezTo>
                  <a:cubicBezTo>
                    <a:pt x="97" y="120"/>
                    <a:pt x="97" y="120"/>
                    <a:pt x="97" y="120"/>
                  </a:cubicBezTo>
                  <a:cubicBezTo>
                    <a:pt x="98" y="122"/>
                    <a:pt x="101" y="122"/>
                    <a:pt x="102" y="121"/>
                  </a:cubicBezTo>
                  <a:cubicBezTo>
                    <a:pt x="110" y="115"/>
                    <a:pt x="110" y="115"/>
                    <a:pt x="110" y="115"/>
                  </a:cubicBezTo>
                  <a:cubicBezTo>
                    <a:pt x="111" y="114"/>
                    <a:pt x="112" y="112"/>
                    <a:pt x="111" y="110"/>
                  </a:cubicBezTo>
                  <a:cubicBezTo>
                    <a:pt x="104" y="100"/>
                    <a:pt x="104" y="100"/>
                    <a:pt x="104" y="100"/>
                  </a:cubicBezTo>
                  <a:cubicBezTo>
                    <a:pt x="102" y="96"/>
                    <a:pt x="103" y="94"/>
                    <a:pt x="104" y="92"/>
                  </a:cubicBezTo>
                  <a:cubicBezTo>
                    <a:pt x="104" y="92"/>
                    <a:pt x="104" y="91"/>
                    <a:pt x="104" y="91"/>
                  </a:cubicBezTo>
                  <a:cubicBezTo>
                    <a:pt x="105" y="90"/>
                    <a:pt x="106" y="88"/>
                    <a:pt x="107" y="86"/>
                  </a:cubicBezTo>
                  <a:cubicBezTo>
                    <a:pt x="107" y="86"/>
                    <a:pt x="107" y="86"/>
                    <a:pt x="107" y="86"/>
                  </a:cubicBezTo>
                  <a:cubicBezTo>
                    <a:pt x="108" y="84"/>
                    <a:pt x="110" y="82"/>
                    <a:pt x="114" y="82"/>
                  </a:cubicBezTo>
                  <a:cubicBezTo>
                    <a:pt x="126" y="83"/>
                    <a:pt x="126" y="83"/>
                    <a:pt x="126" y="83"/>
                  </a:cubicBezTo>
                  <a:cubicBezTo>
                    <a:pt x="128" y="83"/>
                    <a:pt x="130" y="81"/>
                    <a:pt x="130" y="79"/>
                  </a:cubicBezTo>
                  <a:cubicBezTo>
                    <a:pt x="132" y="70"/>
                    <a:pt x="132" y="70"/>
                    <a:pt x="132" y="70"/>
                  </a:cubicBezTo>
                  <a:cubicBezTo>
                    <a:pt x="132" y="68"/>
                    <a:pt x="131" y="66"/>
                    <a:pt x="128" y="65"/>
                  </a:cubicBezTo>
                  <a:cubicBezTo>
                    <a:pt x="117" y="63"/>
                    <a:pt x="117" y="63"/>
                    <a:pt x="117" y="63"/>
                  </a:cubicBezTo>
                  <a:cubicBezTo>
                    <a:pt x="113" y="61"/>
                    <a:pt x="112" y="59"/>
                    <a:pt x="111" y="57"/>
                  </a:cubicBezTo>
                  <a:cubicBezTo>
                    <a:pt x="111" y="57"/>
                    <a:pt x="111" y="57"/>
                    <a:pt x="111" y="57"/>
                  </a:cubicBezTo>
                  <a:cubicBezTo>
                    <a:pt x="111" y="55"/>
                    <a:pt x="110" y="53"/>
                    <a:pt x="110" y="51"/>
                  </a:cubicBezTo>
                  <a:cubicBezTo>
                    <a:pt x="110" y="51"/>
                    <a:pt x="110" y="51"/>
                    <a:pt x="110" y="51"/>
                  </a:cubicBezTo>
                  <a:cubicBezTo>
                    <a:pt x="109" y="49"/>
                    <a:pt x="109" y="46"/>
                    <a:pt x="112" y="43"/>
                  </a:cubicBezTo>
                  <a:cubicBezTo>
                    <a:pt x="120" y="35"/>
                    <a:pt x="120" y="35"/>
                    <a:pt x="120" y="35"/>
                  </a:cubicBezTo>
                  <a:cubicBezTo>
                    <a:pt x="122" y="34"/>
                    <a:pt x="122" y="31"/>
                    <a:pt x="121" y="30"/>
                  </a:cubicBezTo>
                  <a:cubicBezTo>
                    <a:pt x="115" y="22"/>
                    <a:pt x="115" y="22"/>
                    <a:pt x="115" y="22"/>
                  </a:cubicBezTo>
                  <a:cubicBezTo>
                    <a:pt x="114" y="21"/>
                    <a:pt x="112" y="20"/>
                    <a:pt x="109" y="21"/>
                  </a:cubicBezTo>
                  <a:cubicBezTo>
                    <a:pt x="100" y="27"/>
                    <a:pt x="100" y="27"/>
                    <a:pt x="100" y="27"/>
                  </a:cubicBezTo>
                  <a:cubicBezTo>
                    <a:pt x="96" y="30"/>
                    <a:pt x="93" y="29"/>
                    <a:pt x="91" y="27"/>
                  </a:cubicBezTo>
                  <a:cubicBezTo>
                    <a:pt x="91" y="27"/>
                    <a:pt x="91" y="27"/>
                    <a:pt x="91" y="27"/>
                  </a:cubicBezTo>
                  <a:cubicBezTo>
                    <a:pt x="90" y="26"/>
                    <a:pt x="88" y="25"/>
                    <a:pt x="86" y="25"/>
                  </a:cubicBezTo>
                  <a:cubicBezTo>
                    <a:pt x="86" y="25"/>
                    <a:pt x="86" y="24"/>
                    <a:pt x="86" y="24"/>
                  </a:cubicBezTo>
                  <a:cubicBezTo>
                    <a:pt x="84" y="23"/>
                    <a:pt x="82" y="22"/>
                    <a:pt x="82" y="18"/>
                  </a:cubicBezTo>
                  <a:cubicBezTo>
                    <a:pt x="82" y="6"/>
                    <a:pt x="82" y="6"/>
                    <a:pt x="82" y="6"/>
                  </a:cubicBezTo>
                  <a:cubicBezTo>
                    <a:pt x="82" y="3"/>
                    <a:pt x="80" y="1"/>
                    <a:pt x="79" y="1"/>
                  </a:cubicBezTo>
                  <a:cubicBezTo>
                    <a:pt x="69" y="0"/>
                    <a:pt x="69" y="0"/>
                    <a:pt x="69" y="0"/>
                  </a:cubicBezTo>
                  <a:cubicBezTo>
                    <a:pt x="68" y="0"/>
                    <a:pt x="66" y="1"/>
                    <a:pt x="65" y="3"/>
                  </a:cubicBezTo>
                  <a:cubicBezTo>
                    <a:pt x="62" y="15"/>
                    <a:pt x="62" y="15"/>
                    <a:pt x="62" y="15"/>
                  </a:cubicBezTo>
                  <a:cubicBezTo>
                    <a:pt x="61" y="19"/>
                    <a:pt x="59" y="20"/>
                    <a:pt x="57" y="21"/>
                  </a:cubicBezTo>
                  <a:cubicBezTo>
                    <a:pt x="57" y="21"/>
                    <a:pt x="57" y="21"/>
                    <a:pt x="57" y="21"/>
                  </a:cubicBezTo>
                  <a:cubicBezTo>
                    <a:pt x="55" y="21"/>
                    <a:pt x="53" y="22"/>
                    <a:pt x="51" y="22"/>
                  </a:cubicBezTo>
                  <a:cubicBezTo>
                    <a:pt x="51" y="22"/>
                    <a:pt x="51" y="22"/>
                    <a:pt x="51" y="22"/>
                  </a:cubicBezTo>
                  <a:cubicBezTo>
                    <a:pt x="48" y="23"/>
                    <a:pt x="46" y="23"/>
                    <a:pt x="43" y="20"/>
                  </a:cubicBezTo>
                  <a:cubicBezTo>
                    <a:pt x="35" y="12"/>
                    <a:pt x="35" y="12"/>
                    <a:pt x="35" y="12"/>
                  </a:cubicBezTo>
                  <a:cubicBezTo>
                    <a:pt x="33" y="10"/>
                    <a:pt x="31" y="10"/>
                    <a:pt x="29" y="11"/>
                  </a:cubicBezTo>
                  <a:cubicBezTo>
                    <a:pt x="22" y="17"/>
                    <a:pt x="22" y="17"/>
                    <a:pt x="22" y="17"/>
                  </a:cubicBezTo>
                  <a:cubicBezTo>
                    <a:pt x="21" y="18"/>
                    <a:pt x="20" y="20"/>
                    <a:pt x="21" y="22"/>
                  </a:cubicBezTo>
                  <a:close/>
                  <a:moveTo>
                    <a:pt x="85" y="51"/>
                  </a:moveTo>
                  <a:cubicBezTo>
                    <a:pt x="93" y="62"/>
                    <a:pt x="91" y="77"/>
                    <a:pt x="80" y="85"/>
                  </a:cubicBezTo>
                  <a:cubicBezTo>
                    <a:pt x="70" y="93"/>
                    <a:pt x="55" y="91"/>
                    <a:pt x="47" y="81"/>
                  </a:cubicBezTo>
                  <a:cubicBezTo>
                    <a:pt x="38" y="70"/>
                    <a:pt x="40" y="55"/>
                    <a:pt x="51" y="47"/>
                  </a:cubicBezTo>
                  <a:cubicBezTo>
                    <a:pt x="62" y="39"/>
                    <a:pt x="77" y="41"/>
                    <a:pt x="85" y="5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微软雅黑" panose="020B0503020204020204" pitchFamily="34" charset="-122"/>
                <a:ea typeface="微软雅黑" panose="020B0503020204020204" pitchFamily="34" charset="-122"/>
              </a:endParaRPr>
            </a:p>
          </p:txBody>
        </p:sp>
      </p:grpSp>
      <p:cxnSp>
        <p:nvCxnSpPr>
          <p:cNvPr id="39" name="Straight Arrow Connector 38">
            <a:extLst>
              <a:ext uri="{FF2B5EF4-FFF2-40B4-BE49-F238E27FC236}">
                <a16:creationId xmlns:a16="http://schemas.microsoft.com/office/drawing/2014/main" id="{5A95749D-80D5-D7E1-BEA4-A5370A323008}"/>
              </a:ext>
              <a:ext uri="{C183D7F6-B498-43B3-948B-1728B52AA6E4}">
                <adec:decorative xmlns:adec="http://schemas.microsoft.com/office/drawing/2017/decorative" val="1"/>
              </a:ext>
            </a:extLst>
          </p:cNvPr>
          <p:cNvCxnSpPr>
            <a:cxnSpLocks/>
          </p:cNvCxnSpPr>
          <p:nvPr/>
        </p:nvCxnSpPr>
        <p:spPr>
          <a:xfrm>
            <a:off x="8223971" y="3929591"/>
            <a:ext cx="888348" cy="718397"/>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85327A5-2286-1152-05E5-4EF1DBB90BDF}"/>
              </a:ext>
              <a:ext uri="{C183D7F6-B498-43B3-948B-1728B52AA6E4}">
                <adec:decorative xmlns:adec="http://schemas.microsoft.com/office/drawing/2017/decorative" val="1"/>
              </a:ext>
            </a:extLst>
          </p:cNvPr>
          <p:cNvCxnSpPr>
            <a:cxnSpLocks/>
          </p:cNvCxnSpPr>
          <p:nvPr/>
        </p:nvCxnSpPr>
        <p:spPr>
          <a:xfrm rot="10800000" flipH="1">
            <a:off x="6525921" y="3551869"/>
            <a:ext cx="430042"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 name="2F358329-2C19-4FBA-B51C-51CE75BE790F">
            <a:extLst>
              <a:ext uri="{FF2B5EF4-FFF2-40B4-BE49-F238E27FC236}">
                <a16:creationId xmlns:a16="http://schemas.microsoft.com/office/drawing/2014/main" id="{AA0340B6-FD00-891C-C203-178A34966EB3}"/>
              </a:ext>
              <a:ext uri="{C183D7F6-B498-43B3-948B-1728B52AA6E4}">
                <adec:decorative xmlns:adec="http://schemas.microsoft.com/office/drawing/2017/decorative" val="1"/>
              </a:ext>
            </a:extLst>
          </p:cNvPr>
          <p:cNvPicPr>
            <a:picLocks noChangeAspect="1" noChangeArrowheads="1"/>
          </p:cNvPicPr>
          <p:nvPr/>
        </p:nvPicPr>
        <p:blipFill rotWithShape="1">
          <a:blip r:embed="rId12">
            <a:extLst>
              <a:ext uri="{96DAC541-7B7A-43D3-8B79-37D633B846F1}">
                <asvg:svgBlip xmlns:asvg="http://schemas.microsoft.com/office/drawing/2016/SVG/main" r:embed="rId13"/>
              </a:ext>
            </a:extLst>
          </a:blip>
          <a:srcRect l="-7183" r="-3331"/>
          <a:stretch/>
        </p:blipFill>
        <p:spPr bwMode="auto">
          <a:xfrm>
            <a:off x="7120216" y="3331649"/>
            <a:ext cx="411480" cy="37488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sp>
        <p:nvSpPr>
          <p:cNvPr id="4" name="Rectangle 9">
            <a:extLst>
              <a:ext uri="{FF2B5EF4-FFF2-40B4-BE49-F238E27FC236}">
                <a16:creationId xmlns:a16="http://schemas.microsoft.com/office/drawing/2014/main" id="{F84EF111-FC40-9280-EA74-0427FDCF424F}"/>
              </a:ext>
            </a:extLst>
          </p:cNvPr>
          <p:cNvSpPr/>
          <p:nvPr/>
        </p:nvSpPr>
        <p:spPr bwMode="auto">
          <a:xfrm>
            <a:off x="707974" y="382308"/>
            <a:ext cx="8920120" cy="443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使用 </a:t>
            </a:r>
            <a:r>
              <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rPr>
              <a:t>Speech API </a:t>
            </a: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和 </a:t>
            </a:r>
            <a:r>
              <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rPr>
              <a:t>OpenAI </a:t>
            </a: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对呼叫中心进行分析</a:t>
            </a:r>
            <a:endPar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endParaRPr>
          </a:p>
        </p:txBody>
      </p:sp>
    </p:spTree>
    <p:extLst>
      <p:ext uri="{BB962C8B-B14F-4D97-AF65-F5344CB8AC3E}">
        <p14:creationId xmlns:p14="http://schemas.microsoft.com/office/powerpoint/2010/main" val="311136919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D9EA49-A71E-C84F-8D62-E3208D804C56}"/>
              </a:ext>
            </a:extLst>
          </p:cNvPr>
          <p:cNvSpPr>
            <a:spLocks noGrp="1"/>
          </p:cNvSpPr>
          <p:nvPr>
            <p:ph type="body" sz="quarter" idx="10"/>
          </p:nvPr>
        </p:nvSpPr>
        <p:spPr>
          <a:xfrm>
            <a:off x="3270821" y="3396674"/>
            <a:ext cx="8643841" cy="830262"/>
          </a:xfrm>
        </p:spPr>
        <p:txBody>
          <a:bodyPr/>
          <a:lstStyle/>
          <a:p>
            <a:r>
              <a:rPr lang="zh-CN" altLang="en-US" dirty="0">
                <a:latin typeface="微软雅黑" panose="020B0503020204020204" pitchFamily="34" charset="-122"/>
                <a:ea typeface="微软雅黑" panose="020B0503020204020204" pitchFamily="34" charset="-122"/>
              </a:rPr>
              <a:t>“有 </a:t>
            </a:r>
            <a:r>
              <a:rPr lang="en-US" altLang="zh-CN" dirty="0">
                <a:latin typeface="微软雅黑" panose="020B0503020204020204" pitchFamily="34" charset="-122"/>
                <a:ea typeface="微软雅黑" panose="020B0503020204020204" pitchFamily="34" charset="-122"/>
              </a:rPr>
              <a:t>OpenAI Service </a:t>
            </a:r>
            <a:r>
              <a:rPr lang="zh-CN" altLang="en-US" dirty="0">
                <a:latin typeface="微软雅黑" panose="020B0503020204020204" pitchFamily="34" charset="-122"/>
                <a:ea typeface="微软雅黑" panose="020B0503020204020204" pitchFamily="34" charset="-122"/>
              </a:rPr>
              <a:t>这样的产品提供支持，你可以把更多精力放在真正重要的事情上，专注于为客户提供优质的体验、出色的产品和更大的价值。”</a:t>
            </a:r>
            <a:endParaRPr lang="en-US" sz="1800" dirty="0">
              <a:effectLst/>
              <a:latin typeface="微软雅黑" panose="020B0503020204020204" pitchFamily="34" charset="-122"/>
              <a:ea typeface="微软雅黑" panose="020B0503020204020204" pitchFamily="34" charset="-122"/>
            </a:endParaRPr>
          </a:p>
        </p:txBody>
      </p:sp>
      <p:sp>
        <p:nvSpPr>
          <p:cNvPr id="4" name="Text Placeholder 3">
            <a:extLst>
              <a:ext uri="{FF2B5EF4-FFF2-40B4-BE49-F238E27FC236}">
                <a16:creationId xmlns:a16="http://schemas.microsoft.com/office/drawing/2014/main" id="{19786677-DC05-D543-909B-B7CA08E5BDC6}"/>
              </a:ext>
            </a:extLst>
          </p:cNvPr>
          <p:cNvSpPr>
            <a:spLocks noGrp="1"/>
          </p:cNvSpPr>
          <p:nvPr>
            <p:ph type="body" sz="quarter" idx="11"/>
          </p:nvPr>
        </p:nvSpPr>
        <p:spPr/>
        <p:txBody>
          <a:bodyPr/>
          <a:lstStyle/>
          <a:p>
            <a:r>
              <a:rPr lang="en-US">
                <a:latin typeface="微软雅黑" panose="020B0503020204020204" pitchFamily="34" charset="-122"/>
                <a:ea typeface="微软雅黑" panose="020B0503020204020204" pitchFamily="34" charset="-122"/>
              </a:rPr>
              <a:t>—Calum Bird, CEO, </a:t>
            </a:r>
            <a:r>
              <a:rPr lang="en-US" err="1">
                <a:latin typeface="微软雅黑" panose="020B0503020204020204" pitchFamily="34" charset="-122"/>
                <a:ea typeface="微软雅黑" panose="020B0503020204020204" pitchFamily="34" charset="-122"/>
              </a:rPr>
              <a:t>Trelent</a:t>
            </a:r>
            <a:endParaRPr lang="en-US">
              <a:latin typeface="微软雅黑" panose="020B0503020204020204" pitchFamily="34" charset="-122"/>
              <a:ea typeface="微软雅黑" panose="020B0503020204020204" pitchFamily="34" charset="-122"/>
            </a:endParaRPr>
          </a:p>
          <a:p>
            <a:endParaRPr lang="en-US">
              <a:latin typeface="微软雅黑" panose="020B0503020204020204" pitchFamily="34" charset="-122"/>
              <a:ea typeface="微软雅黑" panose="020B0503020204020204" pitchFamily="34" charset="-122"/>
            </a:endParaRPr>
          </a:p>
        </p:txBody>
      </p:sp>
      <p:sp>
        <p:nvSpPr>
          <p:cNvPr id="7" name="Text Placeholder 6">
            <a:extLst>
              <a:ext uri="{FF2B5EF4-FFF2-40B4-BE49-F238E27FC236}">
                <a16:creationId xmlns:a16="http://schemas.microsoft.com/office/drawing/2014/main" id="{AF2E54E3-0C00-6B4C-92F1-804A0BA0C869}"/>
              </a:ext>
            </a:extLst>
          </p:cNvPr>
          <p:cNvSpPr>
            <a:spLocks noGrp="1"/>
          </p:cNvSpPr>
          <p:nvPr>
            <p:ph type="body" sz="quarter" idx="18"/>
          </p:nvPr>
        </p:nvSpPr>
        <p:spPr>
          <a:xfrm>
            <a:off x="310297" y="2897206"/>
            <a:ext cx="2286000" cy="3097195"/>
          </a:xfrm>
        </p:spPr>
        <p:txBody>
          <a:bodyPr/>
          <a:lstStyle/>
          <a:p>
            <a:r>
              <a:rPr lang="zh-CN" altLang="en-US" dirty="0">
                <a:latin typeface="微软雅黑" panose="020B0503020204020204" pitchFamily="34" charset="-122"/>
                <a:ea typeface="微软雅黑" panose="020B0503020204020204" pitchFamily="34" charset="-122"/>
                <a:cs typeface="Segoe UI Semibold"/>
              </a:rPr>
              <a:t>客户</a:t>
            </a:r>
            <a:r>
              <a:rPr lang="en-US" dirty="0">
                <a:latin typeface="微软雅黑" panose="020B0503020204020204" pitchFamily="34" charset="-122"/>
                <a:ea typeface="微软雅黑" panose="020B0503020204020204" pitchFamily="34" charset="-122"/>
                <a:cs typeface="Segoe UI Semibold"/>
              </a:rPr>
              <a:t>:</a:t>
            </a:r>
            <a:br>
              <a:rPr lang="en-US" dirty="0">
                <a:latin typeface="微软雅黑" panose="020B0503020204020204" pitchFamily="34" charset="-122"/>
                <a:ea typeface="微软雅黑" panose="020B0503020204020204" pitchFamily="34" charset="-122"/>
              </a:rPr>
            </a:br>
            <a:r>
              <a:rPr lang="en-US" b="0" dirty="0" err="1">
                <a:latin typeface="微软雅黑" panose="020B0503020204020204" pitchFamily="34" charset="-122"/>
                <a:ea typeface="微软雅黑" panose="020B0503020204020204" pitchFamily="34" charset="-122"/>
                <a:cs typeface="Segoe UI Semilight"/>
              </a:rPr>
              <a:t>Trelent</a:t>
            </a:r>
            <a:endParaRPr lang="en-US" b="0" dirty="0">
              <a:latin typeface="微软雅黑" panose="020B0503020204020204" pitchFamily="34" charset="-122"/>
              <a:ea typeface="微软雅黑" panose="020B0503020204020204" pitchFamily="34" charset="-122"/>
              <a:cs typeface="Segoe UI Semilight" panose="020B0402040204020203" pitchFamily="34" charset="0"/>
            </a:endParaRPr>
          </a:p>
          <a:p>
            <a:r>
              <a:rPr lang="zh-CN" altLang="en-US" dirty="0">
                <a:latin typeface="微软雅黑" panose="020B0503020204020204" pitchFamily="34" charset="-122"/>
                <a:ea typeface="微软雅黑" panose="020B0503020204020204" pitchFamily="34" charset="-122"/>
              </a:rPr>
              <a:t>行业</a:t>
            </a:r>
            <a:r>
              <a:rPr lang="en-US" dirty="0">
                <a:latin typeface="微软雅黑" panose="020B0503020204020204" pitchFamily="34" charset="-122"/>
                <a:ea typeface="微软雅黑" panose="020B0503020204020204" pitchFamily="34" charset="-122"/>
              </a:rPr>
              <a:t>:</a:t>
            </a:r>
            <a:br>
              <a:rPr lang="en-US" dirty="0">
                <a:latin typeface="微软雅黑" panose="020B0503020204020204" pitchFamily="34" charset="-122"/>
                <a:ea typeface="微软雅黑" panose="020B0503020204020204" pitchFamily="34" charset="-122"/>
              </a:rPr>
            </a:br>
            <a:r>
              <a:rPr lang="zh-CN" altLang="en-US" b="0" dirty="0">
                <a:latin typeface="微软雅黑" panose="020B0503020204020204" pitchFamily="34" charset="-122"/>
                <a:ea typeface="微软雅黑" panose="020B0503020204020204" pitchFamily="34" charset="-122"/>
                <a:cs typeface="Segoe UI Semilight" panose="020B0402040204020203" pitchFamily="34" charset="0"/>
              </a:rPr>
              <a:t>专业服务</a:t>
            </a:r>
            <a:endParaRPr lang="en-US" b="0" dirty="0">
              <a:latin typeface="微软雅黑" panose="020B0503020204020204" pitchFamily="34" charset="-122"/>
              <a:ea typeface="微软雅黑" panose="020B0503020204020204" pitchFamily="34" charset="-122"/>
              <a:cs typeface="Segoe UI Semilight" panose="020B0402040204020203" pitchFamily="34" charset="0"/>
            </a:endParaRPr>
          </a:p>
          <a:p>
            <a:r>
              <a:rPr lang="zh-CN" altLang="en-US" dirty="0">
                <a:latin typeface="微软雅黑" panose="020B0503020204020204" pitchFamily="34" charset="-122"/>
                <a:ea typeface="微软雅黑" panose="020B0503020204020204" pitchFamily="34" charset="-122"/>
                <a:cs typeface="Segoe UI Semibold"/>
              </a:rPr>
              <a:t>规模（员工数）</a:t>
            </a:r>
            <a:r>
              <a:rPr lang="en-US" dirty="0">
                <a:latin typeface="微软雅黑" panose="020B0503020204020204" pitchFamily="34" charset="-122"/>
                <a:ea typeface="微软雅黑" panose="020B0503020204020204" pitchFamily="34" charset="-122"/>
                <a:cs typeface="Segoe UI Semibold"/>
              </a:rPr>
              <a:t>:</a:t>
            </a:r>
            <a:br>
              <a:rPr lang="en-US" dirty="0">
                <a:latin typeface="微软雅黑" panose="020B0503020204020204" pitchFamily="34" charset="-122"/>
                <a:ea typeface="微软雅黑" panose="020B0503020204020204" pitchFamily="34" charset="-122"/>
              </a:rPr>
            </a:br>
            <a:r>
              <a:rPr lang="en-US" altLang="zh-CN" b="0" dirty="0">
                <a:latin typeface="微软雅黑" panose="020B0503020204020204" pitchFamily="34" charset="-122"/>
                <a:ea typeface="微软雅黑" panose="020B0503020204020204" pitchFamily="34" charset="-122"/>
                <a:cs typeface="Segoe UI Semilight"/>
              </a:rPr>
              <a:t>1-49</a:t>
            </a:r>
          </a:p>
          <a:p>
            <a:r>
              <a:rPr lang="zh-CN" altLang="en-US" dirty="0">
                <a:latin typeface="微软雅黑" panose="020B0503020204020204" pitchFamily="34" charset="-122"/>
                <a:ea typeface="微软雅黑" panose="020B0503020204020204" pitchFamily="34" charset="-122"/>
                <a:cs typeface="Segoe UI Semibold"/>
              </a:rPr>
              <a:t>国家</a:t>
            </a:r>
            <a:r>
              <a:rPr lang="en-US" dirty="0">
                <a:latin typeface="微软雅黑" panose="020B0503020204020204" pitchFamily="34" charset="-122"/>
                <a:ea typeface="微软雅黑" panose="020B0503020204020204" pitchFamily="34" charset="-122"/>
                <a:cs typeface="Segoe UI Semibold"/>
              </a:rPr>
              <a:t>:</a:t>
            </a:r>
            <a:br>
              <a:rPr lang="en-US" dirty="0">
                <a:latin typeface="微软雅黑" panose="020B0503020204020204" pitchFamily="34" charset="-122"/>
                <a:ea typeface="微软雅黑" panose="020B0503020204020204" pitchFamily="34" charset="-122"/>
              </a:rPr>
            </a:br>
            <a:r>
              <a:rPr lang="zh-CN" altLang="en-US" b="0" dirty="0">
                <a:latin typeface="微软雅黑" panose="020B0503020204020204" pitchFamily="34" charset="-122"/>
                <a:ea typeface="微软雅黑" panose="020B0503020204020204" pitchFamily="34" charset="-122"/>
                <a:cs typeface="Segoe UI Semilight"/>
              </a:rPr>
              <a:t>加拿大</a:t>
            </a:r>
            <a:br>
              <a:rPr lang="en-US" dirty="0">
                <a:latin typeface="微软雅黑" panose="020B0503020204020204" pitchFamily="34" charset="-122"/>
                <a:ea typeface="微软雅黑" panose="020B0503020204020204" pitchFamily="34" charset="-122"/>
                <a:cs typeface="Segoe UI Semibold"/>
              </a:rPr>
            </a:br>
            <a:br>
              <a:rPr lang="en-US" dirty="0">
                <a:latin typeface="微软雅黑" panose="020B0503020204020204" pitchFamily="34" charset="-122"/>
                <a:ea typeface="微软雅黑" panose="020B0503020204020204" pitchFamily="34" charset="-122"/>
                <a:cs typeface="Segoe UI Semibold"/>
              </a:rPr>
            </a:br>
            <a:r>
              <a:rPr lang="zh-CN" altLang="en-US" dirty="0">
                <a:latin typeface="微软雅黑" panose="020B0503020204020204" pitchFamily="34" charset="-122"/>
                <a:ea typeface="微软雅黑" panose="020B0503020204020204" pitchFamily="34" charset="-122"/>
                <a:cs typeface="Segoe UI Semibold"/>
              </a:rPr>
              <a:t>产品和服务</a:t>
            </a:r>
            <a:r>
              <a:rPr lang="en-US" dirty="0">
                <a:latin typeface="微软雅黑" panose="020B0503020204020204" pitchFamily="34" charset="-122"/>
                <a:ea typeface="微软雅黑" panose="020B0503020204020204" pitchFamily="34" charset="-122"/>
                <a:cs typeface="Segoe UI Semibold"/>
              </a:rPr>
              <a:t>:</a:t>
            </a:r>
            <a:br>
              <a:rPr lang="en-US" dirty="0">
                <a:latin typeface="微软雅黑" panose="020B0503020204020204" pitchFamily="34" charset="-122"/>
                <a:ea typeface="微软雅黑" panose="020B0503020204020204" pitchFamily="34" charset="-122"/>
              </a:rPr>
            </a:br>
            <a:r>
              <a:rPr lang="en-US" b="0" dirty="0">
                <a:latin typeface="微软雅黑" panose="020B0503020204020204" pitchFamily="34" charset="-122"/>
                <a:ea typeface="微软雅黑" panose="020B0503020204020204" pitchFamily="34" charset="-122"/>
                <a:cs typeface="Segoe UI Semilight"/>
              </a:rPr>
              <a:t>Azure OpenAI Service</a:t>
            </a:r>
          </a:p>
          <a:p>
            <a:r>
              <a:rPr lang="zh-CN" altLang="en-US" dirty="0">
                <a:latin typeface="微软雅黑" panose="020B0503020204020204" pitchFamily="34" charset="-122"/>
                <a:ea typeface="微软雅黑" panose="020B0503020204020204" pitchFamily="34" charset="-122"/>
                <a:cs typeface="Segoe UI Semibold"/>
                <a:hlinkClick r:id="rId3"/>
              </a:rPr>
              <a:t>阅读完整案例</a:t>
            </a:r>
            <a:endParaRPr lang="en-US" dirty="0">
              <a:latin typeface="微软雅黑" panose="020B0503020204020204" pitchFamily="34" charset="-122"/>
              <a:ea typeface="微软雅黑" panose="020B0503020204020204" pitchFamily="34" charset="-122"/>
              <a:cs typeface="Segoe UI Semibold"/>
              <a:hlinkClick r:id="rId3"/>
            </a:endParaRPr>
          </a:p>
        </p:txBody>
      </p:sp>
      <p:pic>
        <p:nvPicPr>
          <p:cNvPr id="11" name="Picture Placeholder 10" descr="A picture containing text, person, computer, indoor&#10;&#10;Description automatically generated">
            <a:extLst>
              <a:ext uri="{FF2B5EF4-FFF2-40B4-BE49-F238E27FC236}">
                <a16:creationId xmlns:a16="http://schemas.microsoft.com/office/drawing/2014/main" id="{A324CD77-6A61-9748-A948-FAB9852321A0}"/>
              </a:ext>
              <a:ext uri="{C183D7F6-B498-43B3-948B-1728B52AA6E4}">
                <adec:decorative xmlns:adec="http://schemas.microsoft.com/office/drawing/2017/decorative" val="0"/>
              </a:ext>
            </a:extLst>
          </p:cNvPr>
          <p:cNvPicPr>
            <a:picLocks noGrp="1" noChangeAspect="1"/>
          </p:cNvPicPr>
          <p:nvPr>
            <p:ph type="pic" sz="quarter" idx="24"/>
          </p:nvPr>
        </p:nvPicPr>
        <p:blipFill>
          <a:blip r:embed="rId4"/>
          <a:srcRect t="15776" b="15776"/>
          <a:stretch>
            <a:fillRect/>
          </a:stretch>
        </p:blipFill>
        <p:spPr>
          <a:xfrm>
            <a:off x="2960688" y="0"/>
            <a:ext cx="9235440" cy="3292475"/>
          </a:xfrm>
        </p:spPr>
      </p:pic>
      <p:sp>
        <p:nvSpPr>
          <p:cNvPr id="14" name="Rectangle 13">
            <a:extLst>
              <a:ext uri="{FF2B5EF4-FFF2-40B4-BE49-F238E27FC236}">
                <a16:creationId xmlns:a16="http://schemas.microsoft.com/office/drawing/2014/main" id="{98D55D4A-6878-0C46-A8B8-53CF7DFE7AC6}"/>
              </a:ext>
            </a:extLst>
          </p:cNvPr>
          <p:cNvSpPr/>
          <p:nvPr/>
        </p:nvSpPr>
        <p:spPr>
          <a:xfrm>
            <a:off x="2870483" y="0"/>
            <a:ext cx="118872" cy="6858000"/>
          </a:xfrm>
          <a:prstGeom prst="rect">
            <a:avLst/>
          </a:prstGeom>
          <a:solidFill>
            <a:srgbClr val="3BB3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 name="Text Placeholder 4">
            <a:extLst>
              <a:ext uri="{FF2B5EF4-FFF2-40B4-BE49-F238E27FC236}">
                <a16:creationId xmlns:a16="http://schemas.microsoft.com/office/drawing/2014/main" id="{1F099BEA-50D5-4450-8EF4-971F24591B45}"/>
              </a:ext>
            </a:extLst>
          </p:cNvPr>
          <p:cNvSpPr>
            <a:spLocks noGrp="1"/>
          </p:cNvSpPr>
          <p:nvPr>
            <p:ph type="body" sz="quarter" idx="12"/>
          </p:nvPr>
        </p:nvSpPr>
        <p:spPr>
          <a:xfrm>
            <a:off x="3268664" y="5162550"/>
            <a:ext cx="2400078" cy="1589232"/>
          </a:xfrm>
        </p:spPr>
        <p:txBody>
          <a:bodyPr/>
          <a:lstStyle/>
          <a:p>
            <a:r>
              <a:rPr lang="en-US" altLang="zh-CN" sz="1200" b="0" i="0" dirty="0" err="1">
                <a:solidFill>
                  <a:srgbClr val="101214"/>
                </a:solidFill>
                <a:effectLst/>
                <a:latin typeface="微软雅黑" panose="020B0503020204020204" pitchFamily="34" charset="-122"/>
                <a:ea typeface="微软雅黑" panose="020B0503020204020204" pitchFamily="34" charset="-122"/>
              </a:rPr>
              <a:t>Trelent</a:t>
            </a:r>
            <a:r>
              <a:rPr lang="en-US" altLang="zh-CN" sz="1200" b="0" i="0" dirty="0">
                <a:solidFill>
                  <a:srgbClr val="101214"/>
                </a:solidFill>
                <a:effectLst/>
                <a:latin typeface="微软雅黑" panose="020B0503020204020204" pitchFamily="34" charset="-122"/>
                <a:ea typeface="微软雅黑" panose="020B0503020204020204" pitchFamily="34" charset="-122"/>
              </a:rPr>
              <a:t> </a:t>
            </a:r>
            <a:r>
              <a:rPr lang="zh-CN" altLang="en-US" sz="1200" b="0" i="0" dirty="0">
                <a:solidFill>
                  <a:srgbClr val="101214"/>
                </a:solidFill>
                <a:effectLst/>
                <a:latin typeface="微软雅黑" panose="020B0503020204020204" pitchFamily="34" charset="-122"/>
                <a:ea typeface="微软雅黑" panose="020B0503020204020204" pitchFamily="34" charset="-122"/>
              </a:rPr>
              <a:t>是一家提供代码文档解决方案的种子轮初创公司，他们使用 </a:t>
            </a:r>
            <a:r>
              <a:rPr lang="en-US" altLang="zh-CN" sz="1200" b="0" i="0" dirty="0">
                <a:solidFill>
                  <a:srgbClr val="101214"/>
                </a:solidFill>
                <a:effectLst/>
                <a:latin typeface="微软雅黑" panose="020B0503020204020204" pitchFamily="34" charset="-122"/>
                <a:ea typeface="微软雅黑" panose="020B0503020204020204" pitchFamily="34" charset="-122"/>
              </a:rPr>
              <a:t>OpenAI Codex </a:t>
            </a:r>
            <a:r>
              <a:rPr lang="zh-CN" altLang="en-US" sz="1200" b="0" i="0" dirty="0">
                <a:solidFill>
                  <a:srgbClr val="101214"/>
                </a:solidFill>
                <a:effectLst/>
                <a:latin typeface="微软雅黑" panose="020B0503020204020204" pitchFamily="34" charset="-122"/>
                <a:ea typeface="微软雅黑" panose="020B0503020204020204" pitchFamily="34" charset="-122"/>
              </a:rPr>
              <a:t>算法发现目标受众来自于高速增长的科技公司，这些公司的技术团队普遍大而分散。</a:t>
            </a:r>
            <a:endParaRPr lang="en-US" altLang="zh-CN" sz="1200" b="0" i="0" dirty="0">
              <a:solidFill>
                <a:srgbClr val="101214"/>
              </a:solidFill>
              <a:effectLst/>
              <a:latin typeface="微软雅黑" panose="020B0503020204020204" pitchFamily="34" charset="-122"/>
              <a:ea typeface="微软雅黑" panose="020B0503020204020204" pitchFamily="34" charset="-122"/>
            </a:endParaRPr>
          </a:p>
          <a:p>
            <a:r>
              <a:rPr lang="zh-CN" altLang="en-US" sz="1200" b="0" i="0" dirty="0">
                <a:solidFill>
                  <a:srgbClr val="101214"/>
                </a:solidFill>
                <a:effectLst/>
                <a:latin typeface="微软雅黑" panose="020B0503020204020204" pitchFamily="34" charset="-122"/>
                <a:ea typeface="微软雅黑" panose="020B0503020204020204" pitchFamily="34" charset="-122"/>
              </a:rPr>
              <a:t>问题</a:t>
            </a:r>
            <a:r>
              <a:rPr lang="zh-CN" altLang="en-US" sz="1200" dirty="0">
                <a:solidFill>
                  <a:srgbClr val="101214"/>
                </a:solidFill>
                <a:latin typeface="微软雅黑" panose="020B0503020204020204" pitchFamily="34" charset="-122"/>
                <a:ea typeface="微软雅黑" panose="020B0503020204020204" pitchFamily="34" charset="-122"/>
              </a:rPr>
              <a:t>：</a:t>
            </a:r>
            <a:r>
              <a:rPr lang="zh-CN" altLang="en-US" sz="1200" b="0" i="0" dirty="0">
                <a:solidFill>
                  <a:srgbClr val="101214"/>
                </a:solidFill>
                <a:effectLst/>
                <a:latin typeface="微软雅黑" panose="020B0503020204020204" pitchFamily="34" charset="-122"/>
                <a:ea typeface="微软雅黑" panose="020B0503020204020204" pitchFamily="34" charset="-122"/>
              </a:rPr>
              <a:t>一个只有两人的团队如何为客户提供企业级服务</a:t>
            </a:r>
            <a:r>
              <a:rPr lang="en-US" altLang="zh-CN" sz="1200" b="0" i="0" dirty="0">
                <a:solidFill>
                  <a:srgbClr val="101214"/>
                </a:solidFill>
                <a:effectLst/>
                <a:latin typeface="微软雅黑" panose="020B0503020204020204" pitchFamily="34" charset="-122"/>
                <a:ea typeface="微软雅黑" panose="020B0503020204020204" pitchFamily="34" charset="-122"/>
              </a:rPr>
              <a:t>?</a:t>
            </a:r>
            <a:endParaRPr lang="en-US" sz="1200" dirty="0">
              <a:latin typeface="微软雅黑" panose="020B0503020204020204" pitchFamily="34" charset="-122"/>
              <a:ea typeface="微软雅黑" panose="020B0503020204020204" pitchFamily="34" charset="-122"/>
            </a:endParaRPr>
          </a:p>
        </p:txBody>
      </p:sp>
      <p:sp>
        <p:nvSpPr>
          <p:cNvPr id="16" name="Text Placeholder 7">
            <a:extLst>
              <a:ext uri="{FF2B5EF4-FFF2-40B4-BE49-F238E27FC236}">
                <a16:creationId xmlns:a16="http://schemas.microsoft.com/office/drawing/2014/main" id="{73A36E17-11B0-4054-B3AC-BC8E29AAA751}"/>
              </a:ext>
            </a:extLst>
          </p:cNvPr>
          <p:cNvSpPr>
            <a:spLocks noGrp="1"/>
          </p:cNvSpPr>
          <p:nvPr>
            <p:ph type="body" sz="quarter" idx="21"/>
          </p:nvPr>
        </p:nvSpPr>
        <p:spPr>
          <a:xfrm>
            <a:off x="6061799" y="5162550"/>
            <a:ext cx="2550881" cy="1589232"/>
          </a:xfrm>
        </p:spPr>
        <p:txBody>
          <a:bodyPr/>
          <a:lstStyle/>
          <a:p>
            <a:r>
              <a:rPr lang="zh-CN" altLang="en-US" sz="1200" b="0" i="0" dirty="0">
                <a:solidFill>
                  <a:srgbClr val="101214"/>
                </a:solidFill>
                <a:effectLst/>
                <a:latin typeface="微软雅黑" panose="020B0503020204020204" pitchFamily="34" charset="-122"/>
                <a:ea typeface="微软雅黑" panose="020B0503020204020204" pitchFamily="34" charset="-122"/>
              </a:rPr>
              <a:t>他们在一场微软面向初创公司的研讨会上找到了答案</a:t>
            </a:r>
            <a:r>
              <a:rPr lang="zh-CN" altLang="en-US" sz="1200" dirty="0">
                <a:solidFill>
                  <a:srgbClr val="101214"/>
                </a:solidFill>
                <a:latin typeface="微软雅黑" panose="020B0503020204020204" pitchFamily="34" charset="-122"/>
                <a:ea typeface="微软雅黑" panose="020B0503020204020204" pitchFamily="34" charset="-122"/>
              </a:rPr>
              <a:t>：</a:t>
            </a:r>
            <a:r>
              <a:rPr lang="zh-CN" altLang="en-US" sz="1200" b="0" i="0" dirty="0">
                <a:solidFill>
                  <a:srgbClr val="101214"/>
                </a:solidFill>
                <a:effectLst/>
                <a:latin typeface="微软雅黑" panose="020B0503020204020204" pitchFamily="34" charset="-122"/>
                <a:ea typeface="微软雅黑" panose="020B0503020204020204" pitchFamily="34" charset="-122"/>
              </a:rPr>
              <a:t>微软 </a:t>
            </a:r>
            <a:r>
              <a:rPr lang="en-US" altLang="zh-CN" sz="1200" b="0" i="0" dirty="0">
                <a:solidFill>
                  <a:srgbClr val="101214"/>
                </a:solidFill>
                <a:effectLst/>
                <a:latin typeface="微软雅黑" panose="020B0503020204020204" pitchFamily="34" charset="-122"/>
                <a:ea typeface="微软雅黑" panose="020B0503020204020204" pitchFamily="34" charset="-122"/>
              </a:rPr>
              <a:t>Azure OpenAI Service </a:t>
            </a:r>
            <a:r>
              <a:rPr lang="zh-CN" altLang="en-US" sz="1200" dirty="0">
                <a:solidFill>
                  <a:srgbClr val="101214"/>
                </a:solidFill>
                <a:latin typeface="微软雅黑" panose="020B0503020204020204" pitchFamily="34" charset="-122"/>
                <a:ea typeface="微软雅黑" panose="020B0503020204020204" pitchFamily="34" charset="-122"/>
              </a:rPr>
              <a:t>可匹配</a:t>
            </a:r>
            <a:r>
              <a:rPr lang="zh-CN" altLang="en-US" sz="1200" b="0" i="0" dirty="0">
                <a:solidFill>
                  <a:srgbClr val="101214"/>
                </a:solidFill>
                <a:effectLst/>
                <a:latin typeface="微软雅黑" panose="020B0503020204020204" pitchFamily="34" charset="-122"/>
                <a:ea typeface="微软雅黑" panose="020B0503020204020204" pitchFamily="34" charset="-122"/>
              </a:rPr>
              <a:t> </a:t>
            </a:r>
            <a:r>
              <a:rPr lang="en-US" altLang="zh-CN" sz="1200" b="0" i="0" dirty="0" err="1">
                <a:solidFill>
                  <a:srgbClr val="101214"/>
                </a:solidFill>
                <a:effectLst/>
                <a:latin typeface="微软雅黑" panose="020B0503020204020204" pitchFamily="34" charset="-122"/>
                <a:ea typeface="微软雅黑" panose="020B0503020204020204" pitchFamily="34" charset="-122"/>
              </a:rPr>
              <a:t>Trelent</a:t>
            </a:r>
            <a:r>
              <a:rPr lang="en-US" altLang="zh-CN" sz="1200" b="0" i="0" dirty="0">
                <a:solidFill>
                  <a:srgbClr val="101214"/>
                </a:solidFill>
                <a:effectLst/>
                <a:latin typeface="微软雅黑" panose="020B0503020204020204" pitchFamily="34" charset="-122"/>
                <a:ea typeface="微软雅黑" panose="020B0503020204020204" pitchFamily="34" charset="-122"/>
              </a:rPr>
              <a:t> </a:t>
            </a:r>
            <a:r>
              <a:rPr lang="zh-CN" altLang="en-US" sz="1200" dirty="0">
                <a:solidFill>
                  <a:srgbClr val="101214"/>
                </a:solidFill>
                <a:latin typeface="微软雅黑" panose="020B0503020204020204" pitchFamily="34" charset="-122"/>
                <a:ea typeface="微软雅黑" panose="020B0503020204020204" pitchFamily="34" charset="-122"/>
              </a:rPr>
              <a:t>正在</a:t>
            </a:r>
            <a:r>
              <a:rPr lang="zh-CN" altLang="en-US" sz="1200" b="0" i="0" dirty="0">
                <a:solidFill>
                  <a:srgbClr val="101214"/>
                </a:solidFill>
                <a:effectLst/>
                <a:latin typeface="微软雅黑" panose="020B0503020204020204" pitchFamily="34" charset="-122"/>
                <a:ea typeface="微软雅黑" panose="020B0503020204020204" pitchFamily="34" charset="-122"/>
              </a:rPr>
              <a:t>使用的强大的 </a:t>
            </a:r>
            <a:r>
              <a:rPr lang="en-US" altLang="zh-CN" sz="1200" b="0" i="0" dirty="0">
                <a:solidFill>
                  <a:srgbClr val="101214"/>
                </a:solidFill>
                <a:effectLst/>
                <a:latin typeface="微软雅黑" panose="020B0503020204020204" pitchFamily="34" charset="-122"/>
                <a:ea typeface="微软雅黑" panose="020B0503020204020204" pitchFamily="34" charset="-122"/>
              </a:rPr>
              <a:t>OpenAI </a:t>
            </a:r>
            <a:r>
              <a:rPr lang="zh-CN" altLang="en-US" sz="1200" b="0" i="0" dirty="0">
                <a:solidFill>
                  <a:srgbClr val="101214"/>
                </a:solidFill>
                <a:effectLst/>
                <a:latin typeface="微软雅黑" panose="020B0503020204020204" pitchFamily="34" charset="-122"/>
                <a:ea typeface="微软雅黑" panose="020B0503020204020204" pitchFamily="34" charset="-122"/>
              </a:rPr>
              <a:t>算法和 </a:t>
            </a:r>
            <a:r>
              <a:rPr lang="en-US" altLang="zh-CN" sz="1200" b="0" i="0" dirty="0">
                <a:solidFill>
                  <a:srgbClr val="101214"/>
                </a:solidFill>
                <a:effectLst/>
                <a:latin typeface="微软雅黑" panose="020B0503020204020204" pitchFamily="34" charset="-122"/>
                <a:ea typeface="微软雅黑" panose="020B0503020204020204" pitchFamily="34" charset="-122"/>
              </a:rPr>
              <a:t>Azure </a:t>
            </a:r>
            <a:r>
              <a:rPr lang="zh-CN" altLang="en-US" sz="1200" b="0" i="0" dirty="0">
                <a:solidFill>
                  <a:srgbClr val="101214"/>
                </a:solidFill>
                <a:effectLst/>
                <a:latin typeface="微软雅黑" panose="020B0503020204020204" pitchFamily="34" charset="-122"/>
                <a:ea typeface="微软雅黑" panose="020B0503020204020204" pitchFamily="34" charset="-122"/>
              </a:rPr>
              <a:t>安全防护、安全</a:t>
            </a:r>
            <a:r>
              <a:rPr lang="zh-CN" altLang="en-US" sz="1200" dirty="0">
                <a:solidFill>
                  <a:srgbClr val="101214"/>
                </a:solidFill>
                <a:latin typeface="微软雅黑" panose="020B0503020204020204" pitchFamily="34" charset="-122"/>
                <a:ea typeface="微软雅黑" panose="020B0503020204020204" pitchFamily="34" charset="-122"/>
              </a:rPr>
              <a:t>管控技术，还可以凭借 </a:t>
            </a:r>
            <a:r>
              <a:rPr lang="en-US" altLang="zh-CN" sz="1200" dirty="0">
                <a:solidFill>
                  <a:srgbClr val="101214"/>
                </a:solidFill>
                <a:latin typeface="微软雅黑" panose="020B0503020204020204" pitchFamily="34" charset="-122"/>
                <a:ea typeface="微软雅黑" panose="020B0503020204020204" pitchFamily="34" charset="-122"/>
              </a:rPr>
              <a:t>Azure </a:t>
            </a:r>
            <a:r>
              <a:rPr lang="zh-CN" altLang="en-US" sz="1200" b="0" i="0" dirty="0">
                <a:solidFill>
                  <a:srgbClr val="101214"/>
                </a:solidFill>
                <a:effectLst/>
                <a:latin typeface="微软雅黑" panose="020B0503020204020204" pitchFamily="34" charset="-122"/>
                <a:ea typeface="微软雅黑" panose="020B0503020204020204" pitchFamily="34" charset="-122"/>
              </a:rPr>
              <a:t>全球可用的优势，与初创公司现有的解决方案形成合力。</a:t>
            </a:r>
            <a:endParaRPr lang="en-US" sz="1200" dirty="0">
              <a:latin typeface="微软雅黑" panose="020B0503020204020204" pitchFamily="34" charset="-122"/>
              <a:ea typeface="微软雅黑" panose="020B0503020204020204" pitchFamily="34" charset="-122"/>
            </a:endParaRPr>
          </a:p>
        </p:txBody>
      </p:sp>
      <p:sp>
        <p:nvSpPr>
          <p:cNvPr id="19" name="Text Placeholder 18">
            <a:extLst>
              <a:ext uri="{FF2B5EF4-FFF2-40B4-BE49-F238E27FC236}">
                <a16:creationId xmlns:a16="http://schemas.microsoft.com/office/drawing/2014/main" id="{B4E447F9-4786-4ACA-A34B-4BA916A886A8}"/>
              </a:ext>
            </a:extLst>
          </p:cNvPr>
          <p:cNvSpPr>
            <a:spLocks noGrp="1"/>
          </p:cNvSpPr>
          <p:nvPr>
            <p:ph type="body" sz="quarter" idx="22"/>
          </p:nvPr>
        </p:nvSpPr>
        <p:spPr>
          <a:xfrm>
            <a:off x="9005738" y="5161973"/>
            <a:ext cx="2757175" cy="1470009"/>
          </a:xfrm>
        </p:spPr>
        <p:txBody>
          <a:bodyPr/>
          <a:lstStyle/>
          <a:p>
            <a:r>
              <a:rPr lang="zh-CN" altLang="en-US" sz="1200" dirty="0">
                <a:latin typeface="微软雅黑" panose="020B0503020204020204" pitchFamily="34" charset="-122"/>
                <a:ea typeface="微软雅黑" panose="020B0503020204020204" pitchFamily="34" charset="-122"/>
              </a:rPr>
              <a:t>有了 </a:t>
            </a:r>
            <a:r>
              <a:rPr lang="en-US" altLang="zh-CN" sz="1200" dirty="0">
                <a:latin typeface="微软雅黑" panose="020B0503020204020204" pitchFamily="34" charset="-122"/>
                <a:ea typeface="微软雅黑" panose="020B0503020204020204" pitchFamily="34" charset="-122"/>
              </a:rPr>
              <a:t>Azure OpenAI Service </a:t>
            </a:r>
            <a:r>
              <a:rPr lang="zh-CN" altLang="en-US" sz="1200" dirty="0">
                <a:latin typeface="微软雅黑" panose="020B0503020204020204" pitchFamily="34" charset="-122"/>
                <a:ea typeface="微软雅黑" panose="020B0503020204020204" pitchFamily="34" charset="-122"/>
              </a:rPr>
              <a:t>的支持</a:t>
            </a:r>
            <a:r>
              <a:rPr lang="en-US" altLang="zh-CN" sz="1200" dirty="0">
                <a:latin typeface="微软雅黑" panose="020B0503020204020204" pitchFamily="34" charset="-122"/>
                <a:ea typeface="微软雅黑" panose="020B0503020204020204" pitchFamily="34" charset="-122"/>
              </a:rPr>
              <a:t>,  </a:t>
            </a:r>
            <a:r>
              <a:rPr lang="en-US" altLang="zh-CN" sz="1200" dirty="0" err="1">
                <a:latin typeface="微软雅黑" panose="020B0503020204020204" pitchFamily="34" charset="-122"/>
                <a:ea typeface="微软雅黑" panose="020B0503020204020204" pitchFamily="34" charset="-122"/>
              </a:rPr>
              <a:t>Trelent</a:t>
            </a: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的方案在内容过滤、安全性提升和响应时间缩减方面</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从</a:t>
            </a:r>
            <a:r>
              <a:rPr lang="en-US" altLang="zh-CN" sz="1200" dirty="0">
                <a:latin typeface="微软雅黑" panose="020B0503020204020204" pitchFamily="34" charset="-122"/>
                <a:ea typeface="微软雅黑" panose="020B0503020204020204" pitchFamily="34" charset="-122"/>
              </a:rPr>
              <a:t>1-3</a:t>
            </a:r>
            <a:r>
              <a:rPr lang="zh-CN" altLang="en-US" sz="1200" dirty="0">
                <a:latin typeface="微软雅黑" panose="020B0503020204020204" pitchFamily="34" charset="-122"/>
                <a:ea typeface="微软雅黑" panose="020B0503020204020204" pitchFamily="34" charset="-122"/>
              </a:rPr>
              <a:t>秒下降到平均</a:t>
            </a:r>
            <a:r>
              <a:rPr lang="en-US" altLang="zh-CN" sz="1200" dirty="0">
                <a:latin typeface="微软雅黑" panose="020B0503020204020204" pitchFamily="34" charset="-122"/>
                <a:ea typeface="微软雅黑" panose="020B0503020204020204" pitchFamily="34" charset="-122"/>
              </a:rPr>
              <a:t>750</a:t>
            </a:r>
            <a:r>
              <a:rPr lang="zh-CN" altLang="en-US" sz="1200" dirty="0">
                <a:latin typeface="微软雅黑" panose="020B0503020204020204" pitchFamily="34" charset="-122"/>
                <a:ea typeface="微软雅黑" panose="020B0503020204020204" pitchFamily="34" charset="-122"/>
              </a:rPr>
              <a:t>毫秒</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都受益颇深。这些企业级功能极大地解放了 </a:t>
            </a:r>
            <a:r>
              <a:rPr lang="en-US" altLang="zh-CN" sz="1200" dirty="0" err="1">
                <a:latin typeface="微软雅黑" panose="020B0503020204020204" pitchFamily="34" charset="-122"/>
                <a:ea typeface="微软雅黑" panose="020B0503020204020204" pitchFamily="34" charset="-122"/>
              </a:rPr>
              <a:t>Trelent</a:t>
            </a: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工程师的生产力，使他们可以专注于核心创新业务。</a:t>
            </a:r>
            <a:endParaRPr lang="en-US" sz="1200" dirty="0">
              <a:latin typeface="微软雅黑" panose="020B0503020204020204" pitchFamily="34" charset="-122"/>
              <a:ea typeface="微软雅黑" panose="020B0503020204020204" pitchFamily="34" charset="-122"/>
            </a:endParaRPr>
          </a:p>
        </p:txBody>
      </p:sp>
      <p:pic>
        <p:nvPicPr>
          <p:cNvPr id="6" name="Picture 7" descr="Logo, company name&#10;&#10;Description automatically generated">
            <a:extLst>
              <a:ext uri="{FF2B5EF4-FFF2-40B4-BE49-F238E27FC236}">
                <a16:creationId xmlns:a16="http://schemas.microsoft.com/office/drawing/2014/main" id="{C2C6917F-6EEE-7618-C3B5-F1689CB3E06F}"/>
              </a:ext>
            </a:extLst>
          </p:cNvPr>
          <p:cNvPicPr>
            <a:picLocks noGrp="1" noChangeAspect="1"/>
          </p:cNvPicPr>
          <p:nvPr>
            <p:ph type="pic" sz="quarter" idx="23"/>
          </p:nvPr>
        </p:nvPicPr>
        <p:blipFill rotWithShape="1">
          <a:blip r:embed="rId5"/>
          <a:srcRect/>
          <a:stretch/>
        </p:blipFill>
        <p:spPr/>
      </p:pic>
    </p:spTree>
    <p:extLst>
      <p:ext uri="{BB962C8B-B14F-4D97-AF65-F5344CB8AC3E}">
        <p14:creationId xmlns:p14="http://schemas.microsoft.com/office/powerpoint/2010/main" val="1519216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Text&#10;&#10;Description automatically generated">
            <a:extLst>
              <a:ext uri="{FF2B5EF4-FFF2-40B4-BE49-F238E27FC236}">
                <a16:creationId xmlns:a16="http://schemas.microsoft.com/office/drawing/2014/main" id="{49859CB0-18B4-6AFE-2FF6-5A18E64584E9}"/>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32710" y="2489891"/>
            <a:ext cx="3135163" cy="4061662"/>
          </a:xfrm>
          <a:prstGeom prst="rect">
            <a:avLst/>
          </a:prstGeom>
          <a:ln>
            <a:solidFill>
              <a:schemeClr val="tx1"/>
            </a:solidFill>
          </a:ln>
        </p:spPr>
      </p:pic>
      <p:pic>
        <p:nvPicPr>
          <p:cNvPr id="4" name="Picture 71">
            <a:extLst>
              <a:ext uri="{FF2B5EF4-FFF2-40B4-BE49-F238E27FC236}">
                <a16:creationId xmlns:a16="http://schemas.microsoft.com/office/drawing/2014/main" id="{30995DFB-47F5-F874-B86F-77293A932231}"/>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418740" y="3681859"/>
            <a:ext cx="1708144" cy="1124180"/>
          </a:xfrm>
          <a:prstGeom prst="rect">
            <a:avLst/>
          </a:prstGeom>
        </p:spPr>
      </p:pic>
      <p:pic>
        <p:nvPicPr>
          <p:cNvPr id="6" name="Picture 116">
            <a:extLst>
              <a:ext uri="{FF2B5EF4-FFF2-40B4-BE49-F238E27FC236}">
                <a16:creationId xmlns:a16="http://schemas.microsoft.com/office/drawing/2014/main" id="{5A96C1EB-2D25-954A-9D1C-F70B63CB65EE}"/>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574640" y="4461086"/>
            <a:ext cx="1708144" cy="1124180"/>
          </a:xfrm>
          <a:prstGeom prst="rect">
            <a:avLst/>
          </a:prstGeom>
        </p:spPr>
      </p:pic>
      <p:grpSp>
        <p:nvGrpSpPr>
          <p:cNvPr id="7" name="Table">
            <a:extLst>
              <a:ext uri="{FF2B5EF4-FFF2-40B4-BE49-F238E27FC236}">
                <a16:creationId xmlns:a16="http://schemas.microsoft.com/office/drawing/2014/main" id="{4FAD5A98-1329-5A0A-9722-73D58DCF799F}"/>
              </a:ext>
            </a:extLst>
          </p:cNvPr>
          <p:cNvGrpSpPr/>
          <p:nvPr/>
        </p:nvGrpSpPr>
        <p:grpSpPr>
          <a:xfrm>
            <a:off x="10017466" y="3476566"/>
            <a:ext cx="1697785" cy="2626446"/>
            <a:chOff x="266697" y="1270000"/>
            <a:chExt cx="9372603" cy="1314785"/>
          </a:xfrm>
          <a:solidFill>
            <a:schemeClr val="tx1"/>
          </a:solidFill>
        </p:grpSpPr>
        <p:sp>
          <p:nvSpPr>
            <p:cNvPr id="8" name="Cell_1_1">
              <a:extLst>
                <a:ext uri="{FF2B5EF4-FFF2-40B4-BE49-F238E27FC236}">
                  <a16:creationId xmlns:a16="http://schemas.microsoft.com/office/drawing/2014/main" id="{581F2C62-DA9D-FDFC-3507-3C7440776908}"/>
                </a:ext>
              </a:extLst>
            </p:cNvPr>
            <p:cNvSpPr/>
            <p:nvPr/>
          </p:nvSpPr>
          <p:spPr bwMode="gray">
            <a:xfrm>
              <a:off x="266700" y="1270000"/>
              <a:ext cx="3785953" cy="262957"/>
            </a:xfrm>
            <a:prstGeom prst="rect">
              <a:avLst/>
            </a:prstGeom>
            <a:gr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54007" tIns="54007" rIns="54007" bIns="54007"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000" b="1" i="0" u="none" strike="noStrike" kern="1200" cap="none" spc="0" normalizeH="0" baseline="0" noProof="0">
                <a:ln>
                  <a:noFill/>
                </a:ln>
                <a:solidFill>
                  <a:srgbClr val="003C50"/>
                </a:solidFill>
                <a:effectLst/>
                <a:uLnTx/>
                <a:uFillTx/>
                <a:latin typeface="Roboto" panose="02000000000000000000" pitchFamily="2" charset="0"/>
                <a:ea typeface="+mn-ea"/>
                <a:cs typeface="+mn-cs"/>
              </a:endParaRPr>
            </a:p>
          </p:txBody>
        </p:sp>
        <p:sp>
          <p:nvSpPr>
            <p:cNvPr id="9" name="Cell_1_2">
              <a:extLst>
                <a:ext uri="{FF2B5EF4-FFF2-40B4-BE49-F238E27FC236}">
                  <a16:creationId xmlns:a16="http://schemas.microsoft.com/office/drawing/2014/main" id="{8F536183-2759-4C36-1D3F-291642CDF612}"/>
                </a:ext>
              </a:extLst>
            </p:cNvPr>
            <p:cNvSpPr/>
            <p:nvPr/>
          </p:nvSpPr>
          <p:spPr bwMode="gray">
            <a:xfrm>
              <a:off x="4138283" y="1270000"/>
              <a:ext cx="2707704" cy="262957"/>
            </a:xfrm>
            <a:prstGeom prst="rect">
              <a:avLst/>
            </a:prstGeom>
            <a:gr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54007" tIns="54007" rIns="54007" bIns="54007"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rgbClr val="003C50"/>
                  </a:solidFill>
                  <a:effectLst/>
                  <a:uLnTx/>
                  <a:uFillTx/>
                  <a:latin typeface="Roboto" panose="02000000000000000000" pitchFamily="2" charset="0"/>
                  <a:ea typeface="+mn-ea"/>
                  <a:cs typeface="+mn-cs"/>
                </a:rPr>
                <a:t>2021</a:t>
              </a:r>
            </a:p>
          </p:txBody>
        </p:sp>
        <p:sp>
          <p:nvSpPr>
            <p:cNvPr id="10" name="Cell_1_3">
              <a:extLst>
                <a:ext uri="{FF2B5EF4-FFF2-40B4-BE49-F238E27FC236}">
                  <a16:creationId xmlns:a16="http://schemas.microsoft.com/office/drawing/2014/main" id="{67706198-445F-52D0-2E22-4016A8A63656}"/>
                </a:ext>
              </a:extLst>
            </p:cNvPr>
            <p:cNvSpPr/>
            <p:nvPr/>
          </p:nvSpPr>
          <p:spPr bwMode="gray">
            <a:xfrm>
              <a:off x="6846027" y="1270000"/>
              <a:ext cx="2793270" cy="262957"/>
            </a:xfrm>
            <a:prstGeom prst="rect">
              <a:avLst/>
            </a:prstGeom>
            <a:gr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54007" tIns="54007" rIns="54007" bIns="54007"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00" b="1" i="0" u="none" strike="noStrike" kern="1200" cap="none" spc="0" normalizeH="0" baseline="0" noProof="0">
                  <a:ln>
                    <a:noFill/>
                  </a:ln>
                  <a:solidFill>
                    <a:srgbClr val="003C50"/>
                  </a:solidFill>
                  <a:effectLst/>
                  <a:uLnTx/>
                  <a:uFillTx/>
                  <a:latin typeface="Roboto" panose="02000000000000000000" pitchFamily="2" charset="0"/>
                  <a:ea typeface="+mn-ea"/>
                  <a:cs typeface="+mn-cs"/>
                </a:rPr>
                <a:t>QU 1 2022</a:t>
              </a:r>
            </a:p>
          </p:txBody>
        </p:sp>
        <p:sp>
          <p:nvSpPr>
            <p:cNvPr id="11" name="Cell_2_1">
              <a:extLst>
                <a:ext uri="{FF2B5EF4-FFF2-40B4-BE49-F238E27FC236}">
                  <a16:creationId xmlns:a16="http://schemas.microsoft.com/office/drawing/2014/main" id="{C648C033-A572-9FC7-A2FA-38AA25C44EED}"/>
                </a:ext>
              </a:extLst>
            </p:cNvPr>
            <p:cNvSpPr/>
            <p:nvPr/>
          </p:nvSpPr>
          <p:spPr bwMode="gray">
            <a:xfrm>
              <a:off x="266700" y="1532957"/>
              <a:ext cx="3785953" cy="262957"/>
            </a:xfrm>
            <a:prstGeom prst="rect">
              <a:avLst/>
            </a:prstGeom>
            <a:gr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54007" tIns="54007" rIns="54007" bIns="54007" rtlCol="0" anchor="t">
              <a:noAutofit/>
            </a:bodyPr>
            <a:lstStyle/>
            <a:p>
              <a:pPr lvl="0">
                <a:defRPr/>
              </a:pPr>
              <a:r>
                <a:rPr lang="zh-CN" altLang="en-US" sz="1000" dirty="0">
                  <a:solidFill>
                    <a:srgbClr val="003C50"/>
                  </a:solidFill>
                  <a:latin typeface="Roboto" panose="02000000000000000000" pitchFamily="2" charset="0"/>
                </a:rPr>
                <a:t>德国汉莎航空公司
</a:t>
              </a:r>
              <a:endParaRPr kumimoji="0" lang="de-DE" sz="1000" b="0" i="0" u="none" strike="noStrike" kern="1200" cap="none" spc="0" normalizeH="0" baseline="0" noProof="0" dirty="0">
                <a:ln>
                  <a:noFill/>
                </a:ln>
                <a:solidFill>
                  <a:srgbClr val="003C50"/>
                </a:solidFill>
                <a:effectLst/>
                <a:uLnTx/>
                <a:uFillTx/>
                <a:latin typeface="Roboto" panose="02000000000000000000" pitchFamily="2" charset="0"/>
                <a:ea typeface="+mn-ea"/>
                <a:cs typeface="+mn-cs"/>
              </a:endParaRPr>
            </a:p>
          </p:txBody>
        </p:sp>
        <p:sp>
          <p:nvSpPr>
            <p:cNvPr id="12" name="Cell_2_2">
              <a:extLst>
                <a:ext uri="{FF2B5EF4-FFF2-40B4-BE49-F238E27FC236}">
                  <a16:creationId xmlns:a16="http://schemas.microsoft.com/office/drawing/2014/main" id="{05F544BF-5E11-D4F6-C973-EB3EFDE7B4CD}"/>
                </a:ext>
              </a:extLst>
            </p:cNvPr>
            <p:cNvSpPr/>
            <p:nvPr/>
          </p:nvSpPr>
          <p:spPr bwMode="gray">
            <a:xfrm>
              <a:off x="4052733" y="1532957"/>
              <a:ext cx="2793280" cy="262957"/>
            </a:xfrm>
            <a:prstGeom prst="rect">
              <a:avLst/>
            </a:prstGeom>
            <a:gr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54007" tIns="54007" rIns="54007" bIns="54007"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a:ln>
                  <a:noFill/>
                </a:ln>
                <a:solidFill>
                  <a:srgbClr val="003C50"/>
                </a:solidFill>
                <a:effectLst/>
                <a:uLnTx/>
                <a:uFillTx/>
                <a:latin typeface="Roboto" panose="02000000000000000000" pitchFamily="2" charset="0"/>
                <a:ea typeface="+mn-ea"/>
                <a:cs typeface="+mn-cs"/>
              </a:endParaRPr>
            </a:p>
          </p:txBody>
        </p:sp>
        <p:sp>
          <p:nvSpPr>
            <p:cNvPr id="13" name="Cell_2_3">
              <a:extLst>
                <a:ext uri="{FF2B5EF4-FFF2-40B4-BE49-F238E27FC236}">
                  <a16:creationId xmlns:a16="http://schemas.microsoft.com/office/drawing/2014/main" id="{D3A75439-008D-EBC4-1A7F-D5115C329B2C}"/>
                </a:ext>
              </a:extLst>
            </p:cNvPr>
            <p:cNvSpPr/>
            <p:nvPr/>
          </p:nvSpPr>
          <p:spPr bwMode="gray">
            <a:xfrm>
              <a:off x="6846027" y="1532957"/>
              <a:ext cx="2793273" cy="262957"/>
            </a:xfrm>
            <a:prstGeom prst="rect">
              <a:avLst/>
            </a:prstGeom>
            <a:gr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54007" tIns="54007" rIns="54007" bIns="54007"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a:ln>
                  <a:noFill/>
                </a:ln>
                <a:solidFill>
                  <a:srgbClr val="003C50"/>
                </a:solidFill>
                <a:effectLst/>
                <a:uLnTx/>
                <a:uFillTx/>
                <a:latin typeface="Roboto" panose="02000000000000000000" pitchFamily="2" charset="0"/>
                <a:ea typeface="+mn-ea"/>
                <a:cs typeface="+mn-cs"/>
              </a:endParaRPr>
            </a:p>
          </p:txBody>
        </p:sp>
        <p:sp>
          <p:nvSpPr>
            <p:cNvPr id="14" name="Cell_3_1">
              <a:extLst>
                <a:ext uri="{FF2B5EF4-FFF2-40B4-BE49-F238E27FC236}">
                  <a16:creationId xmlns:a16="http://schemas.microsoft.com/office/drawing/2014/main" id="{6794215A-6C76-ECB1-BBE8-B2BE89AC1F95}"/>
                </a:ext>
              </a:extLst>
            </p:cNvPr>
            <p:cNvSpPr/>
            <p:nvPr/>
          </p:nvSpPr>
          <p:spPr bwMode="gray">
            <a:xfrm>
              <a:off x="266700" y="1795914"/>
              <a:ext cx="3735730" cy="262957"/>
            </a:xfrm>
            <a:prstGeom prst="rect">
              <a:avLst/>
            </a:prstGeom>
            <a:gr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54007" tIns="54007" rIns="54007" bIns="54007"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dirty="0" err="1">
                  <a:ln>
                    <a:noFill/>
                  </a:ln>
                  <a:solidFill>
                    <a:srgbClr val="003C50"/>
                  </a:solidFill>
                  <a:effectLst/>
                  <a:uLnTx/>
                  <a:uFillTx/>
                  <a:latin typeface="Roboto" panose="02000000000000000000" pitchFamily="2" charset="0"/>
                  <a:ea typeface="+mn-ea"/>
                  <a:cs typeface="+mn-cs"/>
                </a:rPr>
                <a:t>Heckler</a:t>
              </a:r>
              <a:r>
                <a:rPr kumimoji="0" lang="de-DE" sz="1000" b="0" i="0" u="none" strike="noStrike" kern="1200" cap="none" spc="0" normalizeH="0" baseline="0" noProof="0" dirty="0">
                  <a:ln>
                    <a:noFill/>
                  </a:ln>
                  <a:solidFill>
                    <a:srgbClr val="003C50"/>
                  </a:solidFill>
                  <a:effectLst/>
                  <a:uLnTx/>
                  <a:uFillTx/>
                  <a:latin typeface="Roboto" panose="02000000000000000000" pitchFamily="2" charset="0"/>
                  <a:ea typeface="+mn-ea"/>
                  <a:cs typeface="+mn-cs"/>
                </a:rPr>
                <a:t> &amp; Koch AG</a:t>
              </a:r>
            </a:p>
          </p:txBody>
        </p:sp>
        <p:sp>
          <p:nvSpPr>
            <p:cNvPr id="15" name="Cell_3_2">
              <a:extLst>
                <a:ext uri="{FF2B5EF4-FFF2-40B4-BE49-F238E27FC236}">
                  <a16:creationId xmlns:a16="http://schemas.microsoft.com/office/drawing/2014/main" id="{5865CD7F-410D-E895-9F75-B98A769C5347}"/>
                </a:ext>
              </a:extLst>
            </p:cNvPr>
            <p:cNvSpPr/>
            <p:nvPr/>
          </p:nvSpPr>
          <p:spPr bwMode="gray">
            <a:xfrm>
              <a:off x="4052720" y="1795914"/>
              <a:ext cx="2793280" cy="262957"/>
            </a:xfrm>
            <a:prstGeom prst="rect">
              <a:avLst/>
            </a:prstGeom>
            <a:gr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54007" tIns="54007" rIns="54007" bIns="54007"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a:ln>
                  <a:noFill/>
                </a:ln>
                <a:solidFill>
                  <a:srgbClr val="003C50"/>
                </a:solidFill>
                <a:effectLst/>
                <a:uLnTx/>
                <a:uFillTx/>
                <a:latin typeface="Roboto" panose="02000000000000000000" pitchFamily="2" charset="0"/>
                <a:ea typeface="+mn-ea"/>
                <a:cs typeface="+mn-cs"/>
              </a:endParaRPr>
            </a:p>
          </p:txBody>
        </p:sp>
        <p:sp>
          <p:nvSpPr>
            <p:cNvPr id="16" name="Cell_3_3">
              <a:extLst>
                <a:ext uri="{FF2B5EF4-FFF2-40B4-BE49-F238E27FC236}">
                  <a16:creationId xmlns:a16="http://schemas.microsoft.com/office/drawing/2014/main" id="{EEE3ADF9-1B7B-D19A-DE25-88F7149BFFF4}"/>
                </a:ext>
              </a:extLst>
            </p:cNvPr>
            <p:cNvSpPr/>
            <p:nvPr/>
          </p:nvSpPr>
          <p:spPr bwMode="gray">
            <a:xfrm>
              <a:off x="6846020" y="1795914"/>
              <a:ext cx="2793277" cy="262957"/>
            </a:xfrm>
            <a:prstGeom prst="rect">
              <a:avLst/>
            </a:prstGeom>
            <a:gr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54007" tIns="54007" rIns="54007" bIns="54007"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a:ln>
                  <a:noFill/>
                </a:ln>
                <a:solidFill>
                  <a:srgbClr val="003C50"/>
                </a:solidFill>
                <a:effectLst/>
                <a:uLnTx/>
                <a:uFillTx/>
                <a:latin typeface="Roboto" panose="02000000000000000000" pitchFamily="2" charset="0"/>
                <a:ea typeface="+mn-ea"/>
                <a:cs typeface="+mn-cs"/>
              </a:endParaRPr>
            </a:p>
          </p:txBody>
        </p:sp>
        <p:sp>
          <p:nvSpPr>
            <p:cNvPr id="17" name="Cell_4_1">
              <a:extLst>
                <a:ext uri="{FF2B5EF4-FFF2-40B4-BE49-F238E27FC236}">
                  <a16:creationId xmlns:a16="http://schemas.microsoft.com/office/drawing/2014/main" id="{E2A69BC7-09CC-8BAA-1680-0AF50C168301}"/>
                </a:ext>
              </a:extLst>
            </p:cNvPr>
            <p:cNvSpPr/>
            <p:nvPr/>
          </p:nvSpPr>
          <p:spPr bwMode="gray">
            <a:xfrm>
              <a:off x="266697" y="2058871"/>
              <a:ext cx="3871556" cy="262957"/>
            </a:xfrm>
            <a:prstGeom prst="rect">
              <a:avLst/>
            </a:prstGeom>
            <a:gr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54007" tIns="54007" rIns="54007" bIns="54007" rtlCol="0" anchor="t">
              <a:noAutofit/>
            </a:bodyPr>
            <a:lstStyle/>
            <a:p>
              <a:pPr lvl="0">
                <a:defRPr/>
              </a:pPr>
              <a:r>
                <a:rPr lang="zh-CN" altLang="en-US" sz="1000" dirty="0">
                  <a:solidFill>
                    <a:srgbClr val="003C50"/>
                  </a:solidFill>
                  <a:latin typeface="Roboto" panose="02000000000000000000" pitchFamily="2" charset="0"/>
                </a:rPr>
                <a:t>莱茵金属股份公司
</a:t>
              </a:r>
              <a:endParaRPr kumimoji="0" lang="de-DE" sz="1000" b="0" i="0" u="none" strike="noStrike" kern="1200" cap="none" spc="0" normalizeH="0" baseline="0" noProof="0" dirty="0">
                <a:ln>
                  <a:noFill/>
                </a:ln>
                <a:solidFill>
                  <a:srgbClr val="003C50"/>
                </a:solidFill>
                <a:effectLst/>
                <a:uLnTx/>
                <a:uFillTx/>
                <a:latin typeface="Roboto" panose="02000000000000000000" pitchFamily="2" charset="0"/>
                <a:ea typeface="+mn-ea"/>
                <a:cs typeface="+mn-cs"/>
              </a:endParaRPr>
            </a:p>
          </p:txBody>
        </p:sp>
        <p:sp>
          <p:nvSpPr>
            <p:cNvPr id="18" name="Cell_4_2">
              <a:extLst>
                <a:ext uri="{FF2B5EF4-FFF2-40B4-BE49-F238E27FC236}">
                  <a16:creationId xmlns:a16="http://schemas.microsoft.com/office/drawing/2014/main" id="{5B7282A7-F9A2-9687-2991-2D097049AFB3}"/>
                </a:ext>
              </a:extLst>
            </p:cNvPr>
            <p:cNvSpPr/>
            <p:nvPr/>
          </p:nvSpPr>
          <p:spPr bwMode="gray">
            <a:xfrm>
              <a:off x="4138283" y="2058871"/>
              <a:ext cx="2707711" cy="262957"/>
            </a:xfrm>
            <a:prstGeom prst="rect">
              <a:avLst/>
            </a:prstGeom>
            <a:gr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54007" tIns="54007" rIns="54007" bIns="54007"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a:ln>
                  <a:noFill/>
                </a:ln>
                <a:solidFill>
                  <a:srgbClr val="003C50"/>
                </a:solidFill>
                <a:effectLst/>
                <a:uLnTx/>
                <a:uFillTx/>
                <a:latin typeface="Roboto" panose="02000000000000000000" pitchFamily="2" charset="0"/>
                <a:ea typeface="+mn-ea"/>
                <a:cs typeface="+mn-cs"/>
              </a:endParaRPr>
            </a:p>
          </p:txBody>
        </p:sp>
        <p:sp>
          <p:nvSpPr>
            <p:cNvPr id="19" name="Cell_4_3">
              <a:extLst>
                <a:ext uri="{FF2B5EF4-FFF2-40B4-BE49-F238E27FC236}">
                  <a16:creationId xmlns:a16="http://schemas.microsoft.com/office/drawing/2014/main" id="{A9990AAE-A1BA-80E6-4874-94AB76E75960}"/>
                </a:ext>
              </a:extLst>
            </p:cNvPr>
            <p:cNvSpPr/>
            <p:nvPr/>
          </p:nvSpPr>
          <p:spPr bwMode="gray">
            <a:xfrm>
              <a:off x="6846020" y="2058871"/>
              <a:ext cx="2793280" cy="262957"/>
            </a:xfrm>
            <a:prstGeom prst="rect">
              <a:avLst/>
            </a:prstGeom>
            <a:gr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54007" tIns="54007" rIns="54007" bIns="54007"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a:ln>
                  <a:noFill/>
                </a:ln>
                <a:solidFill>
                  <a:srgbClr val="003C50"/>
                </a:solidFill>
                <a:effectLst/>
                <a:uLnTx/>
                <a:uFillTx/>
                <a:latin typeface="Roboto" panose="02000000000000000000" pitchFamily="2" charset="0"/>
                <a:ea typeface="+mn-ea"/>
                <a:cs typeface="+mn-cs"/>
              </a:endParaRPr>
            </a:p>
          </p:txBody>
        </p:sp>
        <p:sp>
          <p:nvSpPr>
            <p:cNvPr id="20" name="Cell_5_1">
              <a:extLst>
                <a:ext uri="{FF2B5EF4-FFF2-40B4-BE49-F238E27FC236}">
                  <a16:creationId xmlns:a16="http://schemas.microsoft.com/office/drawing/2014/main" id="{E5ADEF58-A295-2982-5A13-DDEB759A827D}"/>
                </a:ext>
              </a:extLst>
            </p:cNvPr>
            <p:cNvSpPr/>
            <p:nvPr/>
          </p:nvSpPr>
          <p:spPr bwMode="gray">
            <a:xfrm>
              <a:off x="266702" y="2321828"/>
              <a:ext cx="3785954" cy="262957"/>
            </a:xfrm>
            <a:prstGeom prst="rect">
              <a:avLst/>
            </a:prstGeom>
            <a:gr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54007" tIns="54007" rIns="54007" bIns="54007"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rgbClr val="003C50"/>
                  </a:solidFill>
                  <a:effectLst/>
                  <a:uLnTx/>
                  <a:uFillTx/>
                  <a:latin typeface="Roboto" panose="02000000000000000000" pitchFamily="2" charset="0"/>
                  <a:ea typeface="+mn-ea"/>
                  <a:cs typeface="+mn-cs"/>
                </a:rPr>
                <a:t>...</a:t>
              </a:r>
            </a:p>
          </p:txBody>
        </p:sp>
        <p:sp>
          <p:nvSpPr>
            <p:cNvPr id="21" name="Cell_5_2">
              <a:extLst>
                <a:ext uri="{FF2B5EF4-FFF2-40B4-BE49-F238E27FC236}">
                  <a16:creationId xmlns:a16="http://schemas.microsoft.com/office/drawing/2014/main" id="{ECF4C6B8-3DA2-CDBC-8E8A-D3F25B2BB5B5}"/>
                </a:ext>
              </a:extLst>
            </p:cNvPr>
            <p:cNvSpPr/>
            <p:nvPr/>
          </p:nvSpPr>
          <p:spPr bwMode="gray">
            <a:xfrm>
              <a:off x="4188536" y="2321828"/>
              <a:ext cx="2657458" cy="262957"/>
            </a:xfrm>
            <a:prstGeom prst="rect">
              <a:avLst/>
            </a:prstGeom>
            <a:gr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54007" tIns="54007" rIns="54007" bIns="54007"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a:ln>
                  <a:noFill/>
                </a:ln>
                <a:solidFill>
                  <a:srgbClr val="003C50"/>
                </a:solidFill>
                <a:effectLst/>
                <a:uLnTx/>
                <a:uFillTx/>
                <a:latin typeface="Roboto" panose="02000000000000000000" pitchFamily="2" charset="0"/>
                <a:ea typeface="+mn-ea"/>
                <a:cs typeface="+mn-cs"/>
              </a:endParaRPr>
            </a:p>
          </p:txBody>
        </p:sp>
        <p:sp>
          <p:nvSpPr>
            <p:cNvPr id="22" name="Cell_5_3">
              <a:extLst>
                <a:ext uri="{FF2B5EF4-FFF2-40B4-BE49-F238E27FC236}">
                  <a16:creationId xmlns:a16="http://schemas.microsoft.com/office/drawing/2014/main" id="{22734AA4-DCFE-DC51-40E4-AE2ECF46BB45}"/>
                </a:ext>
              </a:extLst>
            </p:cNvPr>
            <p:cNvSpPr/>
            <p:nvPr/>
          </p:nvSpPr>
          <p:spPr bwMode="gray">
            <a:xfrm>
              <a:off x="6515100" y="2321828"/>
              <a:ext cx="3124200" cy="262957"/>
            </a:xfrm>
            <a:prstGeom prst="rect">
              <a:avLst/>
            </a:prstGeom>
            <a:gr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square" lIns="54007" tIns="54007" rIns="54007" bIns="54007"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000" b="0" i="0" u="none" strike="noStrike" kern="1200" cap="none" spc="0" normalizeH="0" baseline="0" noProof="0">
                <a:ln>
                  <a:noFill/>
                </a:ln>
                <a:solidFill>
                  <a:srgbClr val="003C50"/>
                </a:solidFill>
                <a:effectLst/>
                <a:uLnTx/>
                <a:uFillTx/>
                <a:latin typeface="Roboto" panose="02000000000000000000" pitchFamily="2" charset="0"/>
                <a:ea typeface="+mn-ea"/>
                <a:cs typeface="+mn-cs"/>
              </a:endParaRPr>
            </a:p>
          </p:txBody>
        </p:sp>
        <p:cxnSp>
          <p:nvCxnSpPr>
            <p:cNvPr id="23" name="line_1">
              <a:extLst>
                <a:ext uri="{FF2B5EF4-FFF2-40B4-BE49-F238E27FC236}">
                  <a16:creationId xmlns:a16="http://schemas.microsoft.com/office/drawing/2014/main" id="{77D3CB5C-78AE-33A9-008F-BA74FF7DBDFD}"/>
                </a:ext>
              </a:extLst>
            </p:cNvPr>
            <p:cNvCxnSpPr>
              <a:cxnSpLocks/>
            </p:cNvCxnSpPr>
            <p:nvPr/>
          </p:nvCxnSpPr>
          <p:spPr>
            <a:xfrm>
              <a:off x="4052687" y="1270000"/>
              <a:ext cx="135852" cy="1314784"/>
            </a:xfrm>
            <a:prstGeom prst="line">
              <a:avLst/>
            </a:prstGeom>
            <a:grpFill/>
            <a:ln w="1905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4" name="line_2">
              <a:extLst>
                <a:ext uri="{FF2B5EF4-FFF2-40B4-BE49-F238E27FC236}">
                  <a16:creationId xmlns:a16="http://schemas.microsoft.com/office/drawing/2014/main" id="{E1ED05C8-1C05-0BC6-7F73-7B02FE1135EE}"/>
                </a:ext>
              </a:extLst>
            </p:cNvPr>
            <p:cNvCxnSpPr>
              <a:cxnSpLocks/>
            </p:cNvCxnSpPr>
            <p:nvPr/>
          </p:nvCxnSpPr>
          <p:spPr>
            <a:xfrm>
              <a:off x="6846020" y="1270000"/>
              <a:ext cx="0" cy="1314784"/>
            </a:xfrm>
            <a:prstGeom prst="line">
              <a:avLst/>
            </a:prstGeom>
            <a:grpFill/>
            <a:ln w="1905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5" name="horizontal_line_header_upper_pagebreak">
              <a:extLst>
                <a:ext uri="{FF2B5EF4-FFF2-40B4-BE49-F238E27FC236}">
                  <a16:creationId xmlns:a16="http://schemas.microsoft.com/office/drawing/2014/main" id="{1454E80B-5AAF-CCBE-9829-8716C59FFECD}"/>
                </a:ext>
              </a:extLst>
            </p:cNvPr>
            <p:cNvCxnSpPr/>
            <p:nvPr/>
          </p:nvCxnSpPr>
          <p:spPr>
            <a:xfrm>
              <a:off x="266700" y="1270000"/>
              <a:ext cx="9372600" cy="0"/>
            </a:xfrm>
            <a:prstGeom prst="line">
              <a:avLst/>
            </a:prstGeom>
            <a:grpFill/>
            <a:ln w="12700">
              <a:solidFill>
                <a:srgbClr val="003C50"/>
              </a:solidFill>
            </a:ln>
          </p:spPr>
          <p:style>
            <a:lnRef idx="1">
              <a:schemeClr val="accent1"/>
            </a:lnRef>
            <a:fillRef idx="0">
              <a:schemeClr val="accent1"/>
            </a:fillRef>
            <a:effectRef idx="0">
              <a:schemeClr val="accent1"/>
            </a:effectRef>
            <a:fontRef idx="minor">
              <a:schemeClr val="tx1"/>
            </a:fontRef>
          </p:style>
        </p:cxnSp>
        <p:cxnSp>
          <p:nvCxnSpPr>
            <p:cNvPr id="26" name="horizontal_line_header_lower_pagebreak">
              <a:extLst>
                <a:ext uri="{FF2B5EF4-FFF2-40B4-BE49-F238E27FC236}">
                  <a16:creationId xmlns:a16="http://schemas.microsoft.com/office/drawing/2014/main" id="{8AEBF87B-99F2-A8D9-A7D1-1DDD460557A2}"/>
                </a:ext>
              </a:extLst>
            </p:cNvPr>
            <p:cNvCxnSpPr/>
            <p:nvPr/>
          </p:nvCxnSpPr>
          <p:spPr>
            <a:xfrm>
              <a:off x="266700" y="1532957"/>
              <a:ext cx="9372600" cy="0"/>
            </a:xfrm>
            <a:prstGeom prst="line">
              <a:avLst/>
            </a:prstGeom>
            <a:grpFill/>
            <a:ln w="12700">
              <a:solidFill>
                <a:srgbClr val="003C50"/>
              </a:solidFill>
            </a:ln>
          </p:spPr>
          <p:style>
            <a:lnRef idx="1">
              <a:schemeClr val="accent1"/>
            </a:lnRef>
            <a:fillRef idx="0">
              <a:schemeClr val="accent1"/>
            </a:fillRef>
            <a:effectRef idx="0">
              <a:schemeClr val="accent1"/>
            </a:effectRef>
            <a:fontRef idx="minor">
              <a:schemeClr val="tx1"/>
            </a:fontRef>
          </p:style>
        </p:cxnSp>
        <p:cxnSp>
          <p:nvCxnSpPr>
            <p:cNvPr id="27" name="horizontal_line_bottom">
              <a:extLst>
                <a:ext uri="{FF2B5EF4-FFF2-40B4-BE49-F238E27FC236}">
                  <a16:creationId xmlns:a16="http://schemas.microsoft.com/office/drawing/2014/main" id="{1C7B13EF-C241-A5B9-F3C8-87526803C04F}"/>
                </a:ext>
              </a:extLst>
            </p:cNvPr>
            <p:cNvCxnSpPr/>
            <p:nvPr/>
          </p:nvCxnSpPr>
          <p:spPr>
            <a:xfrm>
              <a:off x="266700" y="2584785"/>
              <a:ext cx="9372600" cy="0"/>
            </a:xfrm>
            <a:prstGeom prst="line">
              <a:avLst/>
            </a:prstGeom>
            <a:grpFill/>
            <a:ln w="12700">
              <a:solidFill>
                <a:srgbClr val="003C50"/>
              </a:solidFill>
            </a:ln>
          </p:spPr>
          <p:style>
            <a:lnRef idx="1">
              <a:schemeClr val="accent1"/>
            </a:lnRef>
            <a:fillRef idx="0">
              <a:schemeClr val="accent1"/>
            </a:fillRef>
            <a:effectRef idx="0">
              <a:schemeClr val="accent1"/>
            </a:effectRef>
            <a:fontRef idx="minor">
              <a:schemeClr val="tx1"/>
            </a:fontRef>
          </p:style>
        </p:cxnSp>
      </p:grpSp>
      <p:pic>
        <p:nvPicPr>
          <p:cNvPr id="28" name="Picture 212" descr="Graphical user interface, text, application&#10;&#10;Description automatically generated">
            <a:extLst>
              <a:ext uri="{FF2B5EF4-FFF2-40B4-BE49-F238E27FC236}">
                <a16:creationId xmlns:a16="http://schemas.microsoft.com/office/drawing/2014/main" id="{1E721056-D6CF-0373-D830-A22C9CFE00D0}"/>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607326" y="2463691"/>
            <a:ext cx="4673148" cy="4061661"/>
          </a:xfrm>
          <a:prstGeom prst="rect">
            <a:avLst/>
          </a:prstGeom>
          <a:ln>
            <a:solidFill>
              <a:schemeClr val="tx1"/>
            </a:solidFill>
          </a:ln>
        </p:spPr>
      </p:pic>
      <p:sp>
        <p:nvSpPr>
          <p:cNvPr id="29" name="TextBox 73">
            <a:extLst>
              <a:ext uri="{FF2B5EF4-FFF2-40B4-BE49-F238E27FC236}">
                <a16:creationId xmlns:a16="http://schemas.microsoft.com/office/drawing/2014/main" id="{12BAD97A-5DDD-D4CA-089A-3FD835CD7CE2}"/>
              </a:ext>
            </a:extLst>
          </p:cNvPr>
          <p:cNvSpPr txBox="1"/>
          <p:nvPr/>
        </p:nvSpPr>
        <p:spPr>
          <a:xfrm>
            <a:off x="4714384" y="4071687"/>
            <a:ext cx="3135960" cy="2031325"/>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lvl="0">
              <a:defRPr/>
            </a:pPr>
            <a:r>
              <a:rPr lang="zh-CN" altLang="en-US" dirty="0">
                <a:solidFill>
                  <a:prstClr val="black"/>
                </a:solidFill>
              </a:rPr>
              <a:t>乌克兰危机是一个大、中或小的机会，还是一个大、中或小的风险？
</a:t>
            </a:r>
            <a:endParaRPr kumimoji="0" lang="de-DE" sz="1800" b="0" i="0" u="none" strike="noStrike" kern="1200" cap="none" spc="0" normalizeH="0" baseline="0" noProof="0" dirty="0">
              <a:ln>
                <a:noFill/>
              </a:ln>
              <a:solidFill>
                <a:prstClr val="black"/>
              </a:solidFill>
              <a:effectLst/>
              <a:uLnTx/>
              <a:uFillTx/>
              <a:latin typeface="Segoe UI"/>
              <a:ea typeface="+mn-ea"/>
              <a:cs typeface="+mn-cs"/>
            </a:endParaRPr>
          </a:p>
          <a:p>
            <a:pPr lvl="0">
              <a:defRPr/>
            </a:pPr>
            <a:r>
              <a:rPr lang="zh-CN" altLang="en-US" dirty="0">
                <a:solidFill>
                  <a:prstClr val="black"/>
                </a:solidFill>
              </a:rPr>
              <a:t>乌克兰危机是汉莎航空面临的主要风险。
</a:t>
            </a:r>
            <a:endParaRPr kumimoji="0" lang="de-DE" sz="1800" b="0" i="0" u="none" strike="noStrike" kern="1200" cap="none" spc="0" normalizeH="0" baseline="0" noProof="0" dirty="0">
              <a:ln>
                <a:noFill/>
              </a:ln>
              <a:solidFill>
                <a:prstClr val="black"/>
              </a:solidFill>
              <a:effectLst/>
              <a:highlight>
                <a:srgbClr val="D6F4D4"/>
              </a:highlight>
              <a:uLnTx/>
              <a:uFillTx/>
              <a:latin typeface="Segoe UI"/>
              <a:ea typeface="+mn-ea"/>
              <a:cs typeface="+mn-cs"/>
            </a:endParaRPr>
          </a:p>
        </p:txBody>
      </p:sp>
      <p:sp>
        <p:nvSpPr>
          <p:cNvPr id="30" name="beam_1">
            <a:extLst>
              <a:ext uri="{FF2B5EF4-FFF2-40B4-BE49-F238E27FC236}">
                <a16:creationId xmlns:a16="http://schemas.microsoft.com/office/drawing/2014/main" id="{A8F1A44A-484E-C2CE-960C-EF3C59732C0A}"/>
              </a:ext>
            </a:extLst>
          </p:cNvPr>
          <p:cNvSpPr/>
          <p:nvPr/>
        </p:nvSpPr>
        <p:spPr>
          <a:xfrm>
            <a:off x="7990252" y="2248186"/>
            <a:ext cx="3312834" cy="2272039"/>
          </a:xfrm>
          <a:custGeom>
            <a:avLst/>
            <a:gdLst/>
            <a:ahLst/>
            <a:cxnLst/>
            <a:rect l="0" t="0" r="0" b="0"/>
            <a:pathLst>
              <a:path w="3312834" h="2272039">
                <a:moveTo>
                  <a:pt x="1656418" y="2272038"/>
                </a:moveTo>
                <a:cubicBezTo>
                  <a:pt x="1584409" y="2272038"/>
                  <a:pt x="1656416" y="227204"/>
                  <a:pt x="0" y="0"/>
                </a:cubicBezTo>
                <a:lnTo>
                  <a:pt x="3312833" y="0"/>
                </a:lnTo>
                <a:cubicBezTo>
                  <a:pt x="1656416" y="227204"/>
                  <a:pt x="1728426" y="2272038"/>
                  <a:pt x="1656418" y="2272038"/>
                </a:cubicBezTo>
                <a:close/>
              </a:path>
            </a:pathLst>
          </a:cu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31" name="TextBox 78">
            <a:extLst>
              <a:ext uri="{FF2B5EF4-FFF2-40B4-BE49-F238E27FC236}">
                <a16:creationId xmlns:a16="http://schemas.microsoft.com/office/drawing/2014/main" id="{AC3B8A27-4553-79F0-A2F1-9032A0CBCC39}"/>
              </a:ext>
            </a:extLst>
          </p:cNvPr>
          <p:cNvSpPr txBox="1"/>
          <p:nvPr/>
        </p:nvSpPr>
        <p:spPr>
          <a:xfrm>
            <a:off x="7990252" y="1306566"/>
            <a:ext cx="3312836" cy="738664"/>
          </a:xfrm>
          <a:prstGeom prst="rect">
            <a:avLst/>
          </a:prstGeom>
          <a:solidFill>
            <a:schemeClr val="bg1"/>
          </a:solidFill>
          <a:ln>
            <a:noFill/>
          </a:ln>
        </p:spPr>
        <p:txBody>
          <a:bodyPr wrap="square" rtlCol="0">
            <a:spAutoFit/>
          </a:bodyPr>
          <a:lstStyle/>
          <a:p>
            <a:pPr lvl="0" algn="ctr">
              <a:buClr>
                <a:srgbClr val="003C50"/>
              </a:buClr>
              <a:defRPr/>
            </a:pPr>
            <a:r>
              <a:rPr lang="zh-CN" altLang="en-US" sz="1400" dirty="0">
                <a:solidFill>
                  <a:prstClr val="white"/>
                </a:solidFill>
                <a:ea typeface="Open Sans" panose="020B0606030504020204" pitchFamily="34" charset="0"/>
                <a:cs typeface="Open Sans" panose="020B0606030504020204" pitchFamily="34" charset="0"/>
              </a:rPr>
              <a:t>通过汇总多个时间点和投资组合中所有公司的结构化结果进行投资组合评估
</a:t>
            </a:r>
            <a:endParaRPr kumimoji="0" lang="de-DE" sz="1400" b="0" i="0" u="none" strike="noStrike" kern="1200" cap="none" spc="0" normalizeH="0" baseline="0" noProof="0" dirty="0">
              <a:ln>
                <a:noFill/>
              </a:ln>
              <a:solidFill>
                <a:prstClr val="white"/>
              </a:solidFill>
              <a:effectLst/>
              <a:uLnTx/>
              <a:uFillTx/>
              <a:latin typeface="Segoe UI"/>
              <a:ea typeface="Open Sans" panose="020B0606030504020204" pitchFamily="34" charset="0"/>
              <a:cs typeface="Open Sans" panose="020B0606030504020204" pitchFamily="34" charset="0"/>
            </a:endParaRPr>
          </a:p>
        </p:txBody>
      </p:sp>
      <p:sp>
        <p:nvSpPr>
          <p:cNvPr id="32" name="beam_1">
            <a:extLst>
              <a:ext uri="{FF2B5EF4-FFF2-40B4-BE49-F238E27FC236}">
                <a16:creationId xmlns:a16="http://schemas.microsoft.com/office/drawing/2014/main" id="{F95F4417-46C1-1C32-33E7-8F99049CA19A}"/>
              </a:ext>
            </a:extLst>
          </p:cNvPr>
          <p:cNvSpPr/>
          <p:nvPr/>
        </p:nvSpPr>
        <p:spPr>
          <a:xfrm>
            <a:off x="2263876" y="2248186"/>
            <a:ext cx="3312834" cy="2272039"/>
          </a:xfrm>
          <a:custGeom>
            <a:avLst/>
            <a:gdLst/>
            <a:ahLst/>
            <a:cxnLst/>
            <a:rect l="0" t="0" r="0" b="0"/>
            <a:pathLst>
              <a:path w="3312834" h="2272039">
                <a:moveTo>
                  <a:pt x="1656418" y="2272038"/>
                </a:moveTo>
                <a:cubicBezTo>
                  <a:pt x="1584409" y="2272038"/>
                  <a:pt x="1656416" y="227204"/>
                  <a:pt x="0" y="0"/>
                </a:cubicBezTo>
                <a:lnTo>
                  <a:pt x="3312833" y="0"/>
                </a:lnTo>
                <a:cubicBezTo>
                  <a:pt x="1656416" y="227204"/>
                  <a:pt x="1728426" y="2272038"/>
                  <a:pt x="1656418" y="2272038"/>
                </a:cubicBezTo>
                <a:close/>
              </a:path>
            </a:pathLst>
          </a:cu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33" name="arrow_box_arrow">
            <a:extLst>
              <a:ext uri="{FF2B5EF4-FFF2-40B4-BE49-F238E27FC236}">
                <a16:creationId xmlns:a16="http://schemas.microsoft.com/office/drawing/2014/main" id="{4C7CBAB7-A18A-2F2D-147F-FEE26BEBE43E}"/>
              </a:ext>
            </a:extLst>
          </p:cNvPr>
          <p:cNvSpPr/>
          <p:nvPr/>
        </p:nvSpPr>
        <p:spPr bwMode="gray">
          <a:xfrm>
            <a:off x="3776276" y="3800134"/>
            <a:ext cx="288035" cy="14401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4400" b="0" i="0" u="none" strike="noStrike" kern="1200" cap="none" spc="0" normalizeH="0" baseline="0" noProof="0">
                <a:ln>
                  <a:noFill/>
                </a:ln>
                <a:solidFill>
                  <a:srgbClr val="000000"/>
                </a:solidFill>
                <a:effectLst/>
                <a:uLnTx/>
                <a:uFillTx/>
                <a:latin typeface="Segoe UI"/>
                <a:ea typeface="+mn-ea"/>
                <a:cs typeface="+mn-cs"/>
                <a:sym typeface="Wingdings" panose="05000000000000000000" pitchFamily="2" charset="2"/>
              </a:rPr>
              <a:t></a:t>
            </a:r>
            <a:endParaRPr kumimoji="0" lang="de-DE" sz="44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TextBox 70">
            <a:extLst>
              <a:ext uri="{FF2B5EF4-FFF2-40B4-BE49-F238E27FC236}">
                <a16:creationId xmlns:a16="http://schemas.microsoft.com/office/drawing/2014/main" id="{4CDE338A-366D-5AD2-B008-A3F6117D0F2B}"/>
              </a:ext>
            </a:extLst>
          </p:cNvPr>
          <p:cNvSpPr txBox="1"/>
          <p:nvPr/>
        </p:nvSpPr>
        <p:spPr>
          <a:xfrm>
            <a:off x="2126393" y="1299299"/>
            <a:ext cx="3654531" cy="954107"/>
          </a:xfrm>
          <a:prstGeom prst="rect">
            <a:avLst/>
          </a:prstGeom>
          <a:solidFill>
            <a:schemeClr val="bg1"/>
          </a:solidFill>
          <a:ln>
            <a:noFill/>
          </a:ln>
        </p:spPr>
        <p:txBody>
          <a:bodyPr wrap="square" rtlCol="0">
            <a:spAutoFit/>
          </a:bodyPr>
          <a:lstStyle/>
          <a:p>
            <a:pPr lvl="0" algn="ctr">
              <a:buClr>
                <a:srgbClr val="003C50"/>
              </a:buClr>
              <a:defRPr/>
            </a:pPr>
            <a:r>
              <a:rPr lang="zh-CN" altLang="en-US" sz="1400" dirty="0">
                <a:solidFill>
                  <a:prstClr val="white"/>
                </a:solidFill>
                <a:ea typeface="Open Sans" panose="020B0606030504020204" pitchFamily="34" charset="0"/>
                <a:cs typeface="Open Sans" panose="020B0606030504020204" pitchFamily="34" charset="0"/>
              </a:rPr>
              <a:t>根据年度或季度报告评估乌克兰危机的风险</a:t>
            </a:r>
            <a:r>
              <a:rPr lang="en-US" altLang="zh-CN" sz="1400" dirty="0">
                <a:solidFill>
                  <a:prstClr val="white"/>
                </a:solidFill>
                <a:ea typeface="Open Sans" panose="020B0606030504020204" pitchFamily="34" charset="0"/>
                <a:cs typeface="Open Sans" panose="020B0606030504020204" pitchFamily="34" charset="0"/>
              </a:rPr>
              <a:t>/</a:t>
            </a:r>
            <a:r>
              <a:rPr lang="zh-CN" altLang="en-US" sz="1400" dirty="0">
                <a:solidFill>
                  <a:prstClr val="white"/>
                </a:solidFill>
                <a:ea typeface="Open Sans" panose="020B0606030504020204" pitchFamily="34" charset="0"/>
                <a:cs typeface="Open Sans" panose="020B0606030504020204" pitchFamily="34" charset="0"/>
              </a:rPr>
              <a:t>机遇
</a:t>
            </a:r>
            <a:r>
              <a:rPr lang="de-DE" sz="1400" dirty="0">
                <a:solidFill>
                  <a:prstClr val="white"/>
                </a:solidFill>
                <a:ea typeface="Open Sans" panose="020B0606030504020204" pitchFamily="34" charset="0"/>
                <a:cs typeface="Open Sans" panose="020B0606030504020204" pitchFamily="34" charset="0"/>
              </a:rPr>
              <a:t>GPT-3 </a:t>
            </a:r>
            <a:r>
              <a:rPr lang="zh-CN" altLang="en-US" sz="1400" dirty="0">
                <a:solidFill>
                  <a:prstClr val="white"/>
                </a:solidFill>
                <a:ea typeface="Open Sans" panose="020B0606030504020204" pitchFamily="34" charset="0"/>
                <a:cs typeface="Open Sans" panose="020B0606030504020204" pitchFamily="34" charset="0"/>
              </a:rPr>
              <a:t>将风险或机会分为大、中、小两类
</a:t>
            </a:r>
            <a:endParaRPr kumimoji="0" lang="de-DE" sz="1400" b="0" i="0" u="none" strike="noStrike" kern="1200" cap="none" spc="0" normalizeH="0" baseline="0" noProof="0" dirty="0">
              <a:ln>
                <a:noFill/>
              </a:ln>
              <a:solidFill>
                <a:prstClr val="white"/>
              </a:solidFill>
              <a:effectLst/>
              <a:uLnTx/>
              <a:uFillTx/>
              <a:latin typeface="Segoe UI"/>
              <a:ea typeface="Open Sans" panose="020B0606030504020204" pitchFamily="34" charset="0"/>
              <a:cs typeface="Open Sans" panose="020B0606030504020204" pitchFamily="34" charset="0"/>
            </a:endParaRPr>
          </a:p>
        </p:txBody>
      </p:sp>
      <p:sp>
        <p:nvSpPr>
          <p:cNvPr id="35" name="arrow_box_arrow">
            <a:extLst>
              <a:ext uri="{FF2B5EF4-FFF2-40B4-BE49-F238E27FC236}">
                <a16:creationId xmlns:a16="http://schemas.microsoft.com/office/drawing/2014/main" id="{21EC7E01-B39C-5686-BD62-4F0D39D24635}"/>
              </a:ext>
            </a:extLst>
          </p:cNvPr>
          <p:cNvSpPr/>
          <p:nvPr/>
        </p:nvSpPr>
        <p:spPr bwMode="gray">
          <a:xfrm>
            <a:off x="9498518" y="3800134"/>
            <a:ext cx="288035" cy="14401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4400" b="0" i="0" u="none" strike="noStrike" kern="1200" cap="none" spc="0" normalizeH="0" baseline="0" noProof="0">
                <a:ln>
                  <a:noFill/>
                </a:ln>
                <a:solidFill>
                  <a:srgbClr val="000000"/>
                </a:solidFill>
                <a:effectLst/>
                <a:uLnTx/>
                <a:uFillTx/>
                <a:latin typeface="Segoe UI"/>
                <a:ea typeface="+mn-ea"/>
                <a:cs typeface="+mn-cs"/>
                <a:sym typeface="Wingdings" panose="05000000000000000000" pitchFamily="2" charset="2"/>
              </a:rPr>
              <a:t></a:t>
            </a:r>
            <a:endParaRPr kumimoji="0" lang="de-DE" sz="44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6" name="Group 125">
            <a:extLst>
              <a:ext uri="{FF2B5EF4-FFF2-40B4-BE49-F238E27FC236}">
                <a16:creationId xmlns:a16="http://schemas.microsoft.com/office/drawing/2014/main" id="{F91A2CCB-8CB2-3402-2921-91697D031029}"/>
              </a:ext>
            </a:extLst>
          </p:cNvPr>
          <p:cNvGrpSpPr/>
          <p:nvPr/>
        </p:nvGrpSpPr>
        <p:grpSpPr>
          <a:xfrm>
            <a:off x="11338021" y="5703520"/>
            <a:ext cx="257182" cy="273695"/>
            <a:chOff x="11882147" y="5344810"/>
            <a:chExt cx="165019" cy="165051"/>
          </a:xfrm>
        </p:grpSpPr>
        <p:sp>
          <p:nvSpPr>
            <p:cNvPr id="37" name="circle_ 2">
              <a:extLst>
                <a:ext uri="{FF2B5EF4-FFF2-40B4-BE49-F238E27FC236}">
                  <a16:creationId xmlns:a16="http://schemas.microsoft.com/office/drawing/2014/main" id="{1D477485-9839-FF54-1DF1-B19F33C536FC}"/>
                </a:ext>
              </a:extLst>
            </p:cNvPr>
            <p:cNvSpPr/>
            <p:nvPr/>
          </p:nvSpPr>
          <p:spPr>
            <a:xfrm>
              <a:off x="12017163" y="5412296"/>
              <a:ext cx="30003" cy="30003"/>
            </a:xfrm>
            <a:prstGeom prst="ellipse">
              <a:avLst/>
            </a:prstGeom>
            <a:solidFill>
              <a:srgbClr val="D4D2CB"/>
            </a:solidFill>
            <a:ln>
              <a:solidFill>
                <a:srgbClr val="D4D2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38" name="circle_ 3">
              <a:extLst>
                <a:ext uri="{FF2B5EF4-FFF2-40B4-BE49-F238E27FC236}">
                  <a16:creationId xmlns:a16="http://schemas.microsoft.com/office/drawing/2014/main" id="{50F78311-60D5-16A1-7A22-E95E0897AC63}"/>
                </a:ext>
              </a:extLst>
            </p:cNvPr>
            <p:cNvSpPr/>
            <p:nvPr/>
          </p:nvSpPr>
          <p:spPr>
            <a:xfrm>
              <a:off x="11997448" y="5460029"/>
              <a:ext cx="30003" cy="30003"/>
            </a:xfrm>
            <a:prstGeom prst="ellipse">
              <a:avLst/>
            </a:prstGeom>
            <a:solidFill>
              <a:srgbClr val="C7C4BA"/>
            </a:solidFill>
            <a:ln>
              <a:solidFill>
                <a:srgbClr val="C7C4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39" name="circle_ 4">
              <a:extLst>
                <a:ext uri="{FF2B5EF4-FFF2-40B4-BE49-F238E27FC236}">
                  <a16:creationId xmlns:a16="http://schemas.microsoft.com/office/drawing/2014/main" id="{135EADA5-F84A-7585-0AD9-57B86AA87B44}"/>
                </a:ext>
              </a:extLst>
            </p:cNvPr>
            <p:cNvSpPr/>
            <p:nvPr/>
          </p:nvSpPr>
          <p:spPr>
            <a:xfrm>
              <a:off x="11949763" y="5479858"/>
              <a:ext cx="30003" cy="30003"/>
            </a:xfrm>
            <a:prstGeom prst="ellipse">
              <a:avLst/>
            </a:prstGeom>
            <a:solidFill>
              <a:srgbClr val="BAB6AA"/>
            </a:solidFill>
            <a:ln>
              <a:solidFill>
                <a:srgbClr val="BAB6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40" name="circle_ 5">
              <a:extLst>
                <a:ext uri="{FF2B5EF4-FFF2-40B4-BE49-F238E27FC236}">
                  <a16:creationId xmlns:a16="http://schemas.microsoft.com/office/drawing/2014/main" id="{29A9B372-7E9D-6742-AA3E-6022F744C483}"/>
                </a:ext>
              </a:extLst>
            </p:cNvPr>
            <p:cNvSpPr/>
            <p:nvPr/>
          </p:nvSpPr>
          <p:spPr>
            <a:xfrm>
              <a:off x="11902015" y="5460181"/>
              <a:ext cx="30003" cy="30003"/>
            </a:xfrm>
            <a:prstGeom prst="ellipse">
              <a:avLst/>
            </a:prstGeom>
            <a:solidFill>
              <a:srgbClr val="ACA89A"/>
            </a:solidFill>
            <a:ln>
              <a:solidFill>
                <a:srgbClr val="ACA8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41" name="circle_ 6">
              <a:extLst>
                <a:ext uri="{FF2B5EF4-FFF2-40B4-BE49-F238E27FC236}">
                  <a16:creationId xmlns:a16="http://schemas.microsoft.com/office/drawing/2014/main" id="{3572F264-C057-4E60-8631-B5F20796EB7B}"/>
                </a:ext>
              </a:extLst>
            </p:cNvPr>
            <p:cNvSpPr/>
            <p:nvPr/>
          </p:nvSpPr>
          <p:spPr>
            <a:xfrm>
              <a:off x="11882147" y="5412511"/>
              <a:ext cx="30003" cy="30003"/>
            </a:xfrm>
            <a:prstGeom prst="ellipse">
              <a:avLst/>
            </a:prstGeom>
            <a:solidFill>
              <a:srgbClr val="9F998A"/>
            </a:solidFill>
            <a:ln>
              <a:solidFill>
                <a:srgbClr val="9F99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42" name="circle_ 1">
              <a:extLst>
                <a:ext uri="{FF2B5EF4-FFF2-40B4-BE49-F238E27FC236}">
                  <a16:creationId xmlns:a16="http://schemas.microsoft.com/office/drawing/2014/main" id="{90AF25E7-67AA-A1E0-CD30-DAC5D0B82AD3}"/>
                </a:ext>
              </a:extLst>
            </p:cNvPr>
            <p:cNvSpPr/>
            <p:nvPr/>
          </p:nvSpPr>
          <p:spPr>
            <a:xfrm>
              <a:off x="11997448" y="5364563"/>
              <a:ext cx="30003" cy="30003"/>
            </a:xfrm>
            <a:prstGeom prst="ellipse">
              <a:avLst/>
            </a:prstGeom>
            <a:solidFill>
              <a:srgbClr val="E2E0DB"/>
            </a:solidFill>
            <a:ln>
              <a:solidFill>
                <a:srgbClr val="E2E0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43" name="circle_ 7">
              <a:extLst>
                <a:ext uri="{FF2B5EF4-FFF2-40B4-BE49-F238E27FC236}">
                  <a16:creationId xmlns:a16="http://schemas.microsoft.com/office/drawing/2014/main" id="{535D3272-0211-5D30-DE01-C9A46C321475}"/>
                </a:ext>
              </a:extLst>
            </p:cNvPr>
            <p:cNvSpPr/>
            <p:nvPr/>
          </p:nvSpPr>
          <p:spPr>
            <a:xfrm>
              <a:off x="11901862" y="5364716"/>
              <a:ext cx="30003" cy="30003"/>
            </a:xfrm>
            <a:prstGeom prst="ellipse">
              <a:avLst/>
            </a:prstGeom>
            <a:solidFill>
              <a:srgbClr val="928B7A"/>
            </a:solidFill>
            <a:ln>
              <a:solidFill>
                <a:srgbClr val="928B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44" name="circle_ 8">
              <a:extLst>
                <a:ext uri="{FF2B5EF4-FFF2-40B4-BE49-F238E27FC236}">
                  <a16:creationId xmlns:a16="http://schemas.microsoft.com/office/drawing/2014/main" id="{F2B2E6D7-7939-60DD-7678-7C7A8F7AB5C4}"/>
                </a:ext>
              </a:extLst>
            </p:cNvPr>
            <p:cNvSpPr/>
            <p:nvPr/>
          </p:nvSpPr>
          <p:spPr>
            <a:xfrm>
              <a:off x="11949516" y="5344810"/>
              <a:ext cx="30003" cy="30003"/>
            </a:xfrm>
            <a:prstGeom prst="ellipse">
              <a:avLst/>
            </a:prstGeom>
            <a:solidFill>
              <a:srgbClr val="857D69"/>
            </a:solidFill>
            <a:ln>
              <a:solidFill>
                <a:srgbClr val="857D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45" name="Group 221">
            <a:extLst>
              <a:ext uri="{FF2B5EF4-FFF2-40B4-BE49-F238E27FC236}">
                <a16:creationId xmlns:a16="http://schemas.microsoft.com/office/drawing/2014/main" id="{2DDE9EE0-F623-E90E-47C7-A2D47E5990E9}"/>
              </a:ext>
            </a:extLst>
          </p:cNvPr>
          <p:cNvGrpSpPr/>
          <p:nvPr/>
        </p:nvGrpSpPr>
        <p:grpSpPr>
          <a:xfrm>
            <a:off x="10766918" y="5703520"/>
            <a:ext cx="257182" cy="273695"/>
            <a:chOff x="11882147" y="5344810"/>
            <a:chExt cx="165019" cy="165051"/>
          </a:xfrm>
        </p:grpSpPr>
        <p:sp>
          <p:nvSpPr>
            <p:cNvPr id="46" name="circle_ 2">
              <a:extLst>
                <a:ext uri="{FF2B5EF4-FFF2-40B4-BE49-F238E27FC236}">
                  <a16:creationId xmlns:a16="http://schemas.microsoft.com/office/drawing/2014/main" id="{1AEEA283-1202-34BE-CB2F-07AB588A96AD}"/>
                </a:ext>
              </a:extLst>
            </p:cNvPr>
            <p:cNvSpPr/>
            <p:nvPr/>
          </p:nvSpPr>
          <p:spPr>
            <a:xfrm>
              <a:off x="12017163" y="5412296"/>
              <a:ext cx="30003" cy="30003"/>
            </a:xfrm>
            <a:prstGeom prst="ellipse">
              <a:avLst/>
            </a:prstGeom>
            <a:solidFill>
              <a:srgbClr val="D4D2CB"/>
            </a:solidFill>
            <a:ln>
              <a:solidFill>
                <a:srgbClr val="D4D2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47" name="circle_ 3">
              <a:extLst>
                <a:ext uri="{FF2B5EF4-FFF2-40B4-BE49-F238E27FC236}">
                  <a16:creationId xmlns:a16="http://schemas.microsoft.com/office/drawing/2014/main" id="{8B055E0E-7812-3A4B-28F4-D3283092763C}"/>
                </a:ext>
              </a:extLst>
            </p:cNvPr>
            <p:cNvSpPr/>
            <p:nvPr/>
          </p:nvSpPr>
          <p:spPr>
            <a:xfrm>
              <a:off x="11997448" y="5460029"/>
              <a:ext cx="30003" cy="30003"/>
            </a:xfrm>
            <a:prstGeom prst="ellipse">
              <a:avLst/>
            </a:prstGeom>
            <a:solidFill>
              <a:srgbClr val="C7C4BA"/>
            </a:solidFill>
            <a:ln>
              <a:solidFill>
                <a:srgbClr val="C7C4B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48" name="circle_ 4">
              <a:extLst>
                <a:ext uri="{FF2B5EF4-FFF2-40B4-BE49-F238E27FC236}">
                  <a16:creationId xmlns:a16="http://schemas.microsoft.com/office/drawing/2014/main" id="{ACC5C0BF-5F69-F660-874A-E015D72A81B6}"/>
                </a:ext>
              </a:extLst>
            </p:cNvPr>
            <p:cNvSpPr/>
            <p:nvPr/>
          </p:nvSpPr>
          <p:spPr>
            <a:xfrm>
              <a:off x="11949763" y="5479858"/>
              <a:ext cx="30003" cy="30003"/>
            </a:xfrm>
            <a:prstGeom prst="ellipse">
              <a:avLst/>
            </a:prstGeom>
            <a:solidFill>
              <a:srgbClr val="BAB6AA"/>
            </a:solidFill>
            <a:ln>
              <a:solidFill>
                <a:srgbClr val="BAB6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49" name="circle_ 5">
              <a:extLst>
                <a:ext uri="{FF2B5EF4-FFF2-40B4-BE49-F238E27FC236}">
                  <a16:creationId xmlns:a16="http://schemas.microsoft.com/office/drawing/2014/main" id="{F20486EB-6BD0-1494-0BD2-C22D3D7FE299}"/>
                </a:ext>
              </a:extLst>
            </p:cNvPr>
            <p:cNvSpPr/>
            <p:nvPr/>
          </p:nvSpPr>
          <p:spPr>
            <a:xfrm>
              <a:off x="11902015" y="5460181"/>
              <a:ext cx="30003" cy="30003"/>
            </a:xfrm>
            <a:prstGeom prst="ellipse">
              <a:avLst/>
            </a:prstGeom>
            <a:solidFill>
              <a:srgbClr val="ACA89A"/>
            </a:solidFill>
            <a:ln>
              <a:solidFill>
                <a:srgbClr val="ACA8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50" name="circle_ 6">
              <a:extLst>
                <a:ext uri="{FF2B5EF4-FFF2-40B4-BE49-F238E27FC236}">
                  <a16:creationId xmlns:a16="http://schemas.microsoft.com/office/drawing/2014/main" id="{C159E7C3-F98F-7055-1471-98F44C9E621F}"/>
                </a:ext>
              </a:extLst>
            </p:cNvPr>
            <p:cNvSpPr/>
            <p:nvPr/>
          </p:nvSpPr>
          <p:spPr>
            <a:xfrm>
              <a:off x="11882147" y="5412511"/>
              <a:ext cx="30003" cy="30003"/>
            </a:xfrm>
            <a:prstGeom prst="ellipse">
              <a:avLst/>
            </a:prstGeom>
            <a:solidFill>
              <a:srgbClr val="9F998A"/>
            </a:solidFill>
            <a:ln>
              <a:solidFill>
                <a:srgbClr val="9F99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51" name="circle_ 1">
              <a:extLst>
                <a:ext uri="{FF2B5EF4-FFF2-40B4-BE49-F238E27FC236}">
                  <a16:creationId xmlns:a16="http://schemas.microsoft.com/office/drawing/2014/main" id="{66CA295D-69A5-01A8-37EB-D56AA71B571E}"/>
                </a:ext>
              </a:extLst>
            </p:cNvPr>
            <p:cNvSpPr/>
            <p:nvPr/>
          </p:nvSpPr>
          <p:spPr>
            <a:xfrm>
              <a:off x="11997448" y="5364563"/>
              <a:ext cx="30003" cy="30003"/>
            </a:xfrm>
            <a:prstGeom prst="ellipse">
              <a:avLst/>
            </a:prstGeom>
            <a:solidFill>
              <a:srgbClr val="E2E0DB"/>
            </a:solidFill>
            <a:ln>
              <a:solidFill>
                <a:srgbClr val="E2E0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52" name="circle_ 7">
              <a:extLst>
                <a:ext uri="{FF2B5EF4-FFF2-40B4-BE49-F238E27FC236}">
                  <a16:creationId xmlns:a16="http://schemas.microsoft.com/office/drawing/2014/main" id="{3C3BD0D3-EEFF-B2A2-B3F9-1F74A0D0C50D}"/>
                </a:ext>
              </a:extLst>
            </p:cNvPr>
            <p:cNvSpPr/>
            <p:nvPr/>
          </p:nvSpPr>
          <p:spPr>
            <a:xfrm>
              <a:off x="11901862" y="5364716"/>
              <a:ext cx="30003" cy="30003"/>
            </a:xfrm>
            <a:prstGeom prst="ellipse">
              <a:avLst/>
            </a:prstGeom>
            <a:solidFill>
              <a:srgbClr val="928B7A"/>
            </a:solidFill>
            <a:ln>
              <a:solidFill>
                <a:srgbClr val="928B7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53" name="circle_ 8">
              <a:extLst>
                <a:ext uri="{FF2B5EF4-FFF2-40B4-BE49-F238E27FC236}">
                  <a16:creationId xmlns:a16="http://schemas.microsoft.com/office/drawing/2014/main" id="{FAEEDD5C-7BFD-8397-AFA6-47BC683A2FFF}"/>
                </a:ext>
              </a:extLst>
            </p:cNvPr>
            <p:cNvSpPr/>
            <p:nvPr/>
          </p:nvSpPr>
          <p:spPr>
            <a:xfrm>
              <a:off x="11949516" y="5344810"/>
              <a:ext cx="30003" cy="30003"/>
            </a:xfrm>
            <a:prstGeom prst="ellipse">
              <a:avLst/>
            </a:prstGeom>
            <a:solidFill>
              <a:srgbClr val="857D69"/>
            </a:solidFill>
            <a:ln>
              <a:solidFill>
                <a:srgbClr val="857D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54" name="high_low_bar">
            <a:extLst>
              <a:ext uri="{FF2B5EF4-FFF2-40B4-BE49-F238E27FC236}">
                <a16:creationId xmlns:a16="http://schemas.microsoft.com/office/drawing/2014/main" id="{23527AC0-6F22-6D7D-546C-2274837B333E}"/>
              </a:ext>
            </a:extLst>
          </p:cNvPr>
          <p:cNvGrpSpPr/>
          <p:nvPr>
            <p:custDataLst>
              <p:tags r:id="rId1"/>
            </p:custDataLst>
          </p:nvPr>
        </p:nvGrpSpPr>
        <p:grpSpPr bwMode="gray">
          <a:xfrm>
            <a:off x="10805050" y="4205679"/>
            <a:ext cx="288036" cy="172822"/>
            <a:chOff x="0" y="0"/>
            <a:chExt cx="288036" cy="172822"/>
          </a:xfrm>
        </p:grpSpPr>
        <p:sp>
          <p:nvSpPr>
            <p:cNvPr id="55" name="border">
              <a:extLst>
                <a:ext uri="{FF2B5EF4-FFF2-40B4-BE49-F238E27FC236}">
                  <a16:creationId xmlns:a16="http://schemas.microsoft.com/office/drawing/2014/main" id="{890B717D-83F8-54C5-17D8-FB67390BA34E}"/>
                </a:ext>
              </a:extLst>
            </p:cNvPr>
            <p:cNvSpPr/>
            <p:nvPr>
              <p:custDataLst>
                <p:tags r:id="rId27"/>
              </p:custDataLst>
            </p:nvPr>
          </p:nvSpPr>
          <p:spPr bwMode="gray">
            <a:xfrm>
              <a:off x="0" y="0"/>
              <a:ext cx="288036" cy="172822"/>
            </a:xfrm>
            <a:prstGeom prst="rect">
              <a:avLst/>
            </a:prstGeom>
            <a:solidFill>
              <a:srgbClr val="FFFFFF"/>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56" name="bar_1">
              <a:extLst>
                <a:ext uri="{FF2B5EF4-FFF2-40B4-BE49-F238E27FC236}">
                  <a16:creationId xmlns:a16="http://schemas.microsoft.com/office/drawing/2014/main" id="{AE870949-B0A7-E991-DBB5-E61578188AEE}"/>
                </a:ext>
              </a:extLst>
            </p:cNvPr>
            <p:cNvSpPr/>
            <p:nvPr>
              <p:custDataLst>
                <p:tags r:id="rId28"/>
              </p:custDataLst>
            </p:nvPr>
          </p:nvSpPr>
          <p:spPr bwMode="gray">
            <a:xfrm>
              <a:off x="28804" y="28804"/>
              <a:ext cx="57607" cy="115214"/>
            </a:xfrm>
            <a:prstGeom prst="rect">
              <a:avLst/>
            </a:prstGeom>
            <a:solidFill>
              <a:srgbClr val="FF0000"/>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57" name="bar_2">
              <a:extLst>
                <a:ext uri="{FF2B5EF4-FFF2-40B4-BE49-F238E27FC236}">
                  <a16:creationId xmlns:a16="http://schemas.microsoft.com/office/drawing/2014/main" id="{D4BCE8DE-36E9-EF15-CC0F-146C833B3942}"/>
                </a:ext>
              </a:extLst>
            </p:cNvPr>
            <p:cNvSpPr/>
            <p:nvPr>
              <p:custDataLst>
                <p:tags r:id="rId29"/>
              </p:custDataLst>
            </p:nvPr>
          </p:nvSpPr>
          <p:spPr bwMode="gray">
            <a:xfrm>
              <a:off x="115214" y="28804"/>
              <a:ext cx="57608" cy="115214"/>
            </a:xfrm>
            <a:prstGeom prst="rect">
              <a:avLst/>
            </a:prstGeom>
            <a:solidFill>
              <a:srgbClr val="FF0000"/>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58" name="bar_3">
              <a:extLst>
                <a:ext uri="{FF2B5EF4-FFF2-40B4-BE49-F238E27FC236}">
                  <a16:creationId xmlns:a16="http://schemas.microsoft.com/office/drawing/2014/main" id="{8EBB529E-D1BE-916E-6AF1-3B8217C4F968}"/>
                </a:ext>
              </a:extLst>
            </p:cNvPr>
            <p:cNvSpPr/>
            <p:nvPr>
              <p:custDataLst>
                <p:tags r:id="rId30"/>
              </p:custDataLst>
            </p:nvPr>
          </p:nvSpPr>
          <p:spPr bwMode="gray">
            <a:xfrm>
              <a:off x="201625" y="28804"/>
              <a:ext cx="57607" cy="115214"/>
            </a:xfrm>
            <a:prstGeom prst="rect">
              <a:avLst/>
            </a:prstGeom>
            <a:solidFill>
              <a:srgbClr val="FF0000"/>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59" name="high_low_bar">
            <a:extLst>
              <a:ext uri="{FF2B5EF4-FFF2-40B4-BE49-F238E27FC236}">
                <a16:creationId xmlns:a16="http://schemas.microsoft.com/office/drawing/2014/main" id="{20BBB730-B0E6-AAEC-41C5-B14B22F9ABC8}"/>
              </a:ext>
            </a:extLst>
          </p:cNvPr>
          <p:cNvGrpSpPr/>
          <p:nvPr>
            <p:custDataLst>
              <p:tags r:id="rId2"/>
            </p:custDataLst>
          </p:nvPr>
        </p:nvGrpSpPr>
        <p:grpSpPr bwMode="gray">
          <a:xfrm>
            <a:off x="11325433" y="4205679"/>
            <a:ext cx="288036" cy="172822"/>
            <a:chOff x="0" y="0"/>
            <a:chExt cx="288036" cy="172822"/>
          </a:xfrm>
        </p:grpSpPr>
        <p:sp>
          <p:nvSpPr>
            <p:cNvPr id="60" name="border">
              <a:extLst>
                <a:ext uri="{FF2B5EF4-FFF2-40B4-BE49-F238E27FC236}">
                  <a16:creationId xmlns:a16="http://schemas.microsoft.com/office/drawing/2014/main" id="{334A6675-D525-AA4F-4F68-E69179829124}"/>
                </a:ext>
              </a:extLst>
            </p:cNvPr>
            <p:cNvSpPr/>
            <p:nvPr>
              <p:custDataLst>
                <p:tags r:id="rId24"/>
              </p:custDataLst>
            </p:nvPr>
          </p:nvSpPr>
          <p:spPr bwMode="gray">
            <a:xfrm>
              <a:off x="0" y="0"/>
              <a:ext cx="288036" cy="172822"/>
            </a:xfrm>
            <a:prstGeom prst="rect">
              <a:avLst/>
            </a:prstGeom>
            <a:solidFill>
              <a:srgbClr val="FFFFFF"/>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61" name="bar_1">
              <a:extLst>
                <a:ext uri="{FF2B5EF4-FFF2-40B4-BE49-F238E27FC236}">
                  <a16:creationId xmlns:a16="http://schemas.microsoft.com/office/drawing/2014/main" id="{5C85DAF4-A529-E04D-15F7-05D1C1DBBC55}"/>
                </a:ext>
              </a:extLst>
            </p:cNvPr>
            <p:cNvSpPr/>
            <p:nvPr>
              <p:custDataLst>
                <p:tags r:id="rId25"/>
              </p:custDataLst>
            </p:nvPr>
          </p:nvSpPr>
          <p:spPr bwMode="gray">
            <a:xfrm>
              <a:off x="28804" y="28804"/>
              <a:ext cx="57607" cy="115214"/>
            </a:xfrm>
            <a:prstGeom prst="rect">
              <a:avLst/>
            </a:prstGeom>
            <a:solidFill>
              <a:srgbClr val="FF0000"/>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62" name="bar_2">
              <a:extLst>
                <a:ext uri="{FF2B5EF4-FFF2-40B4-BE49-F238E27FC236}">
                  <a16:creationId xmlns:a16="http://schemas.microsoft.com/office/drawing/2014/main" id="{4519B33D-4F48-E2AF-80D2-24EB01D9275D}"/>
                </a:ext>
              </a:extLst>
            </p:cNvPr>
            <p:cNvSpPr/>
            <p:nvPr>
              <p:custDataLst>
                <p:tags r:id="rId26"/>
              </p:custDataLst>
            </p:nvPr>
          </p:nvSpPr>
          <p:spPr bwMode="gray">
            <a:xfrm>
              <a:off x="115214" y="28804"/>
              <a:ext cx="57608" cy="115214"/>
            </a:xfrm>
            <a:prstGeom prst="rect">
              <a:avLst/>
            </a:prstGeom>
            <a:solidFill>
              <a:srgbClr val="FF0000"/>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63" name="high_low_bar">
            <a:extLst>
              <a:ext uri="{FF2B5EF4-FFF2-40B4-BE49-F238E27FC236}">
                <a16:creationId xmlns:a16="http://schemas.microsoft.com/office/drawing/2014/main" id="{671F13CD-1067-2B23-3F4B-EF3EF8B7B7C9}"/>
              </a:ext>
            </a:extLst>
          </p:cNvPr>
          <p:cNvGrpSpPr/>
          <p:nvPr>
            <p:custDataLst>
              <p:tags r:id="rId3"/>
            </p:custDataLst>
          </p:nvPr>
        </p:nvGrpSpPr>
        <p:grpSpPr bwMode="gray">
          <a:xfrm>
            <a:off x="10805050" y="4716361"/>
            <a:ext cx="288036" cy="172822"/>
            <a:chOff x="0" y="0"/>
            <a:chExt cx="288036" cy="172822"/>
          </a:xfrm>
        </p:grpSpPr>
        <p:sp>
          <p:nvSpPr>
            <p:cNvPr id="64" name="border">
              <a:extLst>
                <a:ext uri="{FF2B5EF4-FFF2-40B4-BE49-F238E27FC236}">
                  <a16:creationId xmlns:a16="http://schemas.microsoft.com/office/drawing/2014/main" id="{8F367FB1-DC7C-4EC8-2955-9B46D8460343}"/>
                </a:ext>
              </a:extLst>
            </p:cNvPr>
            <p:cNvSpPr/>
            <p:nvPr>
              <p:custDataLst>
                <p:tags r:id="rId20"/>
              </p:custDataLst>
            </p:nvPr>
          </p:nvSpPr>
          <p:spPr bwMode="gray">
            <a:xfrm>
              <a:off x="0" y="0"/>
              <a:ext cx="288036" cy="172822"/>
            </a:xfrm>
            <a:prstGeom prst="rect">
              <a:avLst/>
            </a:prstGeom>
            <a:solidFill>
              <a:srgbClr val="FFFFFF"/>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65" name="bar_1">
              <a:extLst>
                <a:ext uri="{FF2B5EF4-FFF2-40B4-BE49-F238E27FC236}">
                  <a16:creationId xmlns:a16="http://schemas.microsoft.com/office/drawing/2014/main" id="{C1DD7C36-978B-DC15-B307-9B22ACBF8A3F}"/>
                </a:ext>
              </a:extLst>
            </p:cNvPr>
            <p:cNvSpPr/>
            <p:nvPr>
              <p:custDataLst>
                <p:tags r:id="rId21"/>
              </p:custDataLst>
            </p:nvPr>
          </p:nvSpPr>
          <p:spPr bwMode="gray">
            <a:xfrm>
              <a:off x="28804" y="28804"/>
              <a:ext cx="57607" cy="115214"/>
            </a:xfrm>
            <a:prstGeom prst="rect">
              <a:avLst/>
            </a:prstGeom>
            <a:solidFill>
              <a:srgbClr val="00B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66" name="bar_2">
              <a:extLst>
                <a:ext uri="{FF2B5EF4-FFF2-40B4-BE49-F238E27FC236}">
                  <a16:creationId xmlns:a16="http://schemas.microsoft.com/office/drawing/2014/main" id="{A9DDF433-1274-8B65-65D7-DFC4BF38AF86}"/>
                </a:ext>
              </a:extLst>
            </p:cNvPr>
            <p:cNvSpPr/>
            <p:nvPr>
              <p:custDataLst>
                <p:tags r:id="rId22"/>
              </p:custDataLst>
            </p:nvPr>
          </p:nvSpPr>
          <p:spPr bwMode="gray">
            <a:xfrm>
              <a:off x="115214" y="28804"/>
              <a:ext cx="57608" cy="115214"/>
            </a:xfrm>
            <a:prstGeom prst="rect">
              <a:avLst/>
            </a:prstGeom>
            <a:solidFill>
              <a:srgbClr val="00B050"/>
            </a:solidFill>
            <a:ln w="9525" cap="flat" cmpd="sng" algn="ctr">
              <a:solidFill>
                <a:srgbClr val="00B05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67" name="bar_3">
              <a:extLst>
                <a:ext uri="{FF2B5EF4-FFF2-40B4-BE49-F238E27FC236}">
                  <a16:creationId xmlns:a16="http://schemas.microsoft.com/office/drawing/2014/main" id="{95F9BEE6-5C4E-4E7E-D667-23588E81D442}"/>
                </a:ext>
              </a:extLst>
            </p:cNvPr>
            <p:cNvSpPr/>
            <p:nvPr>
              <p:custDataLst>
                <p:tags r:id="rId23"/>
              </p:custDataLst>
            </p:nvPr>
          </p:nvSpPr>
          <p:spPr bwMode="gray">
            <a:xfrm>
              <a:off x="201625" y="28804"/>
              <a:ext cx="57607" cy="115214"/>
            </a:xfrm>
            <a:prstGeom prst="rect">
              <a:avLst/>
            </a:prstGeom>
            <a:solidFill>
              <a:srgbClr val="00B050"/>
            </a:solidFill>
            <a:ln w="9525" cap="flat" cmpd="sng" algn="ctr">
              <a:solidFill>
                <a:srgbClr val="00B05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68" name="high_low_bar">
            <a:extLst>
              <a:ext uri="{FF2B5EF4-FFF2-40B4-BE49-F238E27FC236}">
                <a16:creationId xmlns:a16="http://schemas.microsoft.com/office/drawing/2014/main" id="{C054E039-EF6B-53D9-B03E-A24E7FEBC434}"/>
              </a:ext>
            </a:extLst>
          </p:cNvPr>
          <p:cNvGrpSpPr/>
          <p:nvPr>
            <p:custDataLst>
              <p:tags r:id="rId4"/>
            </p:custDataLst>
          </p:nvPr>
        </p:nvGrpSpPr>
        <p:grpSpPr bwMode="gray">
          <a:xfrm>
            <a:off x="11323539" y="4716361"/>
            <a:ext cx="288036" cy="172822"/>
            <a:chOff x="0" y="0"/>
            <a:chExt cx="288036" cy="172822"/>
          </a:xfrm>
        </p:grpSpPr>
        <p:sp>
          <p:nvSpPr>
            <p:cNvPr id="69" name="border">
              <a:extLst>
                <a:ext uri="{FF2B5EF4-FFF2-40B4-BE49-F238E27FC236}">
                  <a16:creationId xmlns:a16="http://schemas.microsoft.com/office/drawing/2014/main" id="{E23785D3-9EA1-9F41-1E83-B1D5DD98FDFD}"/>
                </a:ext>
              </a:extLst>
            </p:cNvPr>
            <p:cNvSpPr/>
            <p:nvPr>
              <p:custDataLst>
                <p:tags r:id="rId17"/>
              </p:custDataLst>
            </p:nvPr>
          </p:nvSpPr>
          <p:spPr bwMode="gray">
            <a:xfrm>
              <a:off x="0" y="0"/>
              <a:ext cx="288036" cy="172822"/>
            </a:xfrm>
            <a:prstGeom prst="rect">
              <a:avLst/>
            </a:prstGeom>
            <a:solidFill>
              <a:srgbClr val="FFFFFF"/>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70" name="bar_1">
              <a:extLst>
                <a:ext uri="{FF2B5EF4-FFF2-40B4-BE49-F238E27FC236}">
                  <a16:creationId xmlns:a16="http://schemas.microsoft.com/office/drawing/2014/main" id="{49005518-3799-DD86-6213-484F9D3A3112}"/>
                </a:ext>
              </a:extLst>
            </p:cNvPr>
            <p:cNvSpPr/>
            <p:nvPr>
              <p:custDataLst>
                <p:tags r:id="rId18"/>
              </p:custDataLst>
            </p:nvPr>
          </p:nvSpPr>
          <p:spPr bwMode="gray">
            <a:xfrm>
              <a:off x="28804" y="28804"/>
              <a:ext cx="57607" cy="115214"/>
            </a:xfrm>
            <a:prstGeom prst="rect">
              <a:avLst/>
            </a:prstGeom>
            <a:solidFill>
              <a:srgbClr val="00B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71" name="bar_2">
              <a:extLst>
                <a:ext uri="{FF2B5EF4-FFF2-40B4-BE49-F238E27FC236}">
                  <a16:creationId xmlns:a16="http://schemas.microsoft.com/office/drawing/2014/main" id="{7878B3D4-DA9D-F7A1-81BB-F118E1570DE0}"/>
                </a:ext>
              </a:extLst>
            </p:cNvPr>
            <p:cNvSpPr/>
            <p:nvPr>
              <p:custDataLst>
                <p:tags r:id="rId19"/>
              </p:custDataLst>
            </p:nvPr>
          </p:nvSpPr>
          <p:spPr bwMode="gray">
            <a:xfrm>
              <a:off x="115214" y="28804"/>
              <a:ext cx="57608" cy="115214"/>
            </a:xfrm>
            <a:prstGeom prst="rect">
              <a:avLst/>
            </a:prstGeom>
            <a:solidFill>
              <a:srgbClr val="00B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72" name="high_low_bar">
            <a:extLst>
              <a:ext uri="{FF2B5EF4-FFF2-40B4-BE49-F238E27FC236}">
                <a16:creationId xmlns:a16="http://schemas.microsoft.com/office/drawing/2014/main" id="{44C1F5AB-00BB-681C-FD12-6B237CC4BD8B}"/>
              </a:ext>
            </a:extLst>
          </p:cNvPr>
          <p:cNvGrpSpPr/>
          <p:nvPr>
            <p:custDataLst>
              <p:tags r:id="rId5"/>
            </p:custDataLst>
          </p:nvPr>
        </p:nvGrpSpPr>
        <p:grpSpPr bwMode="gray">
          <a:xfrm>
            <a:off x="11323539" y="5228667"/>
            <a:ext cx="288036" cy="172822"/>
            <a:chOff x="0" y="0"/>
            <a:chExt cx="288036" cy="172822"/>
          </a:xfrm>
        </p:grpSpPr>
        <p:sp>
          <p:nvSpPr>
            <p:cNvPr id="73" name="border">
              <a:extLst>
                <a:ext uri="{FF2B5EF4-FFF2-40B4-BE49-F238E27FC236}">
                  <a16:creationId xmlns:a16="http://schemas.microsoft.com/office/drawing/2014/main" id="{A8F19AE3-8233-35D4-16AE-F61738132684}"/>
                </a:ext>
              </a:extLst>
            </p:cNvPr>
            <p:cNvSpPr/>
            <p:nvPr>
              <p:custDataLst>
                <p:tags r:id="rId15"/>
              </p:custDataLst>
            </p:nvPr>
          </p:nvSpPr>
          <p:spPr bwMode="gray">
            <a:xfrm>
              <a:off x="0" y="0"/>
              <a:ext cx="288036" cy="172822"/>
            </a:xfrm>
            <a:prstGeom prst="rect">
              <a:avLst/>
            </a:prstGeom>
            <a:solidFill>
              <a:srgbClr val="FFFFFF"/>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74" name="bar_1">
              <a:extLst>
                <a:ext uri="{FF2B5EF4-FFF2-40B4-BE49-F238E27FC236}">
                  <a16:creationId xmlns:a16="http://schemas.microsoft.com/office/drawing/2014/main" id="{9F26D940-1932-670F-49C0-7AD2451A2DF1}"/>
                </a:ext>
              </a:extLst>
            </p:cNvPr>
            <p:cNvSpPr/>
            <p:nvPr>
              <p:custDataLst>
                <p:tags r:id="rId16"/>
              </p:custDataLst>
            </p:nvPr>
          </p:nvSpPr>
          <p:spPr bwMode="gray">
            <a:xfrm>
              <a:off x="28804" y="28804"/>
              <a:ext cx="57607" cy="115214"/>
            </a:xfrm>
            <a:prstGeom prst="rect">
              <a:avLst/>
            </a:prstGeom>
            <a:solidFill>
              <a:srgbClr val="00B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75" name="high_low_bar">
            <a:extLst>
              <a:ext uri="{FF2B5EF4-FFF2-40B4-BE49-F238E27FC236}">
                <a16:creationId xmlns:a16="http://schemas.microsoft.com/office/drawing/2014/main" id="{5860F021-3EE7-815A-E0EF-6AC02ABC3507}"/>
              </a:ext>
            </a:extLst>
          </p:cNvPr>
          <p:cNvGrpSpPr/>
          <p:nvPr>
            <p:custDataLst>
              <p:tags r:id="rId6"/>
            </p:custDataLst>
          </p:nvPr>
        </p:nvGrpSpPr>
        <p:grpSpPr bwMode="gray">
          <a:xfrm>
            <a:off x="10810269" y="5228667"/>
            <a:ext cx="288036" cy="172822"/>
            <a:chOff x="0" y="0"/>
            <a:chExt cx="288036" cy="172822"/>
          </a:xfrm>
        </p:grpSpPr>
        <p:sp>
          <p:nvSpPr>
            <p:cNvPr id="76" name="border">
              <a:extLst>
                <a:ext uri="{FF2B5EF4-FFF2-40B4-BE49-F238E27FC236}">
                  <a16:creationId xmlns:a16="http://schemas.microsoft.com/office/drawing/2014/main" id="{1B579F22-BE2F-F42D-6D07-6CC7921970EF}"/>
                </a:ext>
              </a:extLst>
            </p:cNvPr>
            <p:cNvSpPr/>
            <p:nvPr>
              <p:custDataLst>
                <p:tags r:id="rId12"/>
              </p:custDataLst>
            </p:nvPr>
          </p:nvSpPr>
          <p:spPr bwMode="gray">
            <a:xfrm>
              <a:off x="0" y="0"/>
              <a:ext cx="288036" cy="172822"/>
            </a:xfrm>
            <a:prstGeom prst="rect">
              <a:avLst/>
            </a:prstGeom>
            <a:solidFill>
              <a:srgbClr val="FFFFFF"/>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77" name="bar_1">
              <a:extLst>
                <a:ext uri="{FF2B5EF4-FFF2-40B4-BE49-F238E27FC236}">
                  <a16:creationId xmlns:a16="http://schemas.microsoft.com/office/drawing/2014/main" id="{38DD5871-529B-9D24-689E-F1F6321594DE}"/>
                </a:ext>
              </a:extLst>
            </p:cNvPr>
            <p:cNvSpPr/>
            <p:nvPr>
              <p:custDataLst>
                <p:tags r:id="rId13"/>
              </p:custDataLst>
            </p:nvPr>
          </p:nvSpPr>
          <p:spPr bwMode="gray">
            <a:xfrm>
              <a:off x="28804" y="28804"/>
              <a:ext cx="57607" cy="115214"/>
            </a:xfrm>
            <a:prstGeom prst="rect">
              <a:avLst/>
            </a:prstGeom>
            <a:solidFill>
              <a:srgbClr val="00B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78" name="bar_2">
              <a:extLst>
                <a:ext uri="{FF2B5EF4-FFF2-40B4-BE49-F238E27FC236}">
                  <a16:creationId xmlns:a16="http://schemas.microsoft.com/office/drawing/2014/main" id="{307150F9-FF37-D429-E9E4-031551CB5969}"/>
                </a:ext>
              </a:extLst>
            </p:cNvPr>
            <p:cNvSpPr/>
            <p:nvPr>
              <p:custDataLst>
                <p:tags r:id="rId14"/>
              </p:custDataLst>
            </p:nvPr>
          </p:nvSpPr>
          <p:spPr bwMode="gray">
            <a:xfrm>
              <a:off x="115214" y="28804"/>
              <a:ext cx="57608" cy="115214"/>
            </a:xfrm>
            <a:prstGeom prst="rect">
              <a:avLst/>
            </a:prstGeom>
            <a:solidFill>
              <a:srgbClr val="00B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79" name="bar_2">
            <a:extLst>
              <a:ext uri="{FF2B5EF4-FFF2-40B4-BE49-F238E27FC236}">
                <a16:creationId xmlns:a16="http://schemas.microsoft.com/office/drawing/2014/main" id="{9C08BC73-9241-AD7F-68CF-3BCF0167A749}"/>
              </a:ext>
            </a:extLst>
          </p:cNvPr>
          <p:cNvSpPr/>
          <p:nvPr>
            <p:custDataLst>
              <p:tags r:id="rId7"/>
            </p:custDataLst>
          </p:nvPr>
        </p:nvSpPr>
        <p:spPr bwMode="gray">
          <a:xfrm>
            <a:off x="11527270" y="4233325"/>
            <a:ext cx="57608" cy="115214"/>
          </a:xfrm>
          <a:prstGeom prst="rect">
            <a:avLst/>
          </a:prstGeom>
          <a:solidFill>
            <a:srgbClr val="FF0000"/>
          </a:solid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80" name="bar_2">
            <a:extLst>
              <a:ext uri="{FF2B5EF4-FFF2-40B4-BE49-F238E27FC236}">
                <a16:creationId xmlns:a16="http://schemas.microsoft.com/office/drawing/2014/main" id="{507B6AD8-8423-542D-8300-01CB3788A26A}"/>
              </a:ext>
            </a:extLst>
          </p:cNvPr>
          <p:cNvSpPr/>
          <p:nvPr>
            <p:custDataLst>
              <p:tags r:id="rId8"/>
            </p:custDataLst>
          </p:nvPr>
        </p:nvSpPr>
        <p:spPr bwMode="gray">
          <a:xfrm>
            <a:off x="11528237" y="4746566"/>
            <a:ext cx="57608" cy="115214"/>
          </a:xfrm>
          <a:prstGeom prst="rect">
            <a:avLst/>
          </a:prstGeom>
          <a:solidFill>
            <a:srgbClr val="00B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81" name="bar_2">
            <a:extLst>
              <a:ext uri="{FF2B5EF4-FFF2-40B4-BE49-F238E27FC236}">
                <a16:creationId xmlns:a16="http://schemas.microsoft.com/office/drawing/2014/main" id="{3FCD8F97-5F27-D0B6-D592-8F8BA4D9CE32}"/>
              </a:ext>
            </a:extLst>
          </p:cNvPr>
          <p:cNvSpPr/>
          <p:nvPr>
            <p:custDataLst>
              <p:tags r:id="rId9"/>
            </p:custDataLst>
          </p:nvPr>
        </p:nvSpPr>
        <p:spPr bwMode="gray">
          <a:xfrm>
            <a:off x="11007642" y="5257471"/>
            <a:ext cx="57608" cy="115214"/>
          </a:xfrm>
          <a:prstGeom prst="rect">
            <a:avLst/>
          </a:prstGeom>
          <a:solidFill>
            <a:srgbClr val="00B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82" name="bar_1">
            <a:extLst>
              <a:ext uri="{FF2B5EF4-FFF2-40B4-BE49-F238E27FC236}">
                <a16:creationId xmlns:a16="http://schemas.microsoft.com/office/drawing/2014/main" id="{AF4F27C1-8EF6-F529-4723-4A374E57247C}"/>
              </a:ext>
            </a:extLst>
          </p:cNvPr>
          <p:cNvSpPr/>
          <p:nvPr>
            <p:custDataLst>
              <p:tags r:id="rId10"/>
            </p:custDataLst>
          </p:nvPr>
        </p:nvSpPr>
        <p:spPr bwMode="gray">
          <a:xfrm>
            <a:off x="11440647" y="5257471"/>
            <a:ext cx="57607" cy="115214"/>
          </a:xfrm>
          <a:prstGeom prst="rect">
            <a:avLst/>
          </a:prstGeom>
          <a:solidFill>
            <a:srgbClr val="00B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83" name="bar_1">
            <a:extLst>
              <a:ext uri="{FF2B5EF4-FFF2-40B4-BE49-F238E27FC236}">
                <a16:creationId xmlns:a16="http://schemas.microsoft.com/office/drawing/2014/main" id="{2E5DFD1E-7EB5-3C9B-E318-C00F02713B6A}"/>
              </a:ext>
            </a:extLst>
          </p:cNvPr>
          <p:cNvSpPr/>
          <p:nvPr>
            <p:custDataLst>
              <p:tags r:id="rId11"/>
            </p:custDataLst>
          </p:nvPr>
        </p:nvSpPr>
        <p:spPr bwMode="gray">
          <a:xfrm>
            <a:off x="11528923" y="5257471"/>
            <a:ext cx="57607" cy="115214"/>
          </a:xfrm>
          <a:prstGeom prst="rect">
            <a:avLst/>
          </a:prstGeom>
          <a:solidFill>
            <a:srgbClr val="00B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Segoe UI"/>
              <a:ea typeface="+mn-ea"/>
              <a:cs typeface="+mn-cs"/>
            </a:endParaRPr>
          </a:p>
        </p:txBody>
      </p:sp>
      <p:sp>
        <p:nvSpPr>
          <p:cNvPr id="5" name="Rectangle 9">
            <a:extLst>
              <a:ext uri="{FF2B5EF4-FFF2-40B4-BE49-F238E27FC236}">
                <a16:creationId xmlns:a16="http://schemas.microsoft.com/office/drawing/2014/main" id="{14E4A197-9A00-E32A-6660-D41010A2194E}"/>
              </a:ext>
            </a:extLst>
          </p:cNvPr>
          <p:cNvSpPr/>
          <p:nvPr/>
        </p:nvSpPr>
        <p:spPr bwMode="auto">
          <a:xfrm>
            <a:off x="550443" y="533389"/>
            <a:ext cx="5545557" cy="443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案例</a:t>
            </a:r>
            <a:r>
              <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rPr>
              <a:t>:</a:t>
            </a: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文档智能搜索</a:t>
            </a:r>
            <a:endPar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endParaRPr>
          </a:p>
        </p:txBody>
      </p:sp>
    </p:spTree>
    <p:extLst>
      <p:ext uri="{BB962C8B-B14F-4D97-AF65-F5344CB8AC3E}">
        <p14:creationId xmlns:p14="http://schemas.microsoft.com/office/powerpoint/2010/main" val="353862544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FE3129F2-6E68-A49A-8C0C-667ABB7B7160}"/>
              </a:ext>
              <a:ext uri="{C183D7F6-B498-43B3-948B-1728B52AA6E4}">
                <adec:decorative xmlns:adec="http://schemas.microsoft.com/office/drawing/2017/decorative" val="1"/>
              </a:ext>
            </a:extLst>
          </p:cNvPr>
          <p:cNvCxnSpPr>
            <a:cxnSpLocks/>
          </p:cNvCxnSpPr>
          <p:nvPr/>
        </p:nvCxnSpPr>
        <p:spPr>
          <a:xfrm>
            <a:off x="1665663" y="3327926"/>
            <a:ext cx="808981" cy="0"/>
          </a:xfrm>
          <a:prstGeom prst="straightConnector1">
            <a:avLst/>
          </a:prstGeom>
          <a:noFill/>
          <a:ln w="9525" cap="flat" cmpd="sng" algn="ctr">
            <a:solidFill>
              <a:srgbClr val="D83B01"/>
            </a:solidFill>
            <a:prstDash val="solid"/>
            <a:tailEnd type="triangle"/>
          </a:ln>
          <a:effectLst/>
        </p:spPr>
      </p:cxnSp>
      <p:pic>
        <p:nvPicPr>
          <p:cNvPr id="7" name="Picture 6">
            <a:extLst>
              <a:ext uri="{FF2B5EF4-FFF2-40B4-BE49-F238E27FC236}">
                <a16:creationId xmlns:a16="http://schemas.microsoft.com/office/drawing/2014/main" id="{A1A178B5-B8C4-517A-CB01-F1CB3E9C9A9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18619" y="3683059"/>
            <a:ext cx="637808" cy="637808"/>
          </a:xfrm>
          <a:prstGeom prst="rect">
            <a:avLst/>
          </a:prstGeom>
        </p:spPr>
      </p:pic>
      <p:pic>
        <p:nvPicPr>
          <p:cNvPr id="16" name="Picture 15">
            <a:extLst>
              <a:ext uri="{FF2B5EF4-FFF2-40B4-BE49-F238E27FC236}">
                <a16:creationId xmlns:a16="http://schemas.microsoft.com/office/drawing/2014/main" id="{8D0E9AF9-FBD7-A188-6DF1-BDEFC67B41BB}"/>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18619" y="2140942"/>
            <a:ext cx="637808" cy="637808"/>
          </a:xfrm>
          <a:prstGeom prst="rect">
            <a:avLst/>
          </a:prstGeom>
        </p:spPr>
      </p:pic>
      <p:sp>
        <p:nvSpPr>
          <p:cNvPr id="24" name="Rectangle 23">
            <a:extLst>
              <a:ext uri="{FF2B5EF4-FFF2-40B4-BE49-F238E27FC236}">
                <a16:creationId xmlns:a16="http://schemas.microsoft.com/office/drawing/2014/main" id="{DBAEF46D-EEDF-C64D-617A-415EAC67891B}"/>
              </a:ext>
              <a:ext uri="{C183D7F6-B498-43B3-948B-1728B52AA6E4}">
                <adec:decorative xmlns:adec="http://schemas.microsoft.com/office/drawing/2017/decorative" val="1"/>
              </a:ext>
            </a:extLst>
          </p:cNvPr>
          <p:cNvSpPr/>
          <p:nvPr/>
        </p:nvSpPr>
        <p:spPr>
          <a:xfrm>
            <a:off x="10063319" y="1849380"/>
            <a:ext cx="1495210" cy="3030897"/>
          </a:xfrm>
          <a:prstGeom prst="rect">
            <a:avLst/>
          </a:prstGeom>
          <a:noFill/>
          <a:ln w="10795" cap="flat" cmpd="sng" algn="ctr">
            <a:solidFill>
              <a:srgbClr val="FFFFFF">
                <a:lumMod val="75000"/>
              </a:srgbClr>
            </a:solidFill>
            <a:prstDash val="lg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cxnSp>
        <p:nvCxnSpPr>
          <p:cNvPr id="28" name="Straight Arrow Connector 27">
            <a:extLst>
              <a:ext uri="{FF2B5EF4-FFF2-40B4-BE49-F238E27FC236}">
                <a16:creationId xmlns:a16="http://schemas.microsoft.com/office/drawing/2014/main" id="{C6BBCF0D-3AED-A045-F7B5-C5F314E1226C}"/>
              </a:ext>
              <a:ext uri="{C183D7F6-B498-43B3-948B-1728B52AA6E4}">
                <adec:decorative xmlns:adec="http://schemas.microsoft.com/office/drawing/2017/decorative" val="1"/>
              </a:ext>
            </a:extLst>
          </p:cNvPr>
          <p:cNvCxnSpPr>
            <a:cxnSpLocks/>
          </p:cNvCxnSpPr>
          <p:nvPr/>
        </p:nvCxnSpPr>
        <p:spPr>
          <a:xfrm>
            <a:off x="6858449" y="3327926"/>
            <a:ext cx="1001450" cy="0"/>
          </a:xfrm>
          <a:prstGeom prst="straightConnector1">
            <a:avLst/>
          </a:prstGeom>
          <a:noFill/>
          <a:ln w="9525" cap="flat" cmpd="sng" algn="ctr">
            <a:solidFill>
              <a:srgbClr val="D83B01"/>
            </a:solidFill>
            <a:prstDash val="solid"/>
            <a:tailEnd type="triangle"/>
          </a:ln>
          <a:effectLst/>
        </p:spPr>
      </p:cxnSp>
      <p:cxnSp>
        <p:nvCxnSpPr>
          <p:cNvPr id="33" name="Straight Arrow Connector 32">
            <a:extLst>
              <a:ext uri="{FF2B5EF4-FFF2-40B4-BE49-F238E27FC236}">
                <a16:creationId xmlns:a16="http://schemas.microsoft.com/office/drawing/2014/main" id="{B4EA5FAF-BBAA-3F1C-6036-6F2717C93429}"/>
              </a:ext>
              <a:ext uri="{C183D7F6-B498-43B3-948B-1728B52AA6E4}">
                <adec:decorative xmlns:adec="http://schemas.microsoft.com/office/drawing/2017/decorative" val="1"/>
              </a:ext>
            </a:extLst>
          </p:cNvPr>
          <p:cNvCxnSpPr>
            <a:cxnSpLocks/>
          </p:cNvCxnSpPr>
          <p:nvPr/>
        </p:nvCxnSpPr>
        <p:spPr>
          <a:xfrm>
            <a:off x="9035137" y="3327926"/>
            <a:ext cx="1028183" cy="0"/>
          </a:xfrm>
          <a:prstGeom prst="straightConnector1">
            <a:avLst/>
          </a:prstGeom>
          <a:noFill/>
          <a:ln w="9525" cap="flat" cmpd="sng" algn="ctr">
            <a:solidFill>
              <a:srgbClr val="D83B01"/>
            </a:solidFill>
            <a:prstDash val="solid"/>
            <a:tailEnd type="triangle"/>
          </a:ln>
          <a:effectLst/>
        </p:spPr>
      </p:cxnSp>
      <p:sp>
        <p:nvSpPr>
          <p:cNvPr id="39" name="Rectangle: Rounded Corners 38">
            <a:extLst>
              <a:ext uri="{FF2B5EF4-FFF2-40B4-BE49-F238E27FC236}">
                <a16:creationId xmlns:a16="http://schemas.microsoft.com/office/drawing/2014/main" id="{5916F2B5-A806-645E-7983-E5E38D3466CC}"/>
              </a:ext>
              <a:ext uri="{C183D7F6-B498-43B3-948B-1728B52AA6E4}">
                <adec:decorative xmlns:adec="http://schemas.microsoft.com/office/drawing/2017/decorative" val="1"/>
              </a:ext>
            </a:extLst>
          </p:cNvPr>
          <p:cNvSpPr/>
          <p:nvPr/>
        </p:nvSpPr>
        <p:spPr>
          <a:xfrm>
            <a:off x="584199" y="2249670"/>
            <a:ext cx="2926352" cy="2189091"/>
          </a:xfrm>
          <a:prstGeom prst="roundRect">
            <a:avLst/>
          </a:prstGeom>
          <a:noFill/>
          <a:ln w="10795" cap="flat" cmpd="sng" algn="ctr">
            <a:solidFill>
              <a:schemeClr val="accent2"/>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cxnSp>
        <p:nvCxnSpPr>
          <p:cNvPr id="42" name="Straight Arrow Connector 41">
            <a:extLst>
              <a:ext uri="{FF2B5EF4-FFF2-40B4-BE49-F238E27FC236}">
                <a16:creationId xmlns:a16="http://schemas.microsoft.com/office/drawing/2014/main" id="{6792C892-BF76-999E-0669-088EA3FF5AAF}"/>
              </a:ext>
              <a:ext uri="{C183D7F6-B498-43B3-948B-1728B52AA6E4}">
                <adec:decorative xmlns:adec="http://schemas.microsoft.com/office/drawing/2017/decorative" val="1"/>
              </a:ext>
            </a:extLst>
          </p:cNvPr>
          <p:cNvCxnSpPr>
            <a:cxnSpLocks/>
          </p:cNvCxnSpPr>
          <p:nvPr/>
        </p:nvCxnSpPr>
        <p:spPr>
          <a:xfrm>
            <a:off x="3510551" y="3327926"/>
            <a:ext cx="451849" cy="0"/>
          </a:xfrm>
          <a:prstGeom prst="straightConnector1">
            <a:avLst/>
          </a:prstGeom>
          <a:noFill/>
          <a:ln w="9525" cap="flat" cmpd="sng" algn="ctr">
            <a:solidFill>
              <a:srgbClr val="D83B01"/>
            </a:solidFill>
            <a:prstDash val="solid"/>
            <a:tailEnd type="triangle"/>
          </a:ln>
          <a:effectLst/>
        </p:spPr>
      </p:cxnSp>
      <p:pic>
        <p:nvPicPr>
          <p:cNvPr id="45" name="Graphic 44">
            <a:extLst>
              <a:ext uri="{FF2B5EF4-FFF2-40B4-BE49-F238E27FC236}">
                <a16:creationId xmlns:a16="http://schemas.microsoft.com/office/drawing/2014/main" id="{9A2801B9-6F6D-DEF8-A4CB-4B13CA88CEF2}"/>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90321" y="2805224"/>
            <a:ext cx="889266" cy="889266"/>
          </a:xfrm>
          <a:prstGeom prst="rect">
            <a:avLst/>
          </a:prstGeom>
        </p:spPr>
      </p:pic>
      <p:pic>
        <p:nvPicPr>
          <p:cNvPr id="47" name="Graphic 46">
            <a:extLst>
              <a:ext uri="{FF2B5EF4-FFF2-40B4-BE49-F238E27FC236}">
                <a16:creationId xmlns:a16="http://schemas.microsoft.com/office/drawing/2014/main" id="{C5707C7C-73B8-631E-5678-0A07CE00636A}"/>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0363" y="2846391"/>
            <a:ext cx="889266" cy="889266"/>
          </a:xfrm>
          <a:prstGeom prst="rect">
            <a:avLst/>
          </a:prstGeom>
        </p:spPr>
      </p:pic>
      <p:pic>
        <p:nvPicPr>
          <p:cNvPr id="50" name="Picture 49">
            <a:extLst>
              <a:ext uri="{FF2B5EF4-FFF2-40B4-BE49-F238E27FC236}">
                <a16:creationId xmlns:a16="http://schemas.microsoft.com/office/drawing/2014/main" id="{AA3324D1-FE02-E98C-8E3A-78DFBC85D943}"/>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21927" y="2888831"/>
            <a:ext cx="1118088" cy="1118088"/>
          </a:xfrm>
          <a:prstGeom prst="rect">
            <a:avLst/>
          </a:prstGeom>
        </p:spPr>
      </p:pic>
      <p:cxnSp>
        <p:nvCxnSpPr>
          <p:cNvPr id="51" name="Straight Arrow Connector 50">
            <a:extLst>
              <a:ext uri="{FF2B5EF4-FFF2-40B4-BE49-F238E27FC236}">
                <a16:creationId xmlns:a16="http://schemas.microsoft.com/office/drawing/2014/main" id="{C016EB58-F80B-6E4C-BD13-F43FFCBE57A4}"/>
              </a:ext>
              <a:ext uri="{C183D7F6-B498-43B3-948B-1728B52AA6E4}">
                <adec:decorative xmlns:adec="http://schemas.microsoft.com/office/drawing/2017/decorative" val="1"/>
              </a:ext>
            </a:extLst>
          </p:cNvPr>
          <p:cNvCxnSpPr>
            <a:cxnSpLocks/>
          </p:cNvCxnSpPr>
          <p:nvPr/>
        </p:nvCxnSpPr>
        <p:spPr>
          <a:xfrm>
            <a:off x="5328745" y="3327926"/>
            <a:ext cx="520771" cy="0"/>
          </a:xfrm>
          <a:prstGeom prst="straightConnector1">
            <a:avLst/>
          </a:prstGeom>
          <a:noFill/>
          <a:ln w="9525" cap="flat" cmpd="sng" algn="ctr">
            <a:solidFill>
              <a:srgbClr val="D83B01"/>
            </a:solidFill>
            <a:prstDash val="solid"/>
            <a:tailEnd type="triangle"/>
          </a:ln>
          <a:effectLst/>
        </p:spPr>
      </p:cxnSp>
      <p:pic>
        <p:nvPicPr>
          <p:cNvPr id="34" name="Picture 33">
            <a:extLst>
              <a:ext uri="{FF2B5EF4-FFF2-40B4-BE49-F238E27FC236}">
                <a16:creationId xmlns:a16="http://schemas.microsoft.com/office/drawing/2014/main" id="{4A71109A-B425-2D7B-6144-A442F6A7D549}"/>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84626" y="2777210"/>
            <a:ext cx="1175238" cy="1175238"/>
          </a:xfrm>
          <a:prstGeom prst="rect">
            <a:avLst/>
          </a:prstGeom>
        </p:spPr>
      </p:pic>
      <p:cxnSp>
        <p:nvCxnSpPr>
          <p:cNvPr id="38" name="Straight Arrow Connector 37">
            <a:extLst>
              <a:ext uri="{FF2B5EF4-FFF2-40B4-BE49-F238E27FC236}">
                <a16:creationId xmlns:a16="http://schemas.microsoft.com/office/drawing/2014/main" id="{08E36EEA-3090-F699-1E49-257CDFDCB535}"/>
              </a:ext>
              <a:ext uri="{C183D7F6-B498-43B3-948B-1728B52AA6E4}">
                <adec:decorative xmlns:adec="http://schemas.microsoft.com/office/drawing/2017/decorative" val="1"/>
              </a:ext>
            </a:extLst>
          </p:cNvPr>
          <p:cNvCxnSpPr>
            <a:cxnSpLocks/>
          </p:cNvCxnSpPr>
          <p:nvPr/>
        </p:nvCxnSpPr>
        <p:spPr>
          <a:xfrm>
            <a:off x="8472245" y="3919795"/>
            <a:ext cx="0" cy="802143"/>
          </a:xfrm>
          <a:prstGeom prst="straightConnector1">
            <a:avLst/>
          </a:prstGeom>
          <a:noFill/>
          <a:ln w="9525" cap="flat" cmpd="sng" algn="ctr">
            <a:solidFill>
              <a:srgbClr val="D83B01"/>
            </a:solidFill>
            <a:prstDash val="solid"/>
            <a:headEnd type="triangle"/>
            <a:tailEnd type="triangle"/>
          </a:ln>
          <a:effectLst/>
        </p:spPr>
      </p:cxnSp>
      <p:sp>
        <p:nvSpPr>
          <p:cNvPr id="40" name="TextBox 39">
            <a:extLst>
              <a:ext uri="{FF2B5EF4-FFF2-40B4-BE49-F238E27FC236}">
                <a16:creationId xmlns:a16="http://schemas.microsoft.com/office/drawing/2014/main" id="{ECF22D3D-CA6E-904B-CA86-F88DE75CA030}"/>
              </a:ext>
              <a:ext uri="{C183D7F6-B498-43B3-948B-1728B52AA6E4}">
                <adec:decorative xmlns:adec="http://schemas.microsoft.com/office/drawing/2017/decorative" val="0"/>
              </a:ext>
            </a:extLst>
          </p:cNvPr>
          <p:cNvSpPr txBox="1"/>
          <p:nvPr/>
        </p:nvSpPr>
        <p:spPr>
          <a:xfrm>
            <a:off x="1323038" y="1935151"/>
            <a:ext cx="1448674" cy="261243"/>
          </a:xfrm>
          <a:prstGeom prst="rect">
            <a:avLst/>
          </a:prstGeom>
          <a:noFill/>
        </p:spPr>
        <p:txBody>
          <a:bodyPr wrap="square" lIns="91440" tIns="45720" rIns="91440" bIns="4572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rPr>
              <a:t>PDF OCR pipeline</a:t>
            </a:r>
            <a:endParaRPr kumimoji="0" lang="en-US" sz="1800" b="0" i="0" u="none" strike="noStrike" kern="0" cap="none" spc="0" normalizeH="0" baseline="0" noProof="0">
              <a:ln>
                <a:noFill/>
              </a:ln>
              <a:solidFill>
                <a:srgbClr val="FFFFFF"/>
              </a:solidFill>
              <a:effectLst/>
              <a:uLnTx/>
              <a:uFillTx/>
            </a:endParaRPr>
          </a:p>
        </p:txBody>
      </p:sp>
      <p:sp>
        <p:nvSpPr>
          <p:cNvPr id="48" name="TextBox 47">
            <a:extLst>
              <a:ext uri="{FF2B5EF4-FFF2-40B4-BE49-F238E27FC236}">
                <a16:creationId xmlns:a16="http://schemas.microsoft.com/office/drawing/2014/main" id="{D28672FC-2370-2C09-D15B-8FD156233349}"/>
              </a:ext>
              <a:ext uri="{C183D7F6-B498-43B3-948B-1728B52AA6E4}">
                <adec:decorative xmlns:adec="http://schemas.microsoft.com/office/drawing/2017/decorative" val="0"/>
              </a:ext>
            </a:extLst>
          </p:cNvPr>
          <p:cNvSpPr txBox="1"/>
          <p:nvPr/>
        </p:nvSpPr>
        <p:spPr>
          <a:xfrm>
            <a:off x="807604" y="3766630"/>
            <a:ext cx="1021627" cy="261243"/>
          </a:xfrm>
          <a:prstGeom prst="rect">
            <a:avLst/>
          </a:prstGeom>
          <a:noFill/>
        </p:spPr>
        <p:txBody>
          <a:bodyPr wrap="square" lIns="91440" tIns="45720" rIns="91440" bIns="45720" rtlCol="0" anchor="t">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1" u="none" strike="noStrike" kern="0" cap="none" spc="0" normalizeH="0" baseline="0" noProof="0">
                <a:ln>
                  <a:noFill/>
                </a:ln>
                <a:solidFill>
                  <a:srgbClr val="FFFFFF"/>
                </a:solidFill>
                <a:effectLst/>
                <a:uLnTx/>
                <a:uFillTx/>
              </a:rPr>
              <a:t>Documents</a:t>
            </a:r>
            <a:endParaRPr kumimoji="0" lang="en-US" sz="1800" b="0" i="1" u="none" strike="noStrike" kern="0" cap="none" spc="0" normalizeH="0" baseline="0" noProof="0">
              <a:ln>
                <a:noFill/>
              </a:ln>
              <a:solidFill>
                <a:srgbClr val="FFFFFF"/>
              </a:solidFill>
              <a:effectLst/>
              <a:uLnTx/>
              <a:uFillTx/>
            </a:endParaRPr>
          </a:p>
        </p:txBody>
      </p:sp>
      <p:sp>
        <p:nvSpPr>
          <p:cNvPr id="46" name="TextBox 45">
            <a:extLst>
              <a:ext uri="{FF2B5EF4-FFF2-40B4-BE49-F238E27FC236}">
                <a16:creationId xmlns:a16="http://schemas.microsoft.com/office/drawing/2014/main" id="{A29450F9-9AEC-419D-D9CB-A678C80ED161}"/>
              </a:ext>
              <a:ext uri="{C183D7F6-B498-43B3-948B-1728B52AA6E4}">
                <adec:decorative xmlns:adec="http://schemas.microsoft.com/office/drawing/2017/decorative" val="0"/>
              </a:ext>
            </a:extLst>
          </p:cNvPr>
          <p:cNvSpPr txBox="1"/>
          <p:nvPr/>
        </p:nvSpPr>
        <p:spPr>
          <a:xfrm>
            <a:off x="2406190" y="3714422"/>
            <a:ext cx="1021627" cy="461665"/>
          </a:xfrm>
          <a:prstGeom prst="rect">
            <a:avLst/>
          </a:prstGeom>
          <a:noFill/>
        </p:spPr>
        <p:txBody>
          <a:bodyPr wrap="square" lIns="91440" tIns="45720" rIns="91440" bIns="4572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rPr>
              <a:t>Azure Form Recognizer</a:t>
            </a:r>
            <a:endParaRPr kumimoji="0" lang="en-US" sz="1800" b="0" i="0" u="none" strike="noStrike" kern="0" cap="none" spc="0" normalizeH="0" baseline="0" noProof="0">
              <a:ln>
                <a:noFill/>
              </a:ln>
              <a:solidFill>
                <a:srgbClr val="FFFFFF"/>
              </a:solidFill>
              <a:effectLst/>
              <a:uLnTx/>
              <a:uFillTx/>
            </a:endParaRPr>
          </a:p>
        </p:txBody>
      </p:sp>
      <p:sp>
        <p:nvSpPr>
          <p:cNvPr id="41" name="TextBox 40">
            <a:extLst>
              <a:ext uri="{FF2B5EF4-FFF2-40B4-BE49-F238E27FC236}">
                <a16:creationId xmlns:a16="http://schemas.microsoft.com/office/drawing/2014/main" id="{44FF2A93-CAA4-2441-B361-01C1BC8DDDAD}"/>
              </a:ext>
              <a:ext uri="{C183D7F6-B498-43B3-948B-1728B52AA6E4}">
                <adec:decorative xmlns:adec="http://schemas.microsoft.com/office/drawing/2017/decorative" val="0"/>
              </a:ext>
            </a:extLst>
          </p:cNvPr>
          <p:cNvSpPr txBox="1"/>
          <p:nvPr/>
        </p:nvSpPr>
        <p:spPr>
          <a:xfrm>
            <a:off x="3722563" y="3797040"/>
            <a:ext cx="1857427" cy="461665"/>
          </a:xfrm>
          <a:prstGeom prst="rect">
            <a:avLst/>
          </a:prstGeom>
          <a:noFill/>
        </p:spPr>
        <p:txBody>
          <a:bodyPr wrap="square" lIns="91440" tIns="45720" rIns="91440" bIns="4572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rPr>
              <a:t>Azure </a:t>
            </a:r>
            <a:r>
              <a:rPr kumimoji="0" lang="en-US" sz="1200" b="1" i="0" u="none" strike="noStrike" kern="0" cap="none" spc="0" normalizeH="0" baseline="0" noProof="0" err="1">
                <a:ln>
                  <a:noFill/>
                </a:ln>
                <a:solidFill>
                  <a:srgbClr val="FFFFFF"/>
                </a:solidFill>
                <a:effectLst/>
                <a:uLnTx/>
                <a:uFillTx/>
              </a:rPr>
              <a:t>OpenAI</a:t>
            </a:r>
            <a:r>
              <a:rPr kumimoji="0" lang="en-US" sz="1200" b="1" i="0" u="none" strike="noStrike" kern="0" cap="none" spc="0" normalizeH="0" baseline="0" noProof="0">
                <a:ln>
                  <a:noFill/>
                </a:ln>
                <a:solidFill>
                  <a:srgbClr val="FFFFFF"/>
                </a:solidFill>
                <a:effectLst/>
                <a:uLnTx/>
                <a:uFillTx/>
              </a:rPr>
              <a:t> Service </a:t>
            </a:r>
            <a:r>
              <a:rPr kumimoji="0" lang="en-US" sz="1200" i="0" u="none" strike="noStrike" kern="0" cap="none" spc="0" normalizeH="0" baseline="0" noProof="0">
                <a:ln>
                  <a:noFill/>
                </a:ln>
                <a:solidFill>
                  <a:srgbClr val="FFFFFF"/>
                </a:solidFill>
                <a:effectLst/>
                <a:uLnTx/>
                <a:uFillTx/>
              </a:rPr>
              <a:t>Embeddings model</a:t>
            </a:r>
            <a:endParaRPr kumimoji="0" lang="en-US" sz="1800" i="0" u="none" strike="noStrike" kern="0" cap="none" spc="0" normalizeH="0" baseline="0" noProof="0">
              <a:ln>
                <a:noFill/>
              </a:ln>
              <a:solidFill>
                <a:srgbClr val="FFFFFF"/>
              </a:solidFill>
              <a:effectLst/>
              <a:uLnTx/>
              <a:uFillTx/>
            </a:endParaRPr>
          </a:p>
        </p:txBody>
      </p:sp>
      <p:sp>
        <p:nvSpPr>
          <p:cNvPr id="52" name="TextBox 51">
            <a:extLst>
              <a:ext uri="{FF2B5EF4-FFF2-40B4-BE49-F238E27FC236}">
                <a16:creationId xmlns:a16="http://schemas.microsoft.com/office/drawing/2014/main" id="{CA37F640-3181-CAF7-BB43-788026408AB6}"/>
              </a:ext>
              <a:ext uri="{C183D7F6-B498-43B3-948B-1728B52AA6E4}">
                <adec:decorative xmlns:adec="http://schemas.microsoft.com/office/drawing/2017/decorative" val="0"/>
              </a:ext>
            </a:extLst>
          </p:cNvPr>
          <p:cNvSpPr txBox="1"/>
          <p:nvPr/>
        </p:nvSpPr>
        <p:spPr>
          <a:xfrm>
            <a:off x="5823727" y="3997700"/>
            <a:ext cx="1141716" cy="646331"/>
          </a:xfrm>
          <a:prstGeom prst="rect">
            <a:avLst/>
          </a:prstGeom>
          <a:noFill/>
        </p:spPr>
        <p:txBody>
          <a:bodyPr wrap="square" lIns="91440" tIns="45720" rIns="91440" bIns="4572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rPr>
              <a:t>Azure Cache for Redis (Enterprise)</a:t>
            </a:r>
            <a:endParaRPr kumimoji="0" lang="en-US" sz="1800" b="0" i="0" u="none" strike="noStrike" kern="0" cap="none" spc="0" normalizeH="0" baseline="0" noProof="0">
              <a:ln>
                <a:noFill/>
              </a:ln>
              <a:solidFill>
                <a:srgbClr val="FFFFFF"/>
              </a:solidFill>
              <a:effectLst/>
              <a:uLnTx/>
              <a:uFillTx/>
            </a:endParaRPr>
          </a:p>
        </p:txBody>
      </p:sp>
      <p:sp>
        <p:nvSpPr>
          <p:cNvPr id="53" name="TextBox 52">
            <a:extLst>
              <a:ext uri="{FF2B5EF4-FFF2-40B4-BE49-F238E27FC236}">
                <a16:creationId xmlns:a16="http://schemas.microsoft.com/office/drawing/2014/main" id="{294E7DDF-AF6C-93C4-9A32-6C24C14F6066}"/>
              </a:ext>
              <a:ext uri="{C183D7F6-B498-43B3-948B-1728B52AA6E4}">
                <adec:decorative xmlns:adec="http://schemas.microsoft.com/office/drawing/2017/decorative" val="0"/>
              </a:ext>
            </a:extLst>
          </p:cNvPr>
          <p:cNvSpPr txBox="1"/>
          <p:nvPr/>
        </p:nvSpPr>
        <p:spPr>
          <a:xfrm>
            <a:off x="7766149" y="2385142"/>
            <a:ext cx="1412192" cy="276999"/>
          </a:xfrm>
          <a:prstGeom prst="rect">
            <a:avLst/>
          </a:prstGeom>
          <a:noFill/>
        </p:spPr>
        <p:txBody>
          <a:bodyPr wrap="square" lIns="91440" tIns="45720" rIns="91440" bIns="4572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rPr>
              <a:t>Azure Functions</a:t>
            </a:r>
            <a:endParaRPr kumimoji="0" lang="en-US" sz="1800" b="0" i="0" u="none" strike="noStrike" kern="0" cap="none" spc="0" normalizeH="0" baseline="0" noProof="0">
              <a:ln>
                <a:noFill/>
              </a:ln>
              <a:solidFill>
                <a:srgbClr val="FFFFFF"/>
              </a:solidFill>
              <a:effectLst/>
              <a:uLnTx/>
              <a:uFillTx/>
            </a:endParaRPr>
          </a:p>
        </p:txBody>
      </p:sp>
      <p:sp>
        <p:nvSpPr>
          <p:cNvPr id="44" name="TextBox 43">
            <a:extLst>
              <a:ext uri="{FF2B5EF4-FFF2-40B4-BE49-F238E27FC236}">
                <a16:creationId xmlns:a16="http://schemas.microsoft.com/office/drawing/2014/main" id="{9E37419D-4848-511A-6385-4A2862883E86}"/>
              </a:ext>
              <a:ext uri="{C183D7F6-B498-43B3-948B-1728B52AA6E4}">
                <adec:decorative xmlns:adec="http://schemas.microsoft.com/office/drawing/2017/decorative" val="0"/>
              </a:ext>
            </a:extLst>
          </p:cNvPr>
          <p:cNvSpPr txBox="1"/>
          <p:nvPr/>
        </p:nvSpPr>
        <p:spPr>
          <a:xfrm>
            <a:off x="7458446" y="5911039"/>
            <a:ext cx="2027598" cy="461665"/>
          </a:xfrm>
          <a:prstGeom prst="rect">
            <a:avLst/>
          </a:prstGeom>
          <a:noFill/>
        </p:spPr>
        <p:txBody>
          <a:bodyPr wrap="square" lIns="91440" tIns="45720" rIns="91440" bIns="45720" rtlCol="0" anchor="t">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rPr>
              <a:t>Azure </a:t>
            </a:r>
            <a:r>
              <a:rPr kumimoji="0" lang="en-US" sz="1200" b="1" i="0" u="none" strike="noStrike" kern="0" cap="none" spc="0" normalizeH="0" baseline="0" noProof="0" err="1">
                <a:ln>
                  <a:noFill/>
                </a:ln>
                <a:solidFill>
                  <a:srgbClr val="FFFFFF"/>
                </a:solidFill>
                <a:effectLst/>
                <a:uLnTx/>
                <a:uFillTx/>
              </a:rPr>
              <a:t>OpenAI</a:t>
            </a:r>
            <a:r>
              <a:rPr kumimoji="0" lang="en-US" sz="1200" b="1" i="0" u="none" strike="noStrike" kern="0" cap="none" spc="0" normalizeH="0" baseline="0" noProof="0">
                <a:ln>
                  <a:noFill/>
                </a:ln>
                <a:solidFill>
                  <a:srgbClr val="FFFFFF"/>
                </a:solidFill>
                <a:effectLst/>
                <a:uLnTx/>
                <a:uFillTx/>
              </a:rPr>
              <a:t> Service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srgbClr val="FFFFFF"/>
                </a:solidFill>
                <a:effectLst/>
                <a:uLnTx/>
                <a:uFillTx/>
                <a:cs typeface="Segoe UI"/>
              </a:rPr>
              <a:t>Prompt: Passage </a:t>
            </a:r>
            <a:r>
              <a:rPr kumimoji="0" lang="en-US" sz="1200" i="0" u="none" strike="noStrike" kern="0" cap="none" spc="0" normalizeH="0" baseline="0" noProof="0" err="1">
                <a:ln>
                  <a:noFill/>
                </a:ln>
                <a:solidFill>
                  <a:srgbClr val="FFFFFF"/>
                </a:solidFill>
                <a:effectLst/>
                <a:uLnTx/>
                <a:uFillTx/>
                <a:cs typeface="Segoe UI"/>
              </a:rPr>
              <a:t>QnA</a:t>
            </a:r>
            <a:endParaRPr kumimoji="0" lang="en-US" sz="1200" i="0" u="none" strike="noStrike" kern="0" cap="none" spc="0" normalizeH="0" baseline="0" noProof="0">
              <a:ln>
                <a:noFill/>
              </a:ln>
              <a:solidFill>
                <a:srgbClr val="FFFFFF"/>
              </a:solidFill>
              <a:effectLst/>
              <a:uLnTx/>
              <a:uFillTx/>
              <a:cs typeface="Segoe UI"/>
            </a:endParaRPr>
          </a:p>
        </p:txBody>
      </p:sp>
      <p:sp>
        <p:nvSpPr>
          <p:cNvPr id="17" name="TextBox 16">
            <a:extLst>
              <a:ext uri="{FF2B5EF4-FFF2-40B4-BE49-F238E27FC236}">
                <a16:creationId xmlns:a16="http://schemas.microsoft.com/office/drawing/2014/main" id="{DA6E39BE-2848-0DB9-C9EE-EADE4A86360E}"/>
              </a:ext>
              <a:ext uri="{C183D7F6-B498-43B3-948B-1728B52AA6E4}">
                <adec:decorative xmlns:adec="http://schemas.microsoft.com/office/drawing/2017/decorative" val="0"/>
              </a:ext>
            </a:extLst>
          </p:cNvPr>
          <p:cNvSpPr txBox="1"/>
          <p:nvPr/>
        </p:nvSpPr>
        <p:spPr>
          <a:xfrm>
            <a:off x="10114174" y="2796154"/>
            <a:ext cx="1495210" cy="261243"/>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rPr>
              <a:t>Web Application</a:t>
            </a:r>
          </a:p>
        </p:txBody>
      </p:sp>
      <p:sp>
        <p:nvSpPr>
          <p:cNvPr id="15" name="TextBox 14">
            <a:extLst>
              <a:ext uri="{FF2B5EF4-FFF2-40B4-BE49-F238E27FC236}">
                <a16:creationId xmlns:a16="http://schemas.microsoft.com/office/drawing/2014/main" id="{A36B53BD-61E9-EEF5-3F95-617CBCFB35D3}"/>
              </a:ext>
              <a:ext uri="{C183D7F6-B498-43B3-948B-1728B52AA6E4}">
                <adec:decorative xmlns:adec="http://schemas.microsoft.com/office/drawing/2017/decorative" val="0"/>
              </a:ext>
            </a:extLst>
          </p:cNvPr>
          <p:cNvSpPr txBox="1"/>
          <p:nvPr/>
        </p:nvSpPr>
        <p:spPr>
          <a:xfrm>
            <a:off x="10421791" y="4299863"/>
            <a:ext cx="879975" cy="26124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FFFFFF"/>
                </a:solidFill>
                <a:effectLst/>
                <a:uLnTx/>
                <a:uFillTx/>
              </a:rPr>
              <a:t>Power BI</a:t>
            </a:r>
          </a:p>
        </p:txBody>
      </p:sp>
      <p:pic>
        <p:nvPicPr>
          <p:cNvPr id="2" name="Graphic 1">
            <a:extLst>
              <a:ext uri="{FF2B5EF4-FFF2-40B4-BE49-F238E27FC236}">
                <a16:creationId xmlns:a16="http://schemas.microsoft.com/office/drawing/2014/main" id="{11DF325E-48C4-B1D8-3223-717D8C2BF560}"/>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884626" y="4735801"/>
            <a:ext cx="1175238" cy="1175238"/>
          </a:xfrm>
          <a:prstGeom prst="rect">
            <a:avLst/>
          </a:prstGeom>
        </p:spPr>
      </p:pic>
      <p:pic>
        <p:nvPicPr>
          <p:cNvPr id="6" name="Graphic 5">
            <a:extLst>
              <a:ext uri="{FF2B5EF4-FFF2-40B4-BE49-F238E27FC236}">
                <a16:creationId xmlns:a16="http://schemas.microsoft.com/office/drawing/2014/main" id="{43AF3891-3EDF-CAE9-1F24-B7E154D6BC5D}"/>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60066" y="2662238"/>
            <a:ext cx="1175238" cy="1175238"/>
          </a:xfrm>
          <a:prstGeom prst="rect">
            <a:avLst/>
          </a:prstGeom>
        </p:spPr>
      </p:pic>
      <p:sp>
        <p:nvSpPr>
          <p:cNvPr id="5" name="Rectangle 9">
            <a:extLst>
              <a:ext uri="{FF2B5EF4-FFF2-40B4-BE49-F238E27FC236}">
                <a16:creationId xmlns:a16="http://schemas.microsoft.com/office/drawing/2014/main" id="{B8963BE1-B7A7-20B4-6B56-CB25AD4BC4B0}"/>
              </a:ext>
            </a:extLst>
          </p:cNvPr>
          <p:cNvSpPr/>
          <p:nvPr/>
        </p:nvSpPr>
        <p:spPr bwMode="auto">
          <a:xfrm>
            <a:off x="749473" y="537978"/>
            <a:ext cx="6609701" cy="443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企业多模态数据知识库智能搜索架构</a:t>
            </a:r>
            <a:endPar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endParaRPr>
          </a:p>
        </p:txBody>
      </p:sp>
    </p:spTree>
    <p:extLst>
      <p:ext uri="{BB962C8B-B14F-4D97-AF65-F5344CB8AC3E}">
        <p14:creationId xmlns:p14="http://schemas.microsoft.com/office/powerpoint/2010/main" val="81670052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8B098DE5-BA97-D243-3E9A-9638EB573747}"/>
              </a:ext>
              <a:ext uri="{C183D7F6-B498-43B3-948B-1728B52AA6E4}">
                <adec:decorative xmlns:adec="http://schemas.microsoft.com/office/drawing/2017/decorative" val="1"/>
              </a:ext>
            </a:extLst>
          </p:cNvPr>
          <p:cNvGrpSpPr/>
          <p:nvPr/>
        </p:nvGrpSpPr>
        <p:grpSpPr>
          <a:xfrm>
            <a:off x="7119686" y="585949"/>
            <a:ext cx="2194560" cy="2426208"/>
            <a:chOff x="7119686" y="585949"/>
            <a:chExt cx="2194560" cy="2426208"/>
          </a:xfrm>
        </p:grpSpPr>
        <p:sp>
          <p:nvSpPr>
            <p:cNvPr id="3" name="Rounded Rectangle 2">
              <a:extLst>
                <a:ext uri="{FF2B5EF4-FFF2-40B4-BE49-F238E27FC236}">
                  <a16:creationId xmlns:a16="http://schemas.microsoft.com/office/drawing/2014/main" id="{828A7BEB-A950-D434-B43F-895A28271412}"/>
                </a:ext>
              </a:extLst>
            </p:cNvPr>
            <p:cNvSpPr/>
            <p:nvPr/>
          </p:nvSpPr>
          <p:spPr bwMode="auto">
            <a:xfrm>
              <a:off x="7119686" y="585949"/>
              <a:ext cx="2194560" cy="2426208"/>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picture containing seat, furniture, sofa&#10;&#10;Description automatically generated">
              <a:extLst>
                <a:ext uri="{FF2B5EF4-FFF2-40B4-BE49-F238E27FC236}">
                  <a16:creationId xmlns:a16="http://schemas.microsoft.com/office/drawing/2014/main" id="{69524A30-B735-F797-C5E9-693EED3ACF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0653" y="924523"/>
              <a:ext cx="2012627" cy="1203706"/>
            </a:xfrm>
            <a:prstGeom prst="rect">
              <a:avLst/>
            </a:prstGeom>
          </p:spPr>
        </p:pic>
      </p:grpSp>
      <p:grpSp>
        <p:nvGrpSpPr>
          <p:cNvPr id="25" name="Group 24">
            <a:extLst>
              <a:ext uri="{FF2B5EF4-FFF2-40B4-BE49-F238E27FC236}">
                <a16:creationId xmlns:a16="http://schemas.microsoft.com/office/drawing/2014/main" id="{EB01F0EE-3F7D-2C38-C56D-89ED0B0790F4}"/>
              </a:ext>
              <a:ext uri="{C183D7F6-B498-43B3-948B-1728B52AA6E4}">
                <adec:decorative xmlns:adec="http://schemas.microsoft.com/office/drawing/2017/decorative" val="1"/>
              </a:ext>
            </a:extLst>
          </p:cNvPr>
          <p:cNvGrpSpPr/>
          <p:nvPr/>
        </p:nvGrpSpPr>
        <p:grpSpPr>
          <a:xfrm>
            <a:off x="9409074" y="895897"/>
            <a:ext cx="2194560" cy="2426208"/>
            <a:chOff x="9409074" y="895897"/>
            <a:chExt cx="2194560" cy="2426208"/>
          </a:xfrm>
        </p:grpSpPr>
        <p:sp>
          <p:nvSpPr>
            <p:cNvPr id="4" name="Rounded Rectangle 3">
              <a:extLst>
                <a:ext uri="{FF2B5EF4-FFF2-40B4-BE49-F238E27FC236}">
                  <a16:creationId xmlns:a16="http://schemas.microsoft.com/office/drawing/2014/main" id="{4CC02D62-1956-4994-C153-2C67FB5C1E60}"/>
                </a:ext>
              </a:extLst>
            </p:cNvPr>
            <p:cNvSpPr/>
            <p:nvPr/>
          </p:nvSpPr>
          <p:spPr bwMode="auto">
            <a:xfrm>
              <a:off x="9409074" y="895897"/>
              <a:ext cx="2194560" cy="2426208"/>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A picture containing furniture, seat, sofa, living&#10;&#10;Description automatically generated">
              <a:extLst>
                <a:ext uri="{FF2B5EF4-FFF2-40B4-BE49-F238E27FC236}">
                  <a16:creationId xmlns:a16="http://schemas.microsoft.com/office/drawing/2014/main" id="{9973F490-9C02-8266-75B6-2C8CE6143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2613" y="1320800"/>
              <a:ext cx="1927482" cy="970102"/>
            </a:xfrm>
            <a:prstGeom prst="rect">
              <a:avLst/>
            </a:prstGeom>
          </p:spPr>
        </p:pic>
      </p:grpSp>
      <p:grpSp>
        <p:nvGrpSpPr>
          <p:cNvPr id="29" name="Group 28">
            <a:extLst>
              <a:ext uri="{FF2B5EF4-FFF2-40B4-BE49-F238E27FC236}">
                <a16:creationId xmlns:a16="http://schemas.microsoft.com/office/drawing/2014/main" id="{0ECAE3BC-77AD-098D-21CB-973D5697CA49}"/>
              </a:ext>
              <a:ext uri="{C183D7F6-B498-43B3-948B-1728B52AA6E4}">
                <adec:decorative xmlns:adec="http://schemas.microsoft.com/office/drawing/2017/decorative" val="1"/>
              </a:ext>
            </a:extLst>
          </p:cNvPr>
          <p:cNvGrpSpPr/>
          <p:nvPr/>
        </p:nvGrpSpPr>
        <p:grpSpPr>
          <a:xfrm>
            <a:off x="7119686" y="3195399"/>
            <a:ext cx="2194560" cy="2426208"/>
            <a:chOff x="7119686" y="3195399"/>
            <a:chExt cx="2194560" cy="2426208"/>
          </a:xfrm>
        </p:grpSpPr>
        <p:sp>
          <p:nvSpPr>
            <p:cNvPr id="32" name="Rounded Rectangle 31">
              <a:extLst>
                <a:ext uri="{FF2B5EF4-FFF2-40B4-BE49-F238E27FC236}">
                  <a16:creationId xmlns:a16="http://schemas.microsoft.com/office/drawing/2014/main" id="{AD83B073-7793-3A26-C029-17BD76FCB3F6}"/>
                </a:ext>
              </a:extLst>
            </p:cNvPr>
            <p:cNvSpPr/>
            <p:nvPr/>
          </p:nvSpPr>
          <p:spPr bwMode="auto">
            <a:xfrm>
              <a:off x="7119686" y="3195399"/>
              <a:ext cx="2194560" cy="2426208"/>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5" name="Picture 34" descr="A blue chair with a cushion&#10;&#10;Description automatically generated with low confidence">
              <a:extLst>
                <a:ext uri="{FF2B5EF4-FFF2-40B4-BE49-F238E27FC236}">
                  <a16:creationId xmlns:a16="http://schemas.microsoft.com/office/drawing/2014/main" id="{F1A0CFEE-ECBD-65F8-51FD-7DE5BFA4B2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6616" y="3420104"/>
              <a:ext cx="1800700" cy="1925424"/>
            </a:xfrm>
            <a:prstGeom prst="rect">
              <a:avLst/>
            </a:prstGeom>
          </p:spPr>
        </p:pic>
        <p:sp>
          <p:nvSpPr>
            <p:cNvPr id="43" name="Rounded Rectangle 42">
              <a:extLst>
                <a:ext uri="{FF2B5EF4-FFF2-40B4-BE49-F238E27FC236}">
                  <a16:creationId xmlns:a16="http://schemas.microsoft.com/office/drawing/2014/main" id="{688C7D29-9A5E-2A18-82FF-3D555BA4A8E9}"/>
                </a:ext>
              </a:extLst>
            </p:cNvPr>
            <p:cNvSpPr/>
            <p:nvPr/>
          </p:nvSpPr>
          <p:spPr bwMode="auto">
            <a:xfrm>
              <a:off x="7222429" y="3288237"/>
              <a:ext cx="1989075" cy="2240533"/>
            </a:xfrm>
            <a:prstGeom prst="roundRect">
              <a:avLst/>
            </a:prstGeom>
            <a:gradFill flip="none" rotWithShape="1">
              <a:gsLst>
                <a:gs pos="21000">
                  <a:srgbClr val="D2D2D2">
                    <a:alpha val="0"/>
                  </a:srgbClr>
                </a:gs>
                <a:gs pos="79000">
                  <a:srgbClr val="D2D2D2"/>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gradFill>
                  <a:gsLst>
                    <a:gs pos="0">
                      <a:srgbClr val="FFFFFF"/>
                    </a:gs>
                    <a:gs pos="100000">
                      <a:srgbClr val="FFFFFF"/>
                    </a:gs>
                  </a:gsLst>
                  <a:lin ang="5400000" scaled="0"/>
                </a:gradFill>
                <a:cs typeface="Segoe UI" pitchFamily="34" charset="0"/>
              </a:endParaRPr>
            </a:p>
          </p:txBody>
        </p:sp>
      </p:grpSp>
      <p:grpSp>
        <p:nvGrpSpPr>
          <p:cNvPr id="34" name="Group 33">
            <a:extLst>
              <a:ext uri="{FF2B5EF4-FFF2-40B4-BE49-F238E27FC236}">
                <a16:creationId xmlns:a16="http://schemas.microsoft.com/office/drawing/2014/main" id="{3C1F9B7A-0A51-C61C-DCD2-F80A8EA7E414}"/>
              </a:ext>
              <a:ext uri="{C183D7F6-B498-43B3-948B-1728B52AA6E4}">
                <adec:decorative xmlns:adec="http://schemas.microsoft.com/office/drawing/2017/decorative" val="1"/>
              </a:ext>
            </a:extLst>
          </p:cNvPr>
          <p:cNvGrpSpPr/>
          <p:nvPr/>
        </p:nvGrpSpPr>
        <p:grpSpPr>
          <a:xfrm>
            <a:off x="9409074" y="3455093"/>
            <a:ext cx="2194560" cy="2426208"/>
            <a:chOff x="9409074" y="3455093"/>
            <a:chExt cx="2194560" cy="2426208"/>
          </a:xfrm>
        </p:grpSpPr>
        <p:sp>
          <p:nvSpPr>
            <p:cNvPr id="33" name="Rounded Rectangle 32">
              <a:extLst>
                <a:ext uri="{FF2B5EF4-FFF2-40B4-BE49-F238E27FC236}">
                  <a16:creationId xmlns:a16="http://schemas.microsoft.com/office/drawing/2014/main" id="{A8787671-08AB-8750-6C6C-8768FDF72EAB}"/>
                </a:ext>
              </a:extLst>
            </p:cNvPr>
            <p:cNvSpPr/>
            <p:nvPr/>
          </p:nvSpPr>
          <p:spPr bwMode="auto">
            <a:xfrm>
              <a:off x="9409074" y="3455093"/>
              <a:ext cx="2194560" cy="2426208"/>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37" name="Picture 36" descr="A picture containing seat, furniture, chair&#10;&#10;Description automatically generated">
              <a:extLst>
                <a:ext uri="{FF2B5EF4-FFF2-40B4-BE49-F238E27FC236}">
                  <a16:creationId xmlns:a16="http://schemas.microsoft.com/office/drawing/2014/main" id="{860109D9-2401-6738-3131-4643BFF8A7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31946" y="3533653"/>
              <a:ext cx="1148816" cy="1821293"/>
            </a:xfrm>
            <a:prstGeom prst="rect">
              <a:avLst/>
            </a:prstGeom>
          </p:spPr>
        </p:pic>
        <p:sp>
          <p:nvSpPr>
            <p:cNvPr id="44" name="Rounded Rectangle 43">
              <a:extLst>
                <a:ext uri="{FF2B5EF4-FFF2-40B4-BE49-F238E27FC236}">
                  <a16:creationId xmlns:a16="http://schemas.microsoft.com/office/drawing/2014/main" id="{7F76E6A2-39A2-BECB-90C0-C45C7B081105}"/>
                </a:ext>
              </a:extLst>
            </p:cNvPr>
            <p:cNvSpPr/>
            <p:nvPr/>
          </p:nvSpPr>
          <p:spPr bwMode="auto">
            <a:xfrm>
              <a:off x="9511817" y="3578160"/>
              <a:ext cx="1989075" cy="2199811"/>
            </a:xfrm>
            <a:prstGeom prst="roundRect">
              <a:avLst/>
            </a:prstGeom>
            <a:gradFill flip="none" rotWithShape="1">
              <a:gsLst>
                <a:gs pos="21000">
                  <a:srgbClr val="D2D2D2">
                    <a:alpha val="0"/>
                  </a:srgbClr>
                </a:gs>
                <a:gs pos="79000">
                  <a:srgbClr val="D2D2D2"/>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CF83451D-C386-A971-B09F-0A9103D94BC8}"/>
              </a:ext>
            </a:extLst>
          </p:cNvPr>
          <p:cNvSpPr>
            <a:spLocks noGrp="1"/>
          </p:cNvSpPr>
          <p:nvPr>
            <p:ph type="title"/>
          </p:nvPr>
        </p:nvSpPr>
        <p:spPr>
          <a:xfrm>
            <a:off x="588263" y="457200"/>
            <a:ext cx="11018520" cy="800219"/>
          </a:xfrm>
        </p:spPr>
        <p:txBody>
          <a:bodyPr/>
          <a:lstStyle/>
          <a:p>
            <a:pPr algn="l"/>
            <a:br>
              <a:rPr lang="en-US" dirty="0"/>
            </a:br>
            <a:r>
              <a:rPr lang="en-US" sz="2000" spc="0" dirty="0">
                <a:solidFill>
                  <a:schemeClr val="accent1"/>
                </a:solidFill>
              </a:rPr>
              <a:t>Similarity search</a:t>
            </a:r>
          </a:p>
        </p:txBody>
      </p:sp>
      <p:grpSp>
        <p:nvGrpSpPr>
          <p:cNvPr id="7" name="Group 6" descr="Embeddings Space&#10;Customer Product Database&#10;Product Embeddings&#10;Similarity Search&#10;&#10;&#10;&#10;">
            <a:extLst>
              <a:ext uri="{FF2B5EF4-FFF2-40B4-BE49-F238E27FC236}">
                <a16:creationId xmlns:a16="http://schemas.microsoft.com/office/drawing/2014/main" id="{DF4E87BE-2681-8384-78A0-B880BCA6995C}"/>
              </a:ext>
            </a:extLst>
          </p:cNvPr>
          <p:cNvGrpSpPr/>
          <p:nvPr/>
        </p:nvGrpSpPr>
        <p:grpSpPr>
          <a:xfrm>
            <a:off x="402304" y="1619532"/>
            <a:ext cx="6430230" cy="3813153"/>
            <a:chOff x="402304" y="1619532"/>
            <a:chExt cx="6430230" cy="3813153"/>
          </a:xfrm>
        </p:grpSpPr>
        <p:pic>
          <p:nvPicPr>
            <p:cNvPr id="9" name="Picture 4">
              <a:extLst>
                <a:ext uri="{FF2B5EF4-FFF2-40B4-BE49-F238E27FC236}">
                  <a16:creationId xmlns:a16="http://schemas.microsoft.com/office/drawing/2014/main" id="{B4605607-13FB-3534-94CF-8FA6AF99F130}"/>
                </a:ext>
                <a:ext uri="{C183D7F6-B498-43B3-948B-1728B52AA6E4}">
                  <adec:decorative xmlns:adec="http://schemas.microsoft.com/office/drawing/2017/decorative" val="1"/>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53087" y="3686523"/>
              <a:ext cx="734430" cy="73443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45136750-761C-82A9-8E71-FB33D71422E0}"/>
                </a:ext>
                <a:ext uri="{C183D7F6-B498-43B3-948B-1728B52AA6E4}">
                  <adec:decorative xmlns:adec="http://schemas.microsoft.com/office/drawing/2017/decorative" val="1"/>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125631" y="2273742"/>
              <a:ext cx="734430" cy="734430"/>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Connector 21">
              <a:extLst>
                <a:ext uri="{FF2B5EF4-FFF2-40B4-BE49-F238E27FC236}">
                  <a16:creationId xmlns:a16="http://schemas.microsoft.com/office/drawing/2014/main" id="{1ED3ECBB-B262-0BF5-8611-7896B031E546}"/>
                </a:ext>
                <a:ext uri="{C183D7F6-B498-43B3-948B-1728B52AA6E4}">
                  <adec:decorative xmlns:adec="http://schemas.microsoft.com/office/drawing/2017/decorative" val="1"/>
                </a:ext>
              </a:extLst>
            </p:cNvPr>
            <p:cNvCxnSpPr>
              <a:cxnSpLocks/>
            </p:cNvCxnSpPr>
            <p:nvPr/>
          </p:nvCxnSpPr>
          <p:spPr>
            <a:xfrm>
              <a:off x="1498665" y="4106853"/>
              <a:ext cx="285752" cy="0"/>
            </a:xfrm>
            <a:prstGeom prst="line">
              <a:avLst/>
            </a:prstGeom>
            <a:ln w="1270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9662F7B-97F9-E7AE-AFBB-1F8C0464437C}"/>
                </a:ext>
                <a:ext uri="{C183D7F6-B498-43B3-948B-1728B52AA6E4}">
                  <adec:decorative xmlns:adec="http://schemas.microsoft.com/office/drawing/2017/decorative" val="1"/>
                </a:ext>
              </a:extLst>
            </p:cNvPr>
            <p:cNvCxnSpPr>
              <a:cxnSpLocks/>
            </p:cNvCxnSpPr>
            <p:nvPr/>
          </p:nvCxnSpPr>
          <p:spPr>
            <a:xfrm>
              <a:off x="2400495" y="4106853"/>
              <a:ext cx="285752" cy="0"/>
            </a:xfrm>
            <a:prstGeom prst="line">
              <a:avLst/>
            </a:prstGeom>
            <a:ln w="1270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09B9323-ADEF-F906-A41B-7DFFF965655A}"/>
                </a:ext>
                <a:ext uri="{C183D7F6-B498-43B3-948B-1728B52AA6E4}">
                  <adec:decorative xmlns:adec="http://schemas.microsoft.com/office/drawing/2017/decorative" val="1"/>
                </a:ext>
              </a:extLst>
            </p:cNvPr>
            <p:cNvCxnSpPr>
              <a:cxnSpLocks/>
            </p:cNvCxnSpPr>
            <p:nvPr/>
          </p:nvCxnSpPr>
          <p:spPr>
            <a:xfrm>
              <a:off x="4016310" y="2640957"/>
              <a:ext cx="420956" cy="0"/>
            </a:xfrm>
            <a:prstGeom prst="line">
              <a:avLst/>
            </a:prstGeom>
            <a:ln w="1270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6E5EE3D1-D378-C8E3-470D-1701418857BC}"/>
                </a:ext>
                <a:ext uri="{C183D7F6-B498-43B3-948B-1728B52AA6E4}">
                  <adec:decorative xmlns:adec="http://schemas.microsoft.com/office/drawing/2017/decorative" val="1"/>
                </a:ext>
              </a:extLst>
            </p:cNvPr>
            <p:cNvGrpSpPr/>
            <p:nvPr/>
          </p:nvGrpSpPr>
          <p:grpSpPr>
            <a:xfrm>
              <a:off x="2751356" y="3496041"/>
              <a:ext cx="1661130" cy="1270676"/>
              <a:chOff x="2751356" y="3496041"/>
              <a:chExt cx="1661130" cy="1270676"/>
            </a:xfrm>
          </p:grpSpPr>
          <p:pic>
            <p:nvPicPr>
              <p:cNvPr id="15" name="Picture 14">
                <a:extLst>
                  <a:ext uri="{FF2B5EF4-FFF2-40B4-BE49-F238E27FC236}">
                    <a16:creationId xmlns:a16="http://schemas.microsoft.com/office/drawing/2014/main" id="{D4D43BBA-51C7-62AF-201F-9CDB4EB82444}"/>
                  </a:ext>
                </a:extLst>
              </p:cNvPr>
              <p:cNvPicPr>
                <a:picLocks noChangeAspect="1"/>
              </p:cNvPicPr>
              <p:nvPr/>
            </p:nvPicPr>
            <p:blipFill>
              <a:blip r:embed="rId8"/>
              <a:stretch>
                <a:fillRect/>
              </a:stretch>
            </p:blipFill>
            <p:spPr>
              <a:xfrm>
                <a:off x="2810772" y="3496041"/>
                <a:ext cx="1323363" cy="1270676"/>
              </a:xfrm>
              <a:prstGeom prst="roundRect">
                <a:avLst>
                  <a:gd name="adj" fmla="val 4167"/>
                </a:avLst>
              </a:prstGeom>
              <a:solidFill>
                <a:srgbClr val="FFFFFF"/>
              </a:solidFill>
              <a:ln w="762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
            <p:nvSpPr>
              <p:cNvPr id="16" name="TextBox 15">
                <a:extLst>
                  <a:ext uri="{FF2B5EF4-FFF2-40B4-BE49-F238E27FC236}">
                    <a16:creationId xmlns:a16="http://schemas.microsoft.com/office/drawing/2014/main" id="{7D829016-24F0-DA51-5CAD-EE95306AEAD9}"/>
                  </a:ext>
                </a:extLst>
              </p:cNvPr>
              <p:cNvSpPr txBox="1"/>
              <p:nvPr/>
            </p:nvSpPr>
            <p:spPr>
              <a:xfrm>
                <a:off x="3456811" y="3728377"/>
                <a:ext cx="955675"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2"/>
                    </a:solidFill>
                    <a:effectLst/>
                    <a:uLnTx/>
                    <a:uFillTx/>
                    <a:latin typeface="+mj-lt"/>
                    <a:ea typeface="+mn-ea"/>
                    <a:cs typeface="Segoe UI Semibold" panose="020B0702040204020203" pitchFamily="34" charset="0"/>
                  </a:rPr>
                  <a:t>Desk</a:t>
                </a:r>
                <a:endParaRPr kumimoji="0" lang="en-CA" sz="1600" b="0" i="0" u="none" strike="noStrike" kern="1200" cap="none" spc="0" normalizeH="0" baseline="0" noProof="0">
                  <a:ln>
                    <a:noFill/>
                  </a:ln>
                  <a:solidFill>
                    <a:schemeClr val="accent2"/>
                  </a:solidFill>
                  <a:effectLst/>
                  <a:uLnTx/>
                  <a:uFillTx/>
                  <a:latin typeface="+mj-lt"/>
                  <a:ea typeface="+mn-ea"/>
                </a:endParaRPr>
              </a:p>
            </p:txBody>
          </p:sp>
          <p:sp>
            <p:nvSpPr>
              <p:cNvPr id="17" name="TextBox 16">
                <a:extLst>
                  <a:ext uri="{FF2B5EF4-FFF2-40B4-BE49-F238E27FC236}">
                    <a16:creationId xmlns:a16="http://schemas.microsoft.com/office/drawing/2014/main" id="{029460C6-26C9-9986-01DE-5A4A1ED82172}"/>
                  </a:ext>
                </a:extLst>
              </p:cNvPr>
              <p:cNvSpPr txBox="1"/>
              <p:nvPr/>
            </p:nvSpPr>
            <p:spPr>
              <a:xfrm>
                <a:off x="3446668" y="4138305"/>
                <a:ext cx="955675"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2"/>
                    </a:solidFill>
                    <a:effectLst/>
                    <a:uLnTx/>
                    <a:uFillTx/>
                    <a:latin typeface="+mj-lt"/>
                    <a:ea typeface="+mn-ea"/>
                    <a:cs typeface="Segoe UI Semibold" panose="020B0702040204020203" pitchFamily="34" charset="0"/>
                  </a:rPr>
                  <a:t>Table</a:t>
                </a:r>
                <a:endParaRPr kumimoji="0" lang="en-CA" sz="1600" b="0" i="0" u="none" strike="noStrike" kern="1200" cap="none" spc="0" normalizeH="0" baseline="0" noProof="0">
                  <a:ln>
                    <a:noFill/>
                  </a:ln>
                  <a:solidFill>
                    <a:schemeClr val="accent2"/>
                  </a:solidFill>
                  <a:effectLst/>
                  <a:uLnTx/>
                  <a:uFillTx/>
                  <a:latin typeface="+mj-lt"/>
                  <a:ea typeface="+mn-ea"/>
                </a:endParaRPr>
              </a:p>
            </p:txBody>
          </p:sp>
          <p:sp>
            <p:nvSpPr>
              <p:cNvPr id="18" name="TextBox 17">
                <a:extLst>
                  <a:ext uri="{FF2B5EF4-FFF2-40B4-BE49-F238E27FC236}">
                    <a16:creationId xmlns:a16="http://schemas.microsoft.com/office/drawing/2014/main" id="{5485DDF8-354A-36A3-4733-D67E28F63108}"/>
                  </a:ext>
                </a:extLst>
              </p:cNvPr>
              <p:cNvSpPr txBox="1"/>
              <p:nvPr/>
            </p:nvSpPr>
            <p:spPr>
              <a:xfrm>
                <a:off x="2827712" y="4153514"/>
                <a:ext cx="955675"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2"/>
                    </a:solidFill>
                    <a:effectLst/>
                    <a:uLnTx/>
                    <a:uFillTx/>
                    <a:latin typeface="+mj-lt"/>
                    <a:ea typeface="+mn-ea"/>
                    <a:cs typeface="Segoe UI Semibold" panose="020B0702040204020203" pitchFamily="34" charset="0"/>
                  </a:rPr>
                  <a:t>Chair</a:t>
                </a:r>
                <a:endParaRPr kumimoji="0" lang="en-CA" sz="1600" b="0" i="0" u="none" strike="noStrike" kern="1200" cap="none" spc="0" normalizeH="0" baseline="0" noProof="0">
                  <a:ln>
                    <a:noFill/>
                  </a:ln>
                  <a:solidFill>
                    <a:schemeClr val="accent2"/>
                  </a:solidFill>
                  <a:effectLst/>
                  <a:uLnTx/>
                  <a:uFillTx/>
                  <a:latin typeface="+mj-lt"/>
                  <a:ea typeface="+mn-ea"/>
                </a:endParaRPr>
              </a:p>
            </p:txBody>
          </p:sp>
          <p:sp>
            <p:nvSpPr>
              <p:cNvPr id="19" name="TextBox 18">
                <a:extLst>
                  <a:ext uri="{FF2B5EF4-FFF2-40B4-BE49-F238E27FC236}">
                    <a16:creationId xmlns:a16="http://schemas.microsoft.com/office/drawing/2014/main" id="{6CC31D06-A493-B354-F6A8-B0AA910FB8E4}"/>
                  </a:ext>
                </a:extLst>
              </p:cNvPr>
              <p:cNvSpPr txBox="1"/>
              <p:nvPr/>
            </p:nvSpPr>
            <p:spPr>
              <a:xfrm>
                <a:off x="2751356" y="4374840"/>
                <a:ext cx="1081088"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2"/>
                    </a:solidFill>
                    <a:effectLst/>
                    <a:uLnTx/>
                    <a:uFillTx/>
                    <a:latin typeface="+mj-lt"/>
                    <a:ea typeface="+mn-ea"/>
                    <a:cs typeface="Segoe UI Semibold" panose="020B0702040204020203" pitchFamily="34" charset="0"/>
                  </a:rPr>
                  <a:t>Couch</a:t>
                </a:r>
                <a:endParaRPr kumimoji="0" lang="en-CA" sz="1600" b="0" i="0" u="none" strike="noStrike" kern="1200" cap="none" spc="0" normalizeH="0" baseline="0" noProof="0">
                  <a:ln>
                    <a:noFill/>
                  </a:ln>
                  <a:solidFill>
                    <a:schemeClr val="accent2"/>
                  </a:solidFill>
                  <a:effectLst/>
                  <a:uLnTx/>
                  <a:uFillTx/>
                  <a:latin typeface="+mj-lt"/>
                  <a:ea typeface="+mn-ea"/>
                </a:endParaRPr>
              </a:p>
            </p:txBody>
          </p:sp>
        </p:grpSp>
        <p:cxnSp>
          <p:nvCxnSpPr>
            <p:cNvPr id="5" name="Straight Connector 4">
              <a:extLst>
                <a:ext uri="{FF2B5EF4-FFF2-40B4-BE49-F238E27FC236}">
                  <a16:creationId xmlns:a16="http://schemas.microsoft.com/office/drawing/2014/main" id="{3291964D-519E-155E-3623-470DBD4BD09F}"/>
                </a:ext>
                <a:ext uri="{C183D7F6-B498-43B3-948B-1728B52AA6E4}">
                  <adec:decorative xmlns:adec="http://schemas.microsoft.com/office/drawing/2017/decorative" val="1"/>
                </a:ext>
              </a:extLst>
            </p:cNvPr>
            <p:cNvCxnSpPr>
              <a:cxnSpLocks/>
            </p:cNvCxnSpPr>
            <p:nvPr/>
          </p:nvCxnSpPr>
          <p:spPr>
            <a:xfrm flipH="1">
              <a:off x="3460934" y="3087818"/>
              <a:ext cx="0" cy="274320"/>
            </a:xfrm>
            <a:prstGeom prst="line">
              <a:avLst/>
            </a:prstGeom>
            <a:ln w="1270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F507EFA-591F-EDBE-4FE8-D23E58D186C2}"/>
                </a:ext>
              </a:extLst>
            </p:cNvPr>
            <p:cNvSpPr txBox="1"/>
            <p:nvPr/>
          </p:nvSpPr>
          <p:spPr>
            <a:xfrm>
              <a:off x="402304" y="4532227"/>
              <a:ext cx="1235996" cy="83099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mj-lt"/>
                  <a:ea typeface="+mn-ea"/>
                  <a:cs typeface="Segoe UI Light" panose="020B0502040204020203" pitchFamily="34" charset="0"/>
                </a:rPr>
                <a:t>Customer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mj-lt"/>
                  <a:ea typeface="+mn-ea"/>
                  <a:cs typeface="Segoe UI Light" panose="020B0502040204020203" pitchFamily="34" charset="0"/>
                </a:rPr>
                <a:t>Product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mj-lt"/>
                  <a:ea typeface="+mn-ea"/>
                  <a:cs typeface="Segoe UI Light" panose="020B0502040204020203" pitchFamily="34" charset="0"/>
                </a:rPr>
                <a:t>Database</a:t>
              </a:r>
            </a:p>
          </p:txBody>
        </p:sp>
        <p:sp>
          <p:nvSpPr>
            <p:cNvPr id="12" name="TextBox 11">
              <a:extLst>
                <a:ext uri="{FF2B5EF4-FFF2-40B4-BE49-F238E27FC236}">
                  <a16:creationId xmlns:a16="http://schemas.microsoft.com/office/drawing/2014/main" id="{9B7F99E0-AC06-8B0A-5A9D-CC9BDD633489}"/>
                </a:ext>
                <a:ext uri="{C183D7F6-B498-43B3-948B-1728B52AA6E4}">
                  <adec:decorative xmlns:adec="http://schemas.microsoft.com/office/drawing/2017/decorative" val="0"/>
                </a:ext>
              </a:extLst>
            </p:cNvPr>
            <p:cNvSpPr txBox="1"/>
            <p:nvPr/>
          </p:nvSpPr>
          <p:spPr>
            <a:xfrm>
              <a:off x="1653042" y="3759928"/>
              <a:ext cx="885178"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ea typeface="+mn-ea"/>
                  <a:cs typeface="Segoe UI Semibold" panose="020B0702040204020203" pitchFamily="34" charset="0"/>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ea typeface="+mn-ea"/>
                  <a:cs typeface="Segoe UI Semibold" panose="020B0702040204020203" pitchFamily="34" charset="0"/>
                </a:rPr>
                <a:t>OpenAI </a:t>
              </a:r>
              <a:br>
                <a:rPr kumimoji="0" lang="en-US" sz="1000" b="1" i="0" u="none" strike="noStrike" kern="1200" cap="none" spc="0" normalizeH="0" baseline="0" noProof="0">
                  <a:ln>
                    <a:noFill/>
                  </a:ln>
                  <a:solidFill>
                    <a:prstClr val="white"/>
                  </a:solidFill>
                  <a:effectLst/>
                  <a:uLnTx/>
                  <a:uFillTx/>
                  <a:ea typeface="+mn-ea"/>
                  <a:cs typeface="Segoe UI Semibold" panose="020B0702040204020203" pitchFamily="34" charset="0"/>
                </a:rPr>
              </a:br>
              <a:r>
                <a:rPr kumimoji="0" lang="en-US" sz="1000" b="1" i="0" u="none" strike="noStrike" kern="1200" cap="none" spc="0" normalizeH="0" baseline="0" noProof="0">
                  <a:ln>
                    <a:noFill/>
                  </a:ln>
                  <a:solidFill>
                    <a:prstClr val="white"/>
                  </a:solidFill>
                  <a:effectLst/>
                  <a:uLnTx/>
                  <a:uFillTx/>
                  <a:ea typeface="+mn-ea"/>
                  <a:cs typeface="Segoe UI Semibold" panose="020B0702040204020203" pitchFamily="34" charset="0"/>
                </a:rPr>
                <a:t>Service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ea typeface="+mn-ea"/>
                  <a:cs typeface="Segoe UI Semibold" panose="020B0702040204020203" pitchFamily="34" charset="0"/>
                </a:rPr>
                <a:t>Embeddings</a:t>
              </a:r>
            </a:p>
          </p:txBody>
        </p:sp>
        <p:sp>
          <p:nvSpPr>
            <p:cNvPr id="20" name="TextBox 19">
              <a:extLst>
                <a:ext uri="{FF2B5EF4-FFF2-40B4-BE49-F238E27FC236}">
                  <a16:creationId xmlns:a16="http://schemas.microsoft.com/office/drawing/2014/main" id="{27B5BF4D-E0C5-5959-D186-A79863FBB807}"/>
                </a:ext>
              </a:extLst>
            </p:cNvPr>
            <p:cNvSpPr txBox="1"/>
            <p:nvPr/>
          </p:nvSpPr>
          <p:spPr>
            <a:xfrm>
              <a:off x="2764627" y="4847910"/>
              <a:ext cx="1397639" cy="584775"/>
            </a:xfrm>
            <a:prstGeom prst="rect">
              <a:avLst/>
            </a:prstGeom>
            <a:noFill/>
          </p:spPr>
          <p:txBody>
            <a:bodyPr wrap="square">
              <a:spAutoFit/>
            </a:bodyPr>
            <a:lstStyle>
              <a:defPPr>
                <a:defRPr lang="en-US"/>
              </a:defPPr>
              <a:lvl1pPr>
                <a:defRPr>
                  <a:solidFill>
                    <a:schemeClr val="bg1"/>
                  </a:solidFill>
                  <a:latin typeface="Aharoni" panose="020B0604020202020204" pitchFamily="2" charset="-79"/>
                  <a:cs typeface="Aharoni" panose="020B0604020202020204" pitchFamily="2" charset="-79"/>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accent1"/>
                  </a:solidFill>
                  <a:effectLst/>
                  <a:uLnTx/>
                  <a:uFillTx/>
                  <a:latin typeface="+mj-lt"/>
                  <a:ea typeface="+mn-ea"/>
                  <a:cs typeface="Aharoni" panose="020B0604020202020204" pitchFamily="2" charset="-79"/>
                </a:rPr>
                <a:t>Embeddings Space</a:t>
              </a:r>
              <a:endParaRPr kumimoji="0" lang="en-CA" sz="1600" b="0" i="0" u="none" strike="noStrike" kern="1200" cap="none" spc="0" normalizeH="0" baseline="0" noProof="0" dirty="0">
                <a:ln>
                  <a:noFill/>
                </a:ln>
                <a:solidFill>
                  <a:schemeClr val="accent1"/>
                </a:solidFill>
                <a:effectLst/>
                <a:uLnTx/>
                <a:uFillTx/>
                <a:latin typeface="+mj-lt"/>
                <a:ea typeface="+mn-ea"/>
                <a:cs typeface="Aharoni" panose="020B0604020202020204" pitchFamily="2" charset="-79"/>
              </a:endParaRPr>
            </a:p>
          </p:txBody>
        </p:sp>
        <p:sp>
          <p:nvSpPr>
            <p:cNvPr id="13" name="TextBox 12">
              <a:extLst>
                <a:ext uri="{FF2B5EF4-FFF2-40B4-BE49-F238E27FC236}">
                  <a16:creationId xmlns:a16="http://schemas.microsoft.com/office/drawing/2014/main" id="{9AAFA560-13BE-A0CA-3B9E-0C04699B5116}"/>
                </a:ext>
              </a:extLst>
            </p:cNvPr>
            <p:cNvSpPr txBox="1"/>
            <p:nvPr/>
          </p:nvSpPr>
          <p:spPr>
            <a:xfrm>
              <a:off x="2430601" y="1619532"/>
              <a:ext cx="2124490" cy="58477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ea typeface="+mn-ea"/>
                  <a:cs typeface="Segoe UI Light" panose="020B0502040204020203" pitchFamily="34" charset="0"/>
                </a:rPr>
                <a:t>Product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ea typeface="+mn-ea"/>
                  <a:cs typeface="Segoe UI Light" panose="020B0502040204020203" pitchFamily="34" charset="0"/>
                </a:rPr>
                <a:t>Embeddings</a:t>
              </a:r>
            </a:p>
          </p:txBody>
        </p:sp>
        <p:pic>
          <p:nvPicPr>
            <p:cNvPr id="28" name="Picture 27" descr="Couch">
              <a:extLst>
                <a:ext uri="{FF2B5EF4-FFF2-40B4-BE49-F238E27FC236}">
                  <a16:creationId xmlns:a16="http://schemas.microsoft.com/office/drawing/2014/main" id="{E1AD1D20-C2B2-66FD-F70B-753F305ABA7A}"/>
                </a:ext>
              </a:extLst>
            </p:cNvPr>
            <p:cNvPicPr>
              <a:picLocks noChangeAspect="1"/>
            </p:cNvPicPr>
            <p:nvPr/>
          </p:nvPicPr>
          <p:blipFill>
            <a:blip r:embed="rId9"/>
            <a:stretch>
              <a:fillRect/>
            </a:stretch>
          </p:blipFill>
          <p:spPr>
            <a:xfrm>
              <a:off x="4646531" y="1977315"/>
              <a:ext cx="2186003" cy="581029"/>
            </a:xfrm>
            <a:prstGeom prst="rect">
              <a:avLst/>
            </a:prstGeom>
          </p:spPr>
        </p:pic>
        <p:pic>
          <p:nvPicPr>
            <p:cNvPr id="30" name="Picture 29" descr="Sort Lower Price First">
              <a:extLst>
                <a:ext uri="{FF2B5EF4-FFF2-40B4-BE49-F238E27FC236}">
                  <a16:creationId xmlns:a16="http://schemas.microsoft.com/office/drawing/2014/main" id="{6BD10562-0FFC-4771-635F-4898EDA6005A}"/>
                </a:ext>
              </a:extLst>
            </p:cNvPr>
            <p:cNvPicPr>
              <a:picLocks noChangeAspect="1"/>
            </p:cNvPicPr>
            <p:nvPr/>
          </p:nvPicPr>
          <p:blipFill>
            <a:blip r:embed="rId10"/>
            <a:stretch>
              <a:fillRect/>
            </a:stretch>
          </p:blipFill>
          <p:spPr>
            <a:xfrm>
              <a:off x="4646531" y="2668636"/>
              <a:ext cx="2186003" cy="609604"/>
            </a:xfrm>
            <a:prstGeom prst="rect">
              <a:avLst/>
            </a:prstGeom>
          </p:spPr>
        </p:pic>
        <p:sp>
          <p:nvSpPr>
            <p:cNvPr id="31" name="TextBox 30">
              <a:extLst>
                <a:ext uri="{FF2B5EF4-FFF2-40B4-BE49-F238E27FC236}">
                  <a16:creationId xmlns:a16="http://schemas.microsoft.com/office/drawing/2014/main" id="{2286CC40-3AD6-DF58-B86A-0F0804F29956}"/>
                </a:ext>
              </a:extLst>
            </p:cNvPr>
            <p:cNvSpPr txBox="1"/>
            <p:nvPr/>
          </p:nvSpPr>
          <p:spPr>
            <a:xfrm>
              <a:off x="4677287" y="3429000"/>
              <a:ext cx="2124490" cy="33855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mj-lt"/>
                  <a:ea typeface="+mn-ea"/>
                  <a:cs typeface="Segoe UI Light" panose="020B0502040204020203" pitchFamily="34" charset="0"/>
                </a:rPr>
                <a:t>Similarity Search</a:t>
              </a:r>
            </a:p>
          </p:txBody>
        </p:sp>
      </p:grpSp>
      <p:sp>
        <p:nvSpPr>
          <p:cNvPr id="39" name="TextBox 38">
            <a:extLst>
              <a:ext uri="{FF2B5EF4-FFF2-40B4-BE49-F238E27FC236}">
                <a16:creationId xmlns:a16="http://schemas.microsoft.com/office/drawing/2014/main" id="{ECFC6F21-2530-9227-0A70-DC6AE24D49A2}"/>
              </a:ext>
            </a:extLst>
          </p:cNvPr>
          <p:cNvSpPr txBox="1"/>
          <p:nvPr/>
        </p:nvSpPr>
        <p:spPr>
          <a:xfrm>
            <a:off x="7186767" y="2128229"/>
            <a:ext cx="2060398" cy="492443"/>
          </a:xfrm>
          <a:prstGeom prst="rect">
            <a:avLst/>
          </a:prstGeom>
          <a:noFill/>
        </p:spPr>
        <p:txBody>
          <a:bodyPr wrap="square" lIns="0" tIns="0" rIns="0" bIns="0" rtlCol="0">
            <a:spAutoFit/>
          </a:bodyPr>
          <a:lstStyle/>
          <a:p>
            <a:pPr algn="ctr"/>
            <a:r>
              <a:rPr lang="en-US" b="1">
                <a:solidFill>
                  <a:schemeClr val="bg1"/>
                </a:solidFill>
              </a:rPr>
              <a:t>Saffron Ella $2,300</a:t>
            </a:r>
          </a:p>
          <a:p>
            <a:pPr algn="ctr"/>
            <a:r>
              <a:rPr lang="en-US" sz="1400" b="1">
                <a:solidFill>
                  <a:schemeClr val="bg1"/>
                </a:solidFill>
              </a:rPr>
              <a:t>Signature series</a:t>
            </a:r>
          </a:p>
        </p:txBody>
      </p:sp>
      <p:sp>
        <p:nvSpPr>
          <p:cNvPr id="40" name="TextBox 39">
            <a:extLst>
              <a:ext uri="{FF2B5EF4-FFF2-40B4-BE49-F238E27FC236}">
                <a16:creationId xmlns:a16="http://schemas.microsoft.com/office/drawing/2014/main" id="{450ADCFA-5133-BCBA-DF5C-93F08F17AA49}"/>
              </a:ext>
            </a:extLst>
          </p:cNvPr>
          <p:cNvSpPr txBox="1"/>
          <p:nvPr/>
        </p:nvSpPr>
        <p:spPr>
          <a:xfrm>
            <a:off x="9452875" y="2418044"/>
            <a:ext cx="2106959" cy="492443"/>
          </a:xfrm>
          <a:prstGeom prst="rect">
            <a:avLst/>
          </a:prstGeom>
          <a:noFill/>
        </p:spPr>
        <p:txBody>
          <a:bodyPr wrap="square" lIns="0" tIns="0" rIns="0" bIns="0" rtlCol="0">
            <a:spAutoFit/>
          </a:bodyPr>
          <a:lstStyle/>
          <a:p>
            <a:pPr algn="ctr"/>
            <a:r>
              <a:rPr lang="en-US" b="1">
                <a:solidFill>
                  <a:schemeClr val="bg1"/>
                </a:solidFill>
              </a:rPr>
              <a:t>Slate Ray $2,300</a:t>
            </a:r>
          </a:p>
          <a:p>
            <a:pPr algn="ctr"/>
            <a:r>
              <a:rPr lang="en-US" sz="1400" b="1">
                <a:solidFill>
                  <a:schemeClr val="bg1"/>
                </a:solidFill>
              </a:rPr>
              <a:t>Signature series</a:t>
            </a:r>
          </a:p>
        </p:txBody>
      </p:sp>
      <p:sp>
        <p:nvSpPr>
          <p:cNvPr id="11" name="Rectangle 9">
            <a:extLst>
              <a:ext uri="{FF2B5EF4-FFF2-40B4-BE49-F238E27FC236}">
                <a16:creationId xmlns:a16="http://schemas.microsoft.com/office/drawing/2014/main" id="{26AF696B-6573-F363-77A8-D33F82B4E4A6}"/>
              </a:ext>
            </a:extLst>
          </p:cNvPr>
          <p:cNvSpPr/>
          <p:nvPr/>
        </p:nvSpPr>
        <p:spPr bwMode="auto">
          <a:xfrm>
            <a:off x="585217" y="414739"/>
            <a:ext cx="5545557" cy="443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商品推荐</a:t>
            </a:r>
            <a:endPar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endParaRPr>
          </a:p>
        </p:txBody>
      </p:sp>
    </p:spTree>
    <p:extLst>
      <p:ext uri="{BB962C8B-B14F-4D97-AF65-F5344CB8AC3E}">
        <p14:creationId xmlns:p14="http://schemas.microsoft.com/office/powerpoint/2010/main" val="358996147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feld 14">
            <a:extLst>
              <a:ext uri="{FF2B5EF4-FFF2-40B4-BE49-F238E27FC236}">
                <a16:creationId xmlns:a16="http://schemas.microsoft.com/office/drawing/2014/main" id="{94A0A54F-829D-36CA-9A38-D50D1D37B7AC}"/>
              </a:ext>
            </a:extLst>
          </p:cNvPr>
          <p:cNvSpPr txBox="1"/>
          <p:nvPr/>
        </p:nvSpPr>
        <p:spPr>
          <a:xfrm>
            <a:off x="582613" y="5689600"/>
            <a:ext cx="3475037" cy="579438"/>
          </a:xfrm>
          <a:prstGeom prst="rect">
            <a:avLst/>
          </a:prstGeom>
        </p:spPr>
        <p:txBody>
          <a:bodyPr wrap="square">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de-DE" sz="1400" b="0" i="0" u="none" strike="noStrike" kern="1200" cap="none" spc="0" normalizeH="0" baseline="0" noProof="0">
                <a:ln>
                  <a:noFill/>
                </a:ln>
                <a:solidFill>
                  <a:srgbClr val="FFFFFF"/>
                </a:solidFill>
                <a:effectLst/>
                <a:uLnTx/>
                <a:uFillTx/>
                <a:latin typeface="Segoe UI"/>
                <a:ea typeface="+mn-ea"/>
                <a:cs typeface="+mn-cs"/>
              </a:rPr>
              <a:t>an expressive </a:t>
            </a:r>
            <a:r>
              <a:rPr kumimoji="0" lang="de-DE" sz="1400" b="0" i="0" u="none" strike="noStrike" kern="1200" cap="none" spc="0" normalizeH="0" baseline="0" noProof="0" err="1">
                <a:ln>
                  <a:noFill/>
                </a:ln>
                <a:solidFill>
                  <a:srgbClr val="FFFFFF"/>
                </a:solidFill>
                <a:effectLst/>
                <a:uLnTx/>
                <a:uFillTx/>
                <a:latin typeface="Segoe UI"/>
                <a:ea typeface="+mn-ea"/>
                <a:cs typeface="+mn-cs"/>
              </a:rPr>
              <a:t>oil</a:t>
            </a:r>
            <a:r>
              <a:rPr kumimoji="0" lang="de-DE" sz="1400" b="0" i="0" u="none" strike="noStrike" kern="1200" cap="none" spc="0" normalizeH="0" baseline="0" noProof="0">
                <a:ln>
                  <a:noFill/>
                </a:ln>
                <a:solidFill>
                  <a:srgbClr val="FFFFFF"/>
                </a:solidFill>
                <a:effectLst/>
                <a:uLnTx/>
                <a:uFillTx/>
                <a:latin typeface="Segoe UI"/>
                <a:ea typeface="+mn-ea"/>
                <a:cs typeface="+mn-cs"/>
              </a:rPr>
              <a:t> </a:t>
            </a:r>
            <a:r>
              <a:rPr kumimoji="0" lang="de-DE" sz="1400" b="0" i="0" u="none" strike="noStrike" kern="1200" cap="none" spc="0" normalizeH="0" baseline="0" noProof="0" err="1">
                <a:ln>
                  <a:noFill/>
                </a:ln>
                <a:solidFill>
                  <a:srgbClr val="FFFFFF"/>
                </a:solidFill>
                <a:effectLst/>
                <a:uLnTx/>
                <a:uFillTx/>
                <a:latin typeface="Segoe UI"/>
                <a:ea typeface="+mn-ea"/>
                <a:cs typeface="+mn-cs"/>
              </a:rPr>
              <a:t>painting</a:t>
            </a:r>
            <a:r>
              <a:rPr kumimoji="0" lang="de-DE" sz="1400" b="0" i="0" u="none" strike="noStrike" kern="1200" cap="none" spc="0" normalizeH="0" baseline="0" noProof="0">
                <a:ln>
                  <a:noFill/>
                </a:ln>
                <a:solidFill>
                  <a:srgbClr val="FFFFFF"/>
                </a:solidFill>
                <a:effectLst/>
                <a:uLnTx/>
                <a:uFillTx/>
                <a:latin typeface="Segoe UI"/>
                <a:ea typeface="+mn-ea"/>
                <a:cs typeface="+mn-cs"/>
              </a:rPr>
              <a:t> </a:t>
            </a:r>
            <a:r>
              <a:rPr kumimoji="0" lang="de-DE" sz="1400" b="0" i="0" u="none" strike="noStrike" kern="1200" cap="none" spc="0" normalizeH="0" baseline="0" noProof="0" err="1">
                <a:ln>
                  <a:noFill/>
                </a:ln>
                <a:solidFill>
                  <a:srgbClr val="FFFFFF"/>
                </a:solidFill>
                <a:effectLst/>
                <a:uLnTx/>
                <a:uFillTx/>
                <a:latin typeface="Segoe UI"/>
                <a:ea typeface="+mn-ea"/>
                <a:cs typeface="+mn-cs"/>
              </a:rPr>
              <a:t>of</a:t>
            </a:r>
            <a:r>
              <a:rPr kumimoji="0" lang="de-DE" sz="1400" b="0" i="0" u="none" strike="noStrike" kern="1200" cap="none" spc="0" normalizeH="0" baseline="0" noProof="0">
                <a:ln>
                  <a:noFill/>
                </a:ln>
                <a:solidFill>
                  <a:srgbClr val="FFFFFF"/>
                </a:solidFill>
                <a:effectLst/>
                <a:uLnTx/>
                <a:uFillTx/>
                <a:latin typeface="Segoe UI"/>
                <a:ea typeface="+mn-ea"/>
                <a:cs typeface="+mn-cs"/>
              </a:rPr>
              <a:t> a </a:t>
            </a:r>
            <a:r>
              <a:rPr kumimoji="0" lang="de-DE" sz="1400" b="0" i="0" u="none" strike="noStrike" kern="1200" cap="none" spc="0" normalizeH="0" baseline="0" noProof="0" err="1">
                <a:ln>
                  <a:noFill/>
                </a:ln>
                <a:solidFill>
                  <a:srgbClr val="FFFFFF"/>
                </a:solidFill>
                <a:effectLst/>
                <a:uLnTx/>
                <a:uFillTx/>
                <a:latin typeface="Segoe UI"/>
                <a:ea typeface="+mn-ea"/>
                <a:cs typeface="+mn-cs"/>
              </a:rPr>
              <a:t>basketball</a:t>
            </a:r>
            <a:r>
              <a:rPr kumimoji="0" lang="de-DE" sz="1400" b="0" i="0" u="none" strike="noStrike" kern="1200" cap="none" spc="0" normalizeH="0" baseline="0" noProof="0">
                <a:ln>
                  <a:noFill/>
                </a:ln>
                <a:solidFill>
                  <a:srgbClr val="FFFFFF"/>
                </a:solidFill>
                <a:effectLst/>
                <a:uLnTx/>
                <a:uFillTx/>
                <a:latin typeface="Segoe UI"/>
                <a:ea typeface="+mn-ea"/>
                <a:cs typeface="+mn-cs"/>
              </a:rPr>
              <a:t> </a:t>
            </a:r>
            <a:r>
              <a:rPr kumimoji="0" lang="de-DE" sz="1400" b="0" i="0" u="none" strike="noStrike" kern="1200" cap="none" spc="0" normalizeH="0" baseline="0" noProof="0" err="1">
                <a:ln>
                  <a:noFill/>
                </a:ln>
                <a:solidFill>
                  <a:srgbClr val="FFFFFF"/>
                </a:solidFill>
                <a:effectLst/>
                <a:uLnTx/>
                <a:uFillTx/>
                <a:latin typeface="Segoe UI"/>
                <a:ea typeface="+mn-ea"/>
                <a:cs typeface="+mn-cs"/>
              </a:rPr>
              <a:t>player</a:t>
            </a:r>
            <a:r>
              <a:rPr kumimoji="0" lang="de-DE" sz="1400" b="0" i="0" u="none" strike="noStrike" kern="1200" cap="none" spc="0" normalizeH="0" baseline="0" noProof="0">
                <a:ln>
                  <a:noFill/>
                </a:ln>
                <a:solidFill>
                  <a:srgbClr val="FFFFFF"/>
                </a:solidFill>
                <a:effectLst/>
                <a:uLnTx/>
                <a:uFillTx/>
                <a:latin typeface="Segoe UI"/>
                <a:ea typeface="+mn-ea"/>
                <a:cs typeface="+mn-cs"/>
              </a:rPr>
              <a:t> </a:t>
            </a:r>
            <a:r>
              <a:rPr kumimoji="0" lang="de-DE" sz="1400" b="0" i="0" u="none" strike="noStrike" kern="1200" cap="none" spc="0" normalizeH="0" baseline="0" noProof="0" err="1">
                <a:ln>
                  <a:noFill/>
                </a:ln>
                <a:solidFill>
                  <a:srgbClr val="FFFFFF"/>
                </a:solidFill>
                <a:effectLst/>
                <a:uLnTx/>
                <a:uFillTx/>
                <a:latin typeface="Segoe UI"/>
                <a:ea typeface="+mn-ea"/>
                <a:cs typeface="+mn-cs"/>
              </a:rPr>
              <a:t>dunking</a:t>
            </a:r>
            <a:r>
              <a:rPr kumimoji="0" lang="de-DE" sz="1400" b="0" i="0" u="none" strike="noStrike" kern="1200" cap="none" spc="0" normalizeH="0" baseline="0" noProof="0">
                <a:ln>
                  <a:noFill/>
                </a:ln>
                <a:solidFill>
                  <a:srgbClr val="FFFFFF"/>
                </a:solidFill>
                <a:effectLst/>
                <a:uLnTx/>
                <a:uFillTx/>
                <a:latin typeface="Segoe UI"/>
                <a:ea typeface="+mn-ea"/>
                <a:cs typeface="+mn-cs"/>
              </a:rPr>
              <a:t>, </a:t>
            </a:r>
            <a:r>
              <a:rPr kumimoji="0" lang="de-DE" sz="1400" b="0" i="0" u="none" strike="noStrike" kern="1200" cap="none" spc="0" normalizeH="0" baseline="0" noProof="0" err="1">
                <a:ln>
                  <a:noFill/>
                </a:ln>
                <a:solidFill>
                  <a:srgbClr val="FFFFFF"/>
                </a:solidFill>
                <a:effectLst/>
                <a:uLnTx/>
                <a:uFillTx/>
                <a:latin typeface="Segoe UI"/>
                <a:ea typeface="+mn-ea"/>
                <a:cs typeface="+mn-cs"/>
              </a:rPr>
              <a:t>depicted</a:t>
            </a:r>
            <a:r>
              <a:rPr kumimoji="0" lang="de-DE" sz="1400" b="0" i="0" u="none" strike="noStrike" kern="1200" cap="none" spc="0" normalizeH="0" baseline="0" noProof="0">
                <a:ln>
                  <a:noFill/>
                </a:ln>
                <a:solidFill>
                  <a:srgbClr val="FFFFFF"/>
                </a:solidFill>
                <a:effectLst/>
                <a:uLnTx/>
                <a:uFillTx/>
                <a:latin typeface="Segoe UI"/>
                <a:ea typeface="+mn-ea"/>
                <a:cs typeface="+mn-cs"/>
              </a:rPr>
              <a:t> </a:t>
            </a:r>
            <a:r>
              <a:rPr kumimoji="0" lang="de-DE" sz="1400" b="0" i="0" u="none" strike="noStrike" kern="1200" cap="none" spc="0" normalizeH="0" baseline="0" noProof="0" err="1">
                <a:ln>
                  <a:noFill/>
                </a:ln>
                <a:solidFill>
                  <a:srgbClr val="FFFFFF"/>
                </a:solidFill>
                <a:effectLst/>
                <a:uLnTx/>
                <a:uFillTx/>
                <a:latin typeface="Segoe UI"/>
                <a:ea typeface="+mn-ea"/>
                <a:cs typeface="+mn-cs"/>
              </a:rPr>
              <a:t>as</a:t>
            </a:r>
            <a:r>
              <a:rPr kumimoji="0" lang="de-DE" sz="1400" b="0" i="0" u="none" strike="noStrike" kern="1200" cap="none" spc="0" normalizeH="0" baseline="0" noProof="0">
                <a:ln>
                  <a:noFill/>
                </a:ln>
                <a:solidFill>
                  <a:srgbClr val="FFFFFF"/>
                </a:solidFill>
                <a:effectLst/>
                <a:uLnTx/>
                <a:uFillTx/>
                <a:latin typeface="Segoe UI"/>
                <a:ea typeface="+mn-ea"/>
                <a:cs typeface="+mn-cs"/>
              </a:rPr>
              <a:t> an </a:t>
            </a:r>
            <a:r>
              <a:rPr kumimoji="0" lang="de-DE" sz="1400" b="0" i="0" u="none" strike="noStrike" kern="1200" cap="none" spc="0" normalizeH="0" baseline="0" noProof="0" err="1">
                <a:ln>
                  <a:noFill/>
                </a:ln>
                <a:solidFill>
                  <a:srgbClr val="FFFFFF"/>
                </a:solidFill>
                <a:effectLst/>
                <a:uLnTx/>
                <a:uFillTx/>
                <a:latin typeface="Segoe UI"/>
                <a:ea typeface="+mn-ea"/>
                <a:cs typeface="+mn-cs"/>
              </a:rPr>
              <a:t>explosion</a:t>
            </a:r>
            <a:r>
              <a:rPr kumimoji="0" lang="de-DE" sz="1400" b="0" i="0" u="none" strike="noStrike" kern="1200" cap="none" spc="0" normalizeH="0" baseline="0" noProof="0">
                <a:ln>
                  <a:noFill/>
                </a:ln>
                <a:solidFill>
                  <a:srgbClr val="FFFFFF"/>
                </a:solidFill>
                <a:effectLst/>
                <a:uLnTx/>
                <a:uFillTx/>
                <a:latin typeface="Segoe UI"/>
                <a:ea typeface="+mn-ea"/>
                <a:cs typeface="+mn-cs"/>
              </a:rPr>
              <a:t> </a:t>
            </a:r>
            <a:r>
              <a:rPr kumimoji="0" lang="de-DE" sz="1400" b="0" i="0" u="none" strike="noStrike" kern="1200" cap="none" spc="0" normalizeH="0" baseline="0" noProof="0" err="1">
                <a:ln>
                  <a:noFill/>
                </a:ln>
                <a:solidFill>
                  <a:srgbClr val="FFFFFF"/>
                </a:solidFill>
                <a:effectLst/>
                <a:uLnTx/>
                <a:uFillTx/>
                <a:latin typeface="Segoe UI"/>
                <a:ea typeface="+mn-ea"/>
                <a:cs typeface="+mn-cs"/>
              </a:rPr>
              <a:t>of</a:t>
            </a:r>
            <a:r>
              <a:rPr kumimoji="0" lang="de-DE" sz="1400" b="0" i="0" u="none" strike="noStrike" kern="1200" cap="none" spc="0" normalizeH="0" baseline="0" noProof="0">
                <a:ln>
                  <a:noFill/>
                </a:ln>
                <a:solidFill>
                  <a:srgbClr val="FFFFFF"/>
                </a:solidFill>
                <a:effectLst/>
                <a:uLnTx/>
                <a:uFillTx/>
                <a:latin typeface="Segoe UI"/>
                <a:ea typeface="+mn-ea"/>
                <a:cs typeface="+mn-cs"/>
              </a:rPr>
              <a:t> a </a:t>
            </a:r>
            <a:r>
              <a:rPr kumimoji="0" lang="de-DE" sz="1400" b="0" i="0" u="none" strike="noStrike" kern="1200" cap="none" spc="0" normalizeH="0" baseline="0" noProof="0" err="1">
                <a:ln>
                  <a:noFill/>
                </a:ln>
                <a:solidFill>
                  <a:srgbClr val="FFFFFF"/>
                </a:solidFill>
                <a:effectLst/>
                <a:uLnTx/>
                <a:uFillTx/>
                <a:latin typeface="Segoe UI"/>
                <a:ea typeface="+mn-ea"/>
                <a:cs typeface="+mn-cs"/>
              </a:rPr>
              <a:t>nebula</a:t>
            </a:r>
            <a:endParaRPr kumimoji="0" lang="de-DE" sz="1400" b="0" i="0" u="none" strike="noStrike" kern="1200" cap="none" spc="0" normalizeH="0" baseline="0" noProof="0">
              <a:ln>
                <a:noFill/>
              </a:ln>
              <a:solidFill>
                <a:srgbClr val="FFFFFF"/>
              </a:solidFill>
              <a:effectLst/>
              <a:uLnTx/>
              <a:uFillTx/>
              <a:latin typeface="Segoe UI"/>
              <a:ea typeface="+mn-ea"/>
              <a:cs typeface="+mn-cs"/>
            </a:endParaRPr>
          </a:p>
        </p:txBody>
      </p:sp>
      <p:pic>
        <p:nvPicPr>
          <p:cNvPr id="13" name="Grafik 12">
            <a:extLst>
              <a:ext uri="{FF2B5EF4-FFF2-40B4-BE49-F238E27FC236}">
                <a16:creationId xmlns:a16="http://schemas.microsoft.com/office/drawing/2014/main" id="{BDADE8A0-2C86-B9AA-BB52-2194E1540E60}"/>
              </a:ext>
            </a:extLst>
          </p:cNvPr>
          <p:cNvPicPr>
            <a:picLocks noChangeAspect="1"/>
          </p:cNvPicPr>
          <p:nvPr/>
        </p:nvPicPr>
        <p:blipFill rotWithShape="1">
          <a:blip r:embed="rId2"/>
          <a:srcRect r="1005" b="5"/>
          <a:stretch/>
        </p:blipFill>
        <p:spPr>
          <a:xfrm>
            <a:off x="582612" y="2025650"/>
            <a:ext cx="3474720" cy="3474720"/>
          </a:xfrm>
          <a:prstGeom prst="rect">
            <a:avLst/>
          </a:prstGeom>
          <a:noFill/>
        </p:spPr>
      </p:pic>
      <p:sp>
        <p:nvSpPr>
          <p:cNvPr id="11" name="Textfeld 10">
            <a:extLst>
              <a:ext uri="{FF2B5EF4-FFF2-40B4-BE49-F238E27FC236}">
                <a16:creationId xmlns:a16="http://schemas.microsoft.com/office/drawing/2014/main" id="{3CBABDDE-7CD8-9F41-5967-0A450D43E6F4}"/>
              </a:ext>
            </a:extLst>
          </p:cNvPr>
          <p:cNvSpPr txBox="1"/>
          <p:nvPr/>
        </p:nvSpPr>
        <p:spPr>
          <a:xfrm>
            <a:off x="8131746" y="5689600"/>
            <a:ext cx="3475037" cy="579438"/>
          </a:xfrm>
          <a:prstGeom prst="rect">
            <a:avLst/>
          </a:prstGeom>
        </p:spPr>
        <p:txBody>
          <a:bodyPr wrap="square">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de-DE" sz="1400" b="0" i="0" u="none" strike="noStrike" kern="1200" cap="none" spc="0" normalizeH="0" baseline="0" noProof="0">
                <a:ln>
                  <a:noFill/>
                </a:ln>
                <a:solidFill>
                  <a:srgbClr val="FFFFFF"/>
                </a:solidFill>
                <a:effectLst/>
                <a:uLnTx/>
                <a:uFillTx/>
                <a:latin typeface="Segoe UI"/>
                <a:ea typeface="+mn-ea"/>
                <a:cs typeface="+mn-cs"/>
              </a:rPr>
              <a:t>a bowl </a:t>
            </a:r>
            <a:r>
              <a:rPr kumimoji="0" lang="de-DE" sz="1400" b="0" i="0" u="none" strike="noStrike" kern="1200" cap="none" spc="0" normalizeH="0" baseline="0" noProof="0" err="1">
                <a:ln>
                  <a:noFill/>
                </a:ln>
                <a:solidFill>
                  <a:srgbClr val="FFFFFF"/>
                </a:solidFill>
                <a:effectLst/>
                <a:uLnTx/>
                <a:uFillTx/>
                <a:latin typeface="Segoe UI"/>
                <a:ea typeface="+mn-ea"/>
                <a:cs typeface="+mn-cs"/>
              </a:rPr>
              <a:t>of</a:t>
            </a:r>
            <a:r>
              <a:rPr kumimoji="0" lang="de-DE" sz="1400" b="0" i="0" u="none" strike="noStrike" kern="1200" cap="none" spc="0" normalizeH="0" baseline="0" noProof="0">
                <a:ln>
                  <a:noFill/>
                </a:ln>
                <a:solidFill>
                  <a:srgbClr val="FFFFFF"/>
                </a:solidFill>
                <a:effectLst/>
                <a:uLnTx/>
                <a:uFillTx/>
                <a:latin typeface="Segoe UI"/>
                <a:ea typeface="+mn-ea"/>
                <a:cs typeface="+mn-cs"/>
              </a:rPr>
              <a:t> </a:t>
            </a:r>
            <a:r>
              <a:rPr kumimoji="0" lang="de-DE" sz="1400" b="0" i="0" u="none" strike="noStrike" kern="1200" cap="none" spc="0" normalizeH="0" baseline="0" noProof="0" err="1">
                <a:ln>
                  <a:noFill/>
                </a:ln>
                <a:solidFill>
                  <a:srgbClr val="FFFFFF"/>
                </a:solidFill>
                <a:effectLst/>
                <a:uLnTx/>
                <a:uFillTx/>
                <a:latin typeface="Segoe UI"/>
                <a:ea typeface="+mn-ea"/>
                <a:cs typeface="+mn-cs"/>
              </a:rPr>
              <a:t>soup</a:t>
            </a:r>
            <a:r>
              <a:rPr kumimoji="0" lang="de-DE" sz="1400" b="0" i="0" u="none" strike="noStrike" kern="1200" cap="none" spc="0" normalizeH="0" baseline="0" noProof="0">
                <a:ln>
                  <a:noFill/>
                </a:ln>
                <a:solidFill>
                  <a:srgbClr val="FFFFFF"/>
                </a:solidFill>
                <a:effectLst/>
                <a:uLnTx/>
                <a:uFillTx/>
                <a:latin typeface="Segoe UI"/>
                <a:ea typeface="+mn-ea"/>
                <a:cs typeface="+mn-cs"/>
              </a:rPr>
              <a:t> that </a:t>
            </a:r>
            <a:r>
              <a:rPr kumimoji="0" lang="de-DE" sz="1400" b="0" i="0" u="none" strike="noStrike" kern="1200" cap="none" spc="0" normalizeH="0" baseline="0" noProof="0" err="1">
                <a:ln>
                  <a:noFill/>
                </a:ln>
                <a:solidFill>
                  <a:srgbClr val="FFFFFF"/>
                </a:solidFill>
                <a:effectLst/>
                <a:uLnTx/>
                <a:uFillTx/>
                <a:latin typeface="Segoe UI"/>
                <a:ea typeface="+mn-ea"/>
                <a:cs typeface="+mn-cs"/>
              </a:rPr>
              <a:t>looks</a:t>
            </a:r>
            <a:r>
              <a:rPr kumimoji="0" lang="de-DE" sz="1400" b="0" i="0" u="none" strike="noStrike" kern="1200" cap="none" spc="0" normalizeH="0" baseline="0" noProof="0">
                <a:ln>
                  <a:noFill/>
                </a:ln>
                <a:solidFill>
                  <a:srgbClr val="FFFFFF"/>
                </a:solidFill>
                <a:effectLst/>
                <a:uLnTx/>
                <a:uFillTx/>
                <a:latin typeface="Segoe UI"/>
                <a:ea typeface="+mn-ea"/>
                <a:cs typeface="+mn-cs"/>
              </a:rPr>
              <a:t> like a </a:t>
            </a:r>
            <a:r>
              <a:rPr kumimoji="0" lang="de-DE" sz="1400" b="0" i="0" u="none" strike="noStrike" kern="1200" cap="none" spc="0" normalizeH="0" baseline="0" noProof="0" err="1">
                <a:ln>
                  <a:noFill/>
                </a:ln>
                <a:solidFill>
                  <a:srgbClr val="FFFFFF"/>
                </a:solidFill>
                <a:effectLst/>
                <a:uLnTx/>
                <a:uFillTx/>
                <a:latin typeface="Segoe UI"/>
                <a:ea typeface="+mn-ea"/>
                <a:cs typeface="+mn-cs"/>
              </a:rPr>
              <a:t>monster</a:t>
            </a:r>
            <a:r>
              <a:rPr kumimoji="0" lang="de-DE" sz="1400" b="0" i="0" u="none" strike="noStrike" kern="1200" cap="none" spc="0" normalizeH="0" baseline="0" noProof="0">
                <a:ln>
                  <a:noFill/>
                </a:ln>
                <a:solidFill>
                  <a:srgbClr val="FFFFFF"/>
                </a:solidFill>
                <a:effectLst/>
                <a:uLnTx/>
                <a:uFillTx/>
                <a:latin typeface="Segoe UI"/>
                <a:ea typeface="+mn-ea"/>
                <a:cs typeface="+mn-cs"/>
              </a:rPr>
              <a:t>, </a:t>
            </a:r>
            <a:r>
              <a:rPr kumimoji="0" lang="de-DE" sz="1400" b="0" i="0" u="none" strike="noStrike" kern="1200" cap="none" spc="0" normalizeH="0" baseline="0" noProof="0" err="1">
                <a:ln>
                  <a:noFill/>
                </a:ln>
                <a:solidFill>
                  <a:srgbClr val="FFFFFF"/>
                </a:solidFill>
                <a:effectLst/>
                <a:uLnTx/>
                <a:uFillTx/>
                <a:latin typeface="Segoe UI"/>
                <a:ea typeface="+mn-ea"/>
                <a:cs typeface="+mn-cs"/>
              </a:rPr>
              <a:t>knitted</a:t>
            </a:r>
            <a:r>
              <a:rPr kumimoji="0" lang="de-DE" sz="1400" b="0" i="0" u="none" strike="noStrike" kern="1200" cap="none" spc="0" normalizeH="0" baseline="0" noProof="0">
                <a:ln>
                  <a:noFill/>
                </a:ln>
                <a:solidFill>
                  <a:srgbClr val="FFFFFF"/>
                </a:solidFill>
                <a:effectLst/>
                <a:uLnTx/>
                <a:uFillTx/>
                <a:latin typeface="Segoe UI"/>
                <a:ea typeface="+mn-ea"/>
                <a:cs typeface="+mn-cs"/>
              </a:rPr>
              <a:t> out </a:t>
            </a:r>
            <a:r>
              <a:rPr kumimoji="0" lang="de-DE" sz="1400" b="0" i="0" u="none" strike="noStrike" kern="1200" cap="none" spc="0" normalizeH="0" baseline="0" noProof="0" err="1">
                <a:ln>
                  <a:noFill/>
                </a:ln>
                <a:solidFill>
                  <a:srgbClr val="FFFFFF"/>
                </a:solidFill>
                <a:effectLst/>
                <a:uLnTx/>
                <a:uFillTx/>
                <a:latin typeface="Segoe UI"/>
                <a:ea typeface="+mn-ea"/>
                <a:cs typeface="+mn-cs"/>
              </a:rPr>
              <a:t>of</a:t>
            </a:r>
            <a:r>
              <a:rPr kumimoji="0" lang="de-DE" sz="1400" b="0" i="0" u="none" strike="noStrike" kern="1200" cap="none" spc="0" normalizeH="0" baseline="0" noProof="0">
                <a:ln>
                  <a:noFill/>
                </a:ln>
                <a:solidFill>
                  <a:srgbClr val="FFFFFF"/>
                </a:solidFill>
                <a:effectLst/>
                <a:uLnTx/>
                <a:uFillTx/>
                <a:latin typeface="Segoe UI"/>
                <a:ea typeface="+mn-ea"/>
                <a:cs typeface="+mn-cs"/>
              </a:rPr>
              <a:t> </a:t>
            </a:r>
            <a:r>
              <a:rPr kumimoji="0" lang="de-DE" sz="1400" b="0" i="0" u="none" strike="noStrike" kern="1200" cap="none" spc="0" normalizeH="0" baseline="0" noProof="0" err="1">
                <a:ln>
                  <a:noFill/>
                </a:ln>
                <a:solidFill>
                  <a:srgbClr val="FFFFFF"/>
                </a:solidFill>
                <a:effectLst/>
                <a:uLnTx/>
                <a:uFillTx/>
                <a:latin typeface="Segoe UI"/>
                <a:ea typeface="+mn-ea"/>
                <a:cs typeface="+mn-cs"/>
              </a:rPr>
              <a:t>wool</a:t>
            </a:r>
            <a:endParaRPr kumimoji="0" lang="de-DE" sz="1400" b="0" i="0" u="none" strike="noStrike" kern="1200" cap="none" spc="0" normalizeH="0" baseline="0" noProof="0">
              <a:ln>
                <a:noFill/>
              </a:ln>
              <a:solidFill>
                <a:srgbClr val="FFFFFF"/>
              </a:solidFill>
              <a:effectLst/>
              <a:uLnTx/>
              <a:uFillTx/>
              <a:latin typeface="Segoe UI"/>
              <a:ea typeface="+mn-ea"/>
              <a:cs typeface="+mn-cs"/>
            </a:endParaRPr>
          </a:p>
        </p:txBody>
      </p:sp>
      <p:pic>
        <p:nvPicPr>
          <p:cNvPr id="5" name="Grafik 4">
            <a:extLst>
              <a:ext uri="{FF2B5EF4-FFF2-40B4-BE49-F238E27FC236}">
                <a16:creationId xmlns:a16="http://schemas.microsoft.com/office/drawing/2014/main" id="{8C08320E-F8FB-EE1B-CD1C-317D5546F2E5}"/>
              </a:ext>
            </a:extLst>
          </p:cNvPr>
          <p:cNvPicPr>
            <a:picLocks noChangeAspect="1"/>
          </p:cNvPicPr>
          <p:nvPr/>
        </p:nvPicPr>
        <p:blipFill rotWithShape="1">
          <a:blip r:embed="rId3"/>
          <a:srcRect l="56" r="199" b="5"/>
          <a:stretch/>
        </p:blipFill>
        <p:spPr>
          <a:xfrm>
            <a:off x="4358640" y="2025650"/>
            <a:ext cx="3474720" cy="3474720"/>
          </a:xfrm>
          <a:prstGeom prst="rect">
            <a:avLst/>
          </a:prstGeom>
          <a:noFill/>
        </p:spPr>
      </p:pic>
      <p:sp>
        <p:nvSpPr>
          <p:cNvPr id="7" name="Textfeld 6">
            <a:extLst>
              <a:ext uri="{FF2B5EF4-FFF2-40B4-BE49-F238E27FC236}">
                <a16:creationId xmlns:a16="http://schemas.microsoft.com/office/drawing/2014/main" id="{1C692ACB-4CF8-8A67-48EB-344C90F822AA}"/>
              </a:ext>
            </a:extLst>
          </p:cNvPr>
          <p:cNvSpPr txBox="1"/>
          <p:nvPr/>
        </p:nvSpPr>
        <p:spPr>
          <a:xfrm>
            <a:off x="4305033" y="5689600"/>
            <a:ext cx="3475037" cy="579438"/>
          </a:xfrm>
          <a:prstGeom prst="rect">
            <a:avLst/>
          </a:prstGeom>
        </p:spPr>
        <p:txBody>
          <a:bodyPr wrap="square">
            <a:norm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Avocados dancing, drinking, singing and partying at a Hawaiian luau</a:t>
            </a:r>
            <a:endParaRPr kumimoji="0" lang="de-DE" sz="1400" b="0" i="0" u="none" strike="noStrike" kern="1200" cap="none" spc="0" normalizeH="0" baseline="0" noProof="0">
              <a:ln>
                <a:noFill/>
              </a:ln>
              <a:solidFill>
                <a:srgbClr val="FFFFFF"/>
              </a:solidFill>
              <a:effectLst/>
              <a:uLnTx/>
              <a:uFillTx/>
              <a:latin typeface="Segoe UI"/>
              <a:ea typeface="+mn-ea"/>
              <a:cs typeface="+mn-cs"/>
            </a:endParaRPr>
          </a:p>
        </p:txBody>
      </p:sp>
      <p:pic>
        <p:nvPicPr>
          <p:cNvPr id="9" name="Grafik 8">
            <a:extLst>
              <a:ext uri="{FF2B5EF4-FFF2-40B4-BE49-F238E27FC236}">
                <a16:creationId xmlns:a16="http://schemas.microsoft.com/office/drawing/2014/main" id="{CB95FD8F-03AE-E94F-CC3C-1BB7100BD763}"/>
              </a:ext>
            </a:extLst>
          </p:cNvPr>
          <p:cNvPicPr>
            <a:picLocks noChangeAspect="1"/>
          </p:cNvPicPr>
          <p:nvPr/>
        </p:nvPicPr>
        <p:blipFill rotWithShape="1">
          <a:blip r:embed="rId4"/>
          <a:srcRect l="250" r="5" b="5"/>
          <a:stretch/>
        </p:blipFill>
        <p:spPr>
          <a:xfrm>
            <a:off x="8132063" y="2025650"/>
            <a:ext cx="3474720" cy="3474720"/>
          </a:xfrm>
          <a:prstGeom prst="rect">
            <a:avLst/>
          </a:prstGeom>
          <a:noFill/>
        </p:spPr>
      </p:pic>
      <p:sp>
        <p:nvSpPr>
          <p:cNvPr id="2" name="Rectangle 9">
            <a:extLst>
              <a:ext uri="{FF2B5EF4-FFF2-40B4-BE49-F238E27FC236}">
                <a16:creationId xmlns:a16="http://schemas.microsoft.com/office/drawing/2014/main" id="{CFFCA741-DE42-DEF2-7F46-60A1CD8EECC9}"/>
              </a:ext>
            </a:extLst>
          </p:cNvPr>
          <p:cNvSpPr/>
          <p:nvPr/>
        </p:nvSpPr>
        <p:spPr bwMode="auto">
          <a:xfrm>
            <a:off x="582612" y="715383"/>
            <a:ext cx="5545557" cy="443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游戏及娱乐行业</a:t>
            </a:r>
            <a:r>
              <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rPr>
              <a:t>Dall-E </a:t>
            </a: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例子</a:t>
            </a:r>
            <a:endPar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endParaRPr>
          </a:p>
        </p:txBody>
      </p:sp>
    </p:spTree>
    <p:extLst>
      <p:ext uri="{BB962C8B-B14F-4D97-AF65-F5344CB8AC3E}">
        <p14:creationId xmlns:p14="http://schemas.microsoft.com/office/powerpoint/2010/main" val="103250900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E9556AF8-C0A1-5E7F-AE6F-D75A7F486806}"/>
              </a:ext>
            </a:extLst>
          </p:cNvPr>
          <p:cNvSpPr/>
          <p:nvPr/>
        </p:nvSpPr>
        <p:spPr bwMode="auto">
          <a:xfrm>
            <a:off x="1699305" y="2533370"/>
            <a:ext cx="4710566" cy="17912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42900" lvl="0" indent="-342900" defTabSz="932742" fontAlgn="base">
              <a:lnSpc>
                <a:spcPct val="90000"/>
              </a:lnSpc>
              <a:spcBef>
                <a:spcPts val="1800"/>
              </a:spcBef>
              <a:spcAft>
                <a:spcPct val="0"/>
              </a:spcAft>
              <a:buFont typeface="Arial" panose="020B0604020202020204" pitchFamily="34" charset="0"/>
              <a:buChar char="•"/>
              <a:defRPr/>
            </a:pP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新一代创新智能场景</a:t>
            </a:r>
          </a:p>
          <a:p>
            <a:pPr marL="342900" lvl="0" indent="-342900" defTabSz="932742" fontAlgn="base">
              <a:lnSpc>
                <a:spcPct val="90000"/>
              </a:lnSpc>
              <a:spcBef>
                <a:spcPts val="1800"/>
              </a:spcBef>
              <a:spcAft>
                <a:spcPct val="0"/>
              </a:spcAft>
              <a:buFont typeface="Arial" panose="020B0604020202020204" pitchFamily="34" charset="0"/>
              <a:buChar char="•"/>
              <a:defRPr/>
            </a:pP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客户创新案例</a:t>
            </a:r>
          </a:p>
          <a:p>
            <a:pPr marL="342900" lvl="0" indent="-342900" defTabSz="932742" fontAlgn="base">
              <a:lnSpc>
                <a:spcPct val="90000"/>
              </a:lnSpc>
              <a:spcBef>
                <a:spcPts val="1800"/>
              </a:spcBef>
              <a:spcAft>
                <a:spcPct val="0"/>
              </a:spcAft>
              <a:buFont typeface="Arial" panose="020B0604020202020204" pitchFamily="34" charset="0"/>
              <a:buChar char="•"/>
              <a:defRPr/>
            </a:pPr>
            <a:r>
              <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rPr>
              <a:t>OpenAI</a:t>
            </a: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赋能微软产品</a:t>
            </a:r>
            <a:endPar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endParaRPr>
          </a:p>
        </p:txBody>
      </p:sp>
      <p:sp>
        <p:nvSpPr>
          <p:cNvPr id="7" name="Rectangle 9">
            <a:extLst>
              <a:ext uri="{FF2B5EF4-FFF2-40B4-BE49-F238E27FC236}">
                <a16:creationId xmlns:a16="http://schemas.microsoft.com/office/drawing/2014/main" id="{AFED1338-6681-DA84-E08B-CFB84A094568}"/>
              </a:ext>
            </a:extLst>
          </p:cNvPr>
          <p:cNvSpPr/>
          <p:nvPr/>
        </p:nvSpPr>
        <p:spPr bwMode="auto">
          <a:xfrm>
            <a:off x="1699305" y="592656"/>
            <a:ext cx="5545557"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zh-CN" altLang="en-US" sz="4000" spc="-50" dirty="0">
                <a:ln w="3175">
                  <a:noFill/>
                </a:ln>
                <a:gradFill flip="none" rotWithShape="1">
                  <a:gsLst>
                    <a:gs pos="100000">
                      <a:srgbClr val="CD98D0"/>
                    </a:gs>
                    <a:gs pos="0">
                      <a:srgbClr val="8DC8E8"/>
                    </a:gs>
                  </a:gsLst>
                  <a:lin ang="2700000" scaled="1"/>
                  <a:tileRect/>
                </a:gradFill>
                <a:latin typeface="Segoe UI Semibold"/>
                <a:cs typeface="Segoe UI"/>
              </a:rPr>
              <a:t>议  程</a:t>
            </a:r>
            <a:endParaRPr lang="en-US" altLang="zh-CN" sz="4000" spc="-50" dirty="0">
              <a:ln w="3175">
                <a:noFill/>
              </a:ln>
              <a:gradFill flip="none" rotWithShape="1">
                <a:gsLst>
                  <a:gs pos="100000">
                    <a:srgbClr val="CD98D0"/>
                  </a:gs>
                  <a:gs pos="0">
                    <a:srgbClr val="8DC8E8"/>
                  </a:gs>
                </a:gsLst>
                <a:lin ang="2700000" scaled="1"/>
                <a:tileRect/>
              </a:gradFill>
              <a:latin typeface="Segoe UI Semibold"/>
              <a:cs typeface="Segoe UI"/>
            </a:endParaRPr>
          </a:p>
        </p:txBody>
      </p:sp>
    </p:spTree>
    <p:extLst>
      <p:ext uri="{BB962C8B-B14F-4D97-AF65-F5344CB8AC3E}">
        <p14:creationId xmlns:p14="http://schemas.microsoft.com/office/powerpoint/2010/main" val="308408071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57D0F1E0-37B4-7DD1-0228-5A607A5D480C}"/>
              </a:ext>
            </a:extLst>
          </p:cNvPr>
          <p:cNvSpPr/>
          <p:nvPr/>
        </p:nvSpPr>
        <p:spPr bwMode="auto">
          <a:xfrm>
            <a:off x="573889" y="3324133"/>
            <a:ext cx="4818725"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en-US" altLang="zh-CN" sz="4000" spc="-50" dirty="0">
                <a:ln w="3175">
                  <a:noFill/>
                </a:ln>
                <a:gradFill flip="none" rotWithShape="1">
                  <a:gsLst>
                    <a:gs pos="100000">
                      <a:srgbClr val="CD98D0"/>
                    </a:gs>
                    <a:gs pos="0">
                      <a:srgbClr val="8DC8E8"/>
                    </a:gs>
                  </a:gsLst>
                  <a:lin ang="2700000" scaled="1"/>
                  <a:tileRect/>
                </a:gradFill>
                <a:latin typeface="Segoe UI Semibold"/>
                <a:cs typeface="Segoe UI"/>
              </a:rPr>
              <a:t>OpenAI</a:t>
            </a:r>
            <a:r>
              <a:rPr lang="zh-CN" altLang="en-US" sz="4000" spc="-50" dirty="0">
                <a:ln w="3175">
                  <a:noFill/>
                </a:ln>
                <a:gradFill flip="none" rotWithShape="1">
                  <a:gsLst>
                    <a:gs pos="100000">
                      <a:srgbClr val="CD98D0"/>
                    </a:gs>
                    <a:gs pos="0">
                      <a:srgbClr val="8DC8E8"/>
                    </a:gs>
                  </a:gsLst>
                  <a:lin ang="2700000" scaled="1"/>
                  <a:tileRect/>
                </a:gradFill>
                <a:latin typeface="Segoe UI Semibold"/>
                <a:cs typeface="Segoe UI"/>
              </a:rPr>
              <a:t>赋能微软产品</a:t>
            </a:r>
          </a:p>
        </p:txBody>
      </p:sp>
    </p:spTree>
    <p:extLst>
      <p:ext uri="{BB962C8B-B14F-4D97-AF65-F5344CB8AC3E}">
        <p14:creationId xmlns:p14="http://schemas.microsoft.com/office/powerpoint/2010/main" val="519675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6A5384BE-B62A-41C7-AA03-3323654D97BA}"/>
              </a:ext>
            </a:extLst>
          </p:cNvPr>
          <p:cNvSpPr txBox="1"/>
          <p:nvPr/>
        </p:nvSpPr>
        <p:spPr>
          <a:xfrm>
            <a:off x="589694" y="1090299"/>
            <a:ext cx="2286000" cy="656372"/>
          </a:xfrm>
          <a:prstGeom prst="roundRect">
            <a:avLst>
              <a:gd name="adj" fmla="val 7839"/>
            </a:avLst>
          </a:prstGeom>
          <a:noFill/>
          <a:ln w="19050">
            <a:solidFill>
              <a:srgbClr val="D2D2D2"/>
            </a:solidFill>
          </a:ln>
          <a:effectLst/>
        </p:spPr>
        <p:txBody>
          <a:bodyPr wrap="square" lIns="91440" tIns="0" rIns="0" bIns="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Turing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prstClr val="white"/>
                </a:solidFill>
                <a:effectLst/>
                <a:uLnTx/>
                <a:uFillTx/>
                <a:latin typeface="Segoe UI"/>
                <a:ea typeface="+mn-ea"/>
                <a:cs typeface="+mn-cs"/>
              </a:rPr>
              <a:t>丰富的语言理解</a:t>
            </a:r>
          </a:p>
        </p:txBody>
      </p:sp>
      <p:sp>
        <p:nvSpPr>
          <p:cNvPr id="26" name="TextBox 25">
            <a:extLst>
              <a:ext uri="{FF2B5EF4-FFF2-40B4-BE49-F238E27FC236}">
                <a16:creationId xmlns:a16="http://schemas.microsoft.com/office/drawing/2014/main" id="{49535F18-F13E-461D-935D-25E10D707790}"/>
              </a:ext>
            </a:extLst>
          </p:cNvPr>
          <p:cNvSpPr txBox="1"/>
          <p:nvPr/>
        </p:nvSpPr>
        <p:spPr>
          <a:xfrm>
            <a:off x="589694" y="1833896"/>
            <a:ext cx="2286000" cy="656372"/>
          </a:xfrm>
          <a:prstGeom prst="roundRect">
            <a:avLst>
              <a:gd name="adj" fmla="val 8081"/>
            </a:avLst>
          </a:prstGeom>
          <a:noFill/>
          <a:ln w="19050">
            <a:solidFill>
              <a:srgbClr val="D2D2D2"/>
            </a:solidFill>
          </a:ln>
          <a:effectLst/>
        </p:spPr>
        <p:txBody>
          <a:bodyPr wrap="square" lIns="91440" tIns="0" rIns="0" bIns="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Z-Code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prstClr val="white"/>
                </a:solidFill>
                <a:effectLst/>
                <a:uLnTx/>
                <a:uFillTx/>
                <a:latin typeface="Segoe UI"/>
                <a:ea typeface="+mn-ea"/>
                <a:cs typeface="+mn-cs"/>
              </a:rPr>
              <a:t>100 </a:t>
            </a:r>
            <a:r>
              <a:rPr kumimoji="0" lang="zh-CN" altLang="en-US" sz="1000" b="0" i="0" u="none" strike="noStrike" kern="1200" cap="none" spc="0" normalizeH="0" baseline="0" noProof="0">
                <a:ln>
                  <a:noFill/>
                </a:ln>
                <a:solidFill>
                  <a:prstClr val="white"/>
                </a:solidFill>
                <a:effectLst/>
                <a:uLnTx/>
                <a:uFillTx/>
                <a:latin typeface="Segoe UI"/>
                <a:ea typeface="+mn-ea"/>
                <a:cs typeface="+mn-cs"/>
              </a:rPr>
              <a:t>种语言翻译</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mn-cs"/>
            </a:endParaRPr>
          </a:p>
        </p:txBody>
      </p:sp>
      <p:sp>
        <p:nvSpPr>
          <p:cNvPr id="25" name="TextBox 24">
            <a:extLst>
              <a:ext uri="{FF2B5EF4-FFF2-40B4-BE49-F238E27FC236}">
                <a16:creationId xmlns:a16="http://schemas.microsoft.com/office/drawing/2014/main" id="{81EA0FA4-864D-4702-B5D2-B2A2BA3FF03D}"/>
              </a:ext>
            </a:extLst>
          </p:cNvPr>
          <p:cNvSpPr txBox="1"/>
          <p:nvPr/>
        </p:nvSpPr>
        <p:spPr>
          <a:xfrm>
            <a:off x="589694" y="2577494"/>
            <a:ext cx="2286000" cy="656372"/>
          </a:xfrm>
          <a:prstGeom prst="roundRect">
            <a:avLst>
              <a:gd name="adj" fmla="val 7960"/>
            </a:avLst>
          </a:prstGeom>
          <a:noFill/>
          <a:ln w="19050">
            <a:solidFill>
              <a:srgbClr val="D2D2D2"/>
            </a:solidFill>
          </a:ln>
          <a:effectLst/>
        </p:spPr>
        <p:txBody>
          <a:bodyPr wrap="square" lIns="91440" tIns="0" rIns="0" bIns="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Florence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prstClr val="white"/>
                </a:solidFill>
                <a:effectLst/>
                <a:uLnTx/>
                <a:uFillTx/>
                <a:latin typeface="Segoe UI"/>
                <a:ea typeface="+mn-ea"/>
                <a:cs typeface="+mn-cs"/>
              </a:rPr>
              <a:t>突破性视觉识别</a:t>
            </a:r>
          </a:p>
        </p:txBody>
      </p:sp>
      <p:grpSp>
        <p:nvGrpSpPr>
          <p:cNvPr id="7" name="Group 6" descr="Combine as a part of">
            <a:extLst>
              <a:ext uri="{FF2B5EF4-FFF2-40B4-BE49-F238E27FC236}">
                <a16:creationId xmlns:a16="http://schemas.microsoft.com/office/drawing/2014/main" id="{26FA3304-C72B-0897-3A85-C6CE39033CCB}"/>
              </a:ext>
            </a:extLst>
          </p:cNvPr>
          <p:cNvGrpSpPr/>
          <p:nvPr/>
        </p:nvGrpSpPr>
        <p:grpSpPr>
          <a:xfrm>
            <a:off x="2781785" y="1441423"/>
            <a:ext cx="1439293" cy="1988150"/>
            <a:chOff x="2781785" y="1441423"/>
            <a:chExt cx="1439293" cy="1988150"/>
          </a:xfrm>
        </p:grpSpPr>
        <p:grpSp>
          <p:nvGrpSpPr>
            <p:cNvPr id="14" name="Group 13">
              <a:extLst>
                <a:ext uri="{FF2B5EF4-FFF2-40B4-BE49-F238E27FC236}">
                  <a16:creationId xmlns:a16="http://schemas.microsoft.com/office/drawing/2014/main" id="{E26258AA-9B1B-472A-B1DA-F1A429C39DE5}"/>
                </a:ext>
              </a:extLst>
            </p:cNvPr>
            <p:cNvGrpSpPr/>
            <p:nvPr/>
          </p:nvGrpSpPr>
          <p:grpSpPr>
            <a:xfrm>
              <a:off x="2781785" y="1441423"/>
              <a:ext cx="472370" cy="472370"/>
              <a:chOff x="21580272" y="2882846"/>
              <a:chExt cx="944739" cy="944739"/>
            </a:xfrm>
          </p:grpSpPr>
          <p:cxnSp>
            <p:nvCxnSpPr>
              <p:cNvPr id="15" name="Straight Connector 14">
                <a:extLst>
                  <a:ext uri="{FF2B5EF4-FFF2-40B4-BE49-F238E27FC236}">
                    <a16:creationId xmlns:a16="http://schemas.microsoft.com/office/drawing/2014/main" id="{CF8FF936-D381-46D0-A5F1-8B7F34245D4A}"/>
                  </a:ext>
                </a:extLst>
              </p:cNvPr>
              <p:cNvCxnSpPr>
                <a:cxnSpLocks/>
              </p:cNvCxnSpPr>
              <p:nvPr/>
            </p:nvCxnSpPr>
            <p:spPr>
              <a:xfrm>
                <a:off x="21765717" y="2882846"/>
                <a:ext cx="286923" cy="0"/>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Arc 15">
                <a:extLst>
                  <a:ext uri="{FF2B5EF4-FFF2-40B4-BE49-F238E27FC236}">
                    <a16:creationId xmlns:a16="http://schemas.microsoft.com/office/drawing/2014/main" id="{C1B0C6C9-E095-4401-A7A9-BC2C0F6E1066}"/>
                  </a:ext>
                </a:extLst>
              </p:cNvPr>
              <p:cNvSpPr/>
              <p:nvPr/>
            </p:nvSpPr>
            <p:spPr>
              <a:xfrm>
                <a:off x="21580272" y="2882846"/>
                <a:ext cx="944739" cy="944739"/>
              </a:xfrm>
              <a:prstGeom prst="arc">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cxnSp>
          <p:nvCxnSpPr>
            <p:cNvPr id="20" name="Straight Connector 19">
              <a:extLst>
                <a:ext uri="{FF2B5EF4-FFF2-40B4-BE49-F238E27FC236}">
                  <a16:creationId xmlns:a16="http://schemas.microsoft.com/office/drawing/2014/main" id="{763165AC-B9C1-40FD-B3B8-55C6F184A5E0}"/>
                </a:ext>
              </a:extLst>
            </p:cNvPr>
            <p:cNvCxnSpPr>
              <a:cxnSpLocks/>
            </p:cNvCxnSpPr>
            <p:nvPr/>
          </p:nvCxnSpPr>
          <p:spPr>
            <a:xfrm>
              <a:off x="3254155" y="1673860"/>
              <a:ext cx="0" cy="1529080"/>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Arc 20">
              <a:extLst>
                <a:ext uri="{FF2B5EF4-FFF2-40B4-BE49-F238E27FC236}">
                  <a16:creationId xmlns:a16="http://schemas.microsoft.com/office/drawing/2014/main" id="{C1E0C32A-8E5B-4E2B-96CC-C1760E627910}"/>
                </a:ext>
              </a:extLst>
            </p:cNvPr>
            <p:cNvSpPr/>
            <p:nvPr/>
          </p:nvSpPr>
          <p:spPr>
            <a:xfrm rot="10800000">
              <a:off x="3254155" y="2957203"/>
              <a:ext cx="472370" cy="472370"/>
            </a:xfrm>
            <a:prstGeom prst="arc">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5476B970-7FB2-407B-893E-C0231B47B313}"/>
                </a:ext>
              </a:extLst>
            </p:cNvPr>
            <p:cNvGrpSpPr/>
            <p:nvPr/>
          </p:nvGrpSpPr>
          <p:grpSpPr>
            <a:xfrm>
              <a:off x="2781785" y="2185021"/>
              <a:ext cx="472370" cy="472370"/>
              <a:chOff x="21580272" y="4370041"/>
              <a:chExt cx="944739" cy="944739"/>
            </a:xfrm>
          </p:grpSpPr>
          <p:cxnSp>
            <p:nvCxnSpPr>
              <p:cNvPr id="23" name="Straight Connector 22">
                <a:extLst>
                  <a:ext uri="{FF2B5EF4-FFF2-40B4-BE49-F238E27FC236}">
                    <a16:creationId xmlns:a16="http://schemas.microsoft.com/office/drawing/2014/main" id="{D787FC82-85F1-4275-B9B2-E37848C91BE8}"/>
                  </a:ext>
                </a:extLst>
              </p:cNvPr>
              <p:cNvCxnSpPr>
                <a:cxnSpLocks/>
              </p:cNvCxnSpPr>
              <p:nvPr/>
            </p:nvCxnSpPr>
            <p:spPr>
              <a:xfrm>
                <a:off x="21765717" y="4370041"/>
                <a:ext cx="286923" cy="0"/>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Arc 23">
                <a:extLst>
                  <a:ext uri="{FF2B5EF4-FFF2-40B4-BE49-F238E27FC236}">
                    <a16:creationId xmlns:a16="http://schemas.microsoft.com/office/drawing/2014/main" id="{1AA6D10A-0464-414A-8B51-71A1F2978698}"/>
                  </a:ext>
                </a:extLst>
              </p:cNvPr>
              <p:cNvSpPr/>
              <p:nvPr/>
            </p:nvSpPr>
            <p:spPr>
              <a:xfrm>
                <a:off x="21580272" y="4370041"/>
                <a:ext cx="944739" cy="944739"/>
              </a:xfrm>
              <a:prstGeom prst="arc">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9" name="Group 28">
              <a:extLst>
                <a:ext uri="{FF2B5EF4-FFF2-40B4-BE49-F238E27FC236}">
                  <a16:creationId xmlns:a16="http://schemas.microsoft.com/office/drawing/2014/main" id="{EEDF3610-1356-493C-A10B-F6AC303823B7}"/>
                </a:ext>
              </a:extLst>
            </p:cNvPr>
            <p:cNvGrpSpPr/>
            <p:nvPr/>
          </p:nvGrpSpPr>
          <p:grpSpPr>
            <a:xfrm>
              <a:off x="2781785" y="2928618"/>
              <a:ext cx="472370" cy="472370"/>
              <a:chOff x="21580272" y="5857236"/>
              <a:chExt cx="944739" cy="944739"/>
            </a:xfrm>
          </p:grpSpPr>
          <p:cxnSp>
            <p:nvCxnSpPr>
              <p:cNvPr id="30" name="Straight Connector 29">
                <a:extLst>
                  <a:ext uri="{FF2B5EF4-FFF2-40B4-BE49-F238E27FC236}">
                    <a16:creationId xmlns:a16="http://schemas.microsoft.com/office/drawing/2014/main" id="{AB98A925-C83F-46B5-A2DA-A0904118401D}"/>
                  </a:ext>
                </a:extLst>
              </p:cNvPr>
              <p:cNvCxnSpPr>
                <a:cxnSpLocks/>
              </p:cNvCxnSpPr>
              <p:nvPr/>
            </p:nvCxnSpPr>
            <p:spPr>
              <a:xfrm>
                <a:off x="21765717" y="5857236"/>
                <a:ext cx="286923" cy="0"/>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Arc 30">
                <a:extLst>
                  <a:ext uri="{FF2B5EF4-FFF2-40B4-BE49-F238E27FC236}">
                    <a16:creationId xmlns:a16="http://schemas.microsoft.com/office/drawing/2014/main" id="{6F541807-5EEE-4B8C-BD42-4FCBF5B77360}"/>
                  </a:ext>
                </a:extLst>
              </p:cNvPr>
              <p:cNvSpPr/>
              <p:nvPr/>
            </p:nvSpPr>
            <p:spPr>
              <a:xfrm>
                <a:off x="21580272" y="5857236"/>
                <a:ext cx="944739" cy="944739"/>
              </a:xfrm>
              <a:prstGeom prst="arc">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cxnSp>
          <p:nvCxnSpPr>
            <p:cNvPr id="44" name="Straight Connector 43">
              <a:extLst>
                <a:ext uri="{FF2B5EF4-FFF2-40B4-BE49-F238E27FC236}">
                  <a16:creationId xmlns:a16="http://schemas.microsoft.com/office/drawing/2014/main" id="{028D7231-D03D-493B-B10C-017AAF0A39D5}"/>
                </a:ext>
              </a:extLst>
            </p:cNvPr>
            <p:cNvCxnSpPr>
              <a:cxnSpLocks/>
            </p:cNvCxnSpPr>
            <p:nvPr/>
          </p:nvCxnSpPr>
          <p:spPr>
            <a:xfrm flipH="1">
              <a:off x="3483890" y="3429573"/>
              <a:ext cx="274320"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26F776E7-6878-43C0-B8EA-50F68965F2C1}"/>
                </a:ext>
              </a:extLst>
            </p:cNvPr>
            <p:cNvGrpSpPr/>
            <p:nvPr/>
          </p:nvGrpSpPr>
          <p:grpSpPr>
            <a:xfrm>
              <a:off x="3918230" y="2145066"/>
              <a:ext cx="302848" cy="160020"/>
              <a:chOff x="13902915" y="4901992"/>
              <a:chExt cx="605695" cy="320040"/>
            </a:xfrm>
          </p:grpSpPr>
          <p:cxnSp>
            <p:nvCxnSpPr>
              <p:cNvPr id="49" name="Straight Connector 48">
                <a:extLst>
                  <a:ext uri="{FF2B5EF4-FFF2-40B4-BE49-F238E27FC236}">
                    <a16:creationId xmlns:a16="http://schemas.microsoft.com/office/drawing/2014/main" id="{A091D886-FBD7-4DB8-94BB-E4FCC1FD11D6}"/>
                  </a:ext>
                </a:extLst>
              </p:cNvPr>
              <p:cNvCxnSpPr>
                <a:cxnSpLocks/>
              </p:cNvCxnSpPr>
              <p:nvPr/>
            </p:nvCxnSpPr>
            <p:spPr>
              <a:xfrm flipH="1">
                <a:off x="14221687" y="4901992"/>
                <a:ext cx="28692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0" name="Graphic 48">
                <a:extLst>
                  <a:ext uri="{FF2B5EF4-FFF2-40B4-BE49-F238E27FC236}">
                    <a16:creationId xmlns:a16="http://schemas.microsoft.com/office/drawing/2014/main" id="{3A3745AE-B579-4B15-BDC1-AA2BBED3C4C7}"/>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57" name="Group 56">
              <a:extLst>
                <a:ext uri="{FF2B5EF4-FFF2-40B4-BE49-F238E27FC236}">
                  <a16:creationId xmlns:a16="http://schemas.microsoft.com/office/drawing/2014/main" id="{E29658D1-7377-433F-B6F0-6866AC36A9CE}"/>
                </a:ext>
              </a:extLst>
            </p:cNvPr>
            <p:cNvGrpSpPr/>
            <p:nvPr/>
          </p:nvGrpSpPr>
          <p:grpSpPr>
            <a:xfrm>
              <a:off x="3758210" y="2305086"/>
              <a:ext cx="160020" cy="1124487"/>
              <a:chOff x="13582875" y="4610171"/>
              <a:chExt cx="320040" cy="2248974"/>
            </a:xfrm>
          </p:grpSpPr>
          <p:cxnSp>
            <p:nvCxnSpPr>
              <p:cNvPr id="58" name="Straight Connector 57">
                <a:extLst>
                  <a:ext uri="{FF2B5EF4-FFF2-40B4-BE49-F238E27FC236}">
                    <a16:creationId xmlns:a16="http://schemas.microsoft.com/office/drawing/2014/main" id="{1D0B1831-2F1D-4DAB-8D14-9E0E45822075}"/>
                  </a:ext>
                </a:extLst>
              </p:cNvPr>
              <p:cNvCxnSpPr>
                <a:cxnSpLocks/>
              </p:cNvCxnSpPr>
              <p:nvPr/>
            </p:nvCxnSpPr>
            <p:spPr>
              <a:xfrm>
                <a:off x="13902915" y="4610171"/>
                <a:ext cx="0" cy="1937525"/>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Graphic 48">
                <a:extLst>
                  <a:ext uri="{FF2B5EF4-FFF2-40B4-BE49-F238E27FC236}">
                    <a16:creationId xmlns:a16="http://schemas.microsoft.com/office/drawing/2014/main" id="{0E891116-51F3-4CB2-BE95-BA7928DF2E19}"/>
                  </a:ext>
                </a:extLst>
              </p:cNvPr>
              <p:cNvSpPr>
                <a:spLocks noChangeAspect="1"/>
              </p:cNvSpPr>
              <p:nvPr/>
            </p:nvSpPr>
            <p:spPr>
              <a:xfrm flipV="1">
                <a:off x="13582875" y="6539105"/>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sp>
        <p:nvSpPr>
          <p:cNvPr id="13" name="TextBox 12">
            <a:extLst>
              <a:ext uri="{FF2B5EF4-FFF2-40B4-BE49-F238E27FC236}">
                <a16:creationId xmlns:a16="http://schemas.microsoft.com/office/drawing/2014/main" id="{AE57B6CF-8AB8-41C3-861F-23B9DFF37546}"/>
              </a:ext>
            </a:extLst>
          </p:cNvPr>
          <p:cNvSpPr txBox="1"/>
          <p:nvPr/>
        </p:nvSpPr>
        <p:spPr>
          <a:xfrm>
            <a:off x="873239" y="3624135"/>
            <a:ext cx="1251678" cy="246221"/>
          </a:xfrm>
          <a:prstGeom prst="rect">
            <a:avLst/>
          </a:prstGeom>
          <a:noFill/>
        </p:spPr>
        <p:txBody>
          <a:bodyPr wrap="square" lIns="0" tIns="0" rIns="0" bIns="0" anchor="ctr" anchorCtr="0">
            <a:spAutoFit/>
          </a:bodyPr>
          <a:lstStyle/>
          <a:p>
            <a:pPr marL="0" marR="0" lvl="0" indent="0" algn="l" defTabSz="914367" rtl="0" eaLnBrk="1" fontAlgn="auto" latinLnBrk="0" hangingPunct="1">
              <a:lnSpc>
                <a:spcPct val="100000"/>
              </a:lnSpc>
              <a:spcBef>
                <a:spcPts val="90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Segoe UI Semibold"/>
                <a:ea typeface="+mn-ea"/>
                <a:cs typeface="+mn-cs"/>
              </a:rPr>
              <a:t>OpenAI</a:t>
            </a:r>
          </a:p>
        </p:txBody>
      </p:sp>
      <p:sp>
        <p:nvSpPr>
          <p:cNvPr id="19" name="TextBox 18">
            <a:extLst>
              <a:ext uri="{FF2B5EF4-FFF2-40B4-BE49-F238E27FC236}">
                <a16:creationId xmlns:a16="http://schemas.microsoft.com/office/drawing/2014/main" id="{450927CC-5760-4014-B078-B5E1F90B39F9}"/>
              </a:ext>
            </a:extLst>
          </p:cNvPr>
          <p:cNvSpPr txBox="1"/>
          <p:nvPr/>
        </p:nvSpPr>
        <p:spPr>
          <a:xfrm>
            <a:off x="589694" y="3990882"/>
            <a:ext cx="2286000" cy="656372"/>
          </a:xfrm>
          <a:prstGeom prst="roundRect">
            <a:avLst>
              <a:gd name="adj" fmla="val 7960"/>
            </a:avLst>
          </a:prstGeom>
          <a:noFill/>
          <a:ln w="19050">
            <a:solidFill>
              <a:srgbClr val="D2D2D2"/>
            </a:solidFill>
          </a:ln>
          <a:effectLst/>
        </p:spPr>
        <p:txBody>
          <a:bodyPr wrap="square" lIns="91440" tIns="0" rIns="0" bIns="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GPT</a:t>
            </a:r>
            <a:r>
              <a:rPr kumimoji="0" lang="en-US" sz="1600" b="0" i="0" u="none" strike="noStrike" kern="1200" cap="none" spc="0" normalizeH="0" baseline="0" noProof="0">
                <a:ln>
                  <a:noFill/>
                </a:ln>
                <a:gradFill>
                  <a:gsLst>
                    <a:gs pos="0">
                      <a:srgbClr val="0078D4"/>
                    </a:gs>
                    <a:gs pos="100000">
                      <a:srgbClr val="8661C5"/>
                    </a:gs>
                  </a:gsLst>
                  <a:lin ang="2700000" scaled="1"/>
                </a:gradFill>
                <a:effectLst/>
                <a:uLnTx/>
                <a:uFillTx/>
                <a:latin typeface="Segoe UI Semibold"/>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prstClr val="white"/>
                </a:solidFill>
                <a:effectLst/>
                <a:uLnTx/>
                <a:uFillTx/>
                <a:latin typeface="Segoe UI"/>
                <a:ea typeface="+mn-ea"/>
                <a:cs typeface="+mn-cs"/>
              </a:rPr>
              <a:t>类人语言生成</a:t>
            </a:r>
          </a:p>
        </p:txBody>
      </p:sp>
      <p:sp>
        <p:nvSpPr>
          <p:cNvPr id="28" name="TextBox 27">
            <a:extLst>
              <a:ext uri="{FF2B5EF4-FFF2-40B4-BE49-F238E27FC236}">
                <a16:creationId xmlns:a16="http://schemas.microsoft.com/office/drawing/2014/main" id="{436A1CBE-5D56-449A-AC40-68F167645585}"/>
              </a:ext>
            </a:extLst>
          </p:cNvPr>
          <p:cNvSpPr txBox="1"/>
          <p:nvPr/>
        </p:nvSpPr>
        <p:spPr>
          <a:xfrm>
            <a:off x="589694" y="4734480"/>
            <a:ext cx="2286000" cy="656372"/>
          </a:xfrm>
          <a:prstGeom prst="roundRect">
            <a:avLst>
              <a:gd name="adj" fmla="val 7718"/>
            </a:avLst>
          </a:prstGeom>
          <a:noFill/>
          <a:ln w="19050">
            <a:solidFill>
              <a:srgbClr val="D2D2D2"/>
            </a:solidFill>
          </a:ln>
          <a:effectLst/>
        </p:spPr>
        <p:txBody>
          <a:bodyPr wrap="square" lIns="91440" tIns="0" rIns="0" bIns="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DALL-E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prstClr val="white"/>
                </a:solidFill>
                <a:effectLst/>
                <a:uLnTx/>
                <a:uFillTx/>
                <a:latin typeface="Segoe UI"/>
                <a:ea typeface="+mn-ea"/>
                <a:cs typeface="+mn-cs"/>
              </a:rPr>
              <a:t>真实图像生成</a:t>
            </a:r>
          </a:p>
        </p:txBody>
      </p:sp>
      <p:sp>
        <p:nvSpPr>
          <p:cNvPr id="27" name="TextBox 26">
            <a:extLst>
              <a:ext uri="{FF2B5EF4-FFF2-40B4-BE49-F238E27FC236}">
                <a16:creationId xmlns:a16="http://schemas.microsoft.com/office/drawing/2014/main" id="{4373FE8E-F7AD-45F0-B23B-7E748F7964D6}"/>
              </a:ext>
            </a:extLst>
          </p:cNvPr>
          <p:cNvSpPr txBox="1"/>
          <p:nvPr/>
        </p:nvSpPr>
        <p:spPr>
          <a:xfrm>
            <a:off x="589694" y="5478077"/>
            <a:ext cx="2286000" cy="656372"/>
          </a:xfrm>
          <a:prstGeom prst="roundRect">
            <a:avLst>
              <a:gd name="adj" fmla="val 7718"/>
            </a:avLst>
          </a:prstGeom>
          <a:noFill/>
          <a:ln w="19050">
            <a:solidFill>
              <a:srgbClr val="D2D2D2"/>
            </a:solidFill>
          </a:ln>
          <a:effectLst/>
        </p:spPr>
        <p:txBody>
          <a:bodyPr wrap="square" lIns="91440" tIns="0" rIns="0" bIns="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Codex</a:t>
            </a:r>
            <a:r>
              <a:rPr kumimoji="0" lang="en-US" sz="1600" b="0" i="0" u="none" strike="noStrike" kern="1200" cap="none" spc="0" normalizeH="0" baseline="0" noProof="0">
                <a:ln>
                  <a:noFill/>
                </a:ln>
                <a:gradFill>
                  <a:gsLst>
                    <a:gs pos="0">
                      <a:srgbClr val="0078D4"/>
                    </a:gs>
                    <a:gs pos="100000">
                      <a:srgbClr val="8661C5"/>
                    </a:gs>
                  </a:gsLst>
                  <a:lin ang="2700000" scaled="1"/>
                </a:gradFill>
                <a:effectLst/>
                <a:uLnTx/>
                <a:uFillTx/>
                <a:latin typeface="Segoe UI Semibold"/>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0" b="0" i="0" u="none" strike="noStrike" kern="1200" cap="none" spc="0" normalizeH="0" baseline="0" noProof="0">
                <a:ln>
                  <a:noFill/>
                </a:ln>
                <a:solidFill>
                  <a:prstClr val="white"/>
                </a:solidFill>
                <a:effectLst/>
                <a:uLnTx/>
                <a:uFillTx/>
                <a:latin typeface="Segoe UI"/>
                <a:ea typeface="+mn-ea"/>
                <a:cs typeface="+mn-cs"/>
              </a:rPr>
              <a:t>高级代码生成</a:t>
            </a:r>
          </a:p>
        </p:txBody>
      </p:sp>
      <p:grpSp>
        <p:nvGrpSpPr>
          <p:cNvPr id="8" name="Group 7" descr="Combine as a part of">
            <a:extLst>
              <a:ext uri="{FF2B5EF4-FFF2-40B4-BE49-F238E27FC236}">
                <a16:creationId xmlns:a16="http://schemas.microsoft.com/office/drawing/2014/main" id="{90DA8596-61EF-9EE8-D6CA-7156EE295A63}"/>
              </a:ext>
            </a:extLst>
          </p:cNvPr>
          <p:cNvGrpSpPr/>
          <p:nvPr/>
        </p:nvGrpSpPr>
        <p:grpSpPr>
          <a:xfrm>
            <a:off x="2781785" y="3429573"/>
            <a:ext cx="1439293" cy="2376690"/>
            <a:chOff x="2781785" y="3429573"/>
            <a:chExt cx="1439293" cy="2376690"/>
          </a:xfrm>
        </p:grpSpPr>
        <p:grpSp>
          <p:nvGrpSpPr>
            <p:cNvPr id="33" name="Group 32">
              <a:extLst>
                <a:ext uri="{FF2B5EF4-FFF2-40B4-BE49-F238E27FC236}">
                  <a16:creationId xmlns:a16="http://schemas.microsoft.com/office/drawing/2014/main" id="{FF6E6355-FC51-4284-A21D-A12969275EB7}"/>
                </a:ext>
              </a:extLst>
            </p:cNvPr>
            <p:cNvGrpSpPr/>
            <p:nvPr/>
          </p:nvGrpSpPr>
          <p:grpSpPr>
            <a:xfrm>
              <a:off x="2781785" y="3846698"/>
              <a:ext cx="472370" cy="472370"/>
              <a:chOff x="21580272" y="6916314"/>
              <a:chExt cx="944739" cy="944739"/>
            </a:xfrm>
          </p:grpSpPr>
          <p:cxnSp>
            <p:nvCxnSpPr>
              <p:cNvPr id="34" name="Straight Connector 33">
                <a:extLst>
                  <a:ext uri="{FF2B5EF4-FFF2-40B4-BE49-F238E27FC236}">
                    <a16:creationId xmlns:a16="http://schemas.microsoft.com/office/drawing/2014/main" id="{FB6CDAA7-BA00-484C-AB3E-D15BA16195CB}"/>
                  </a:ext>
                </a:extLst>
              </p:cNvPr>
              <p:cNvCxnSpPr>
                <a:cxnSpLocks/>
              </p:cNvCxnSpPr>
              <p:nvPr/>
            </p:nvCxnSpPr>
            <p:spPr>
              <a:xfrm>
                <a:off x="21765717" y="7861053"/>
                <a:ext cx="286923" cy="0"/>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Arc 34">
                <a:extLst>
                  <a:ext uri="{FF2B5EF4-FFF2-40B4-BE49-F238E27FC236}">
                    <a16:creationId xmlns:a16="http://schemas.microsoft.com/office/drawing/2014/main" id="{02DF698C-6224-491E-8CDC-7F5AD28901A1}"/>
                  </a:ext>
                </a:extLst>
              </p:cNvPr>
              <p:cNvSpPr/>
              <p:nvPr/>
            </p:nvSpPr>
            <p:spPr>
              <a:xfrm flipV="1">
                <a:off x="21580272" y="6916314"/>
                <a:ext cx="944739" cy="944739"/>
              </a:xfrm>
              <a:prstGeom prst="arc">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cxnSp>
          <p:nvCxnSpPr>
            <p:cNvPr id="36" name="Straight Connector 35">
              <a:extLst>
                <a:ext uri="{FF2B5EF4-FFF2-40B4-BE49-F238E27FC236}">
                  <a16:creationId xmlns:a16="http://schemas.microsoft.com/office/drawing/2014/main" id="{9AF27A91-6A22-4232-A547-CB01ABC79BFD}"/>
                </a:ext>
              </a:extLst>
            </p:cNvPr>
            <p:cNvCxnSpPr>
              <a:cxnSpLocks/>
            </p:cNvCxnSpPr>
            <p:nvPr/>
          </p:nvCxnSpPr>
          <p:spPr>
            <a:xfrm>
              <a:off x="3254155" y="3665758"/>
              <a:ext cx="0" cy="1937482"/>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Arc 36">
              <a:extLst>
                <a:ext uri="{FF2B5EF4-FFF2-40B4-BE49-F238E27FC236}">
                  <a16:creationId xmlns:a16="http://schemas.microsoft.com/office/drawing/2014/main" id="{F4CE2592-1862-4FB4-81D5-7CD1C489D85D}"/>
                </a:ext>
              </a:extLst>
            </p:cNvPr>
            <p:cNvSpPr/>
            <p:nvPr/>
          </p:nvSpPr>
          <p:spPr>
            <a:xfrm rot="10800000" flipV="1">
              <a:off x="3254155" y="3429573"/>
              <a:ext cx="472370" cy="472370"/>
            </a:xfrm>
            <a:prstGeom prst="arc">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nvGrpSpPr>
            <p:cNvPr id="38" name="Group 37">
              <a:extLst>
                <a:ext uri="{FF2B5EF4-FFF2-40B4-BE49-F238E27FC236}">
                  <a16:creationId xmlns:a16="http://schemas.microsoft.com/office/drawing/2014/main" id="{780F4CE4-01E6-4390-9BBE-0F0B05731AF6}"/>
                </a:ext>
              </a:extLst>
            </p:cNvPr>
            <p:cNvGrpSpPr/>
            <p:nvPr/>
          </p:nvGrpSpPr>
          <p:grpSpPr>
            <a:xfrm>
              <a:off x="2781785" y="4590296"/>
              <a:ext cx="472370" cy="472370"/>
              <a:chOff x="21580272" y="8403509"/>
              <a:chExt cx="944739" cy="944739"/>
            </a:xfrm>
          </p:grpSpPr>
          <p:cxnSp>
            <p:nvCxnSpPr>
              <p:cNvPr id="39" name="Straight Connector 38">
                <a:extLst>
                  <a:ext uri="{FF2B5EF4-FFF2-40B4-BE49-F238E27FC236}">
                    <a16:creationId xmlns:a16="http://schemas.microsoft.com/office/drawing/2014/main" id="{18419478-8B05-495D-A72E-E5866C05DB05}"/>
                  </a:ext>
                </a:extLst>
              </p:cNvPr>
              <p:cNvCxnSpPr>
                <a:cxnSpLocks/>
              </p:cNvCxnSpPr>
              <p:nvPr/>
            </p:nvCxnSpPr>
            <p:spPr>
              <a:xfrm>
                <a:off x="21765717" y="9348248"/>
                <a:ext cx="286923" cy="0"/>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Arc 39">
                <a:extLst>
                  <a:ext uri="{FF2B5EF4-FFF2-40B4-BE49-F238E27FC236}">
                    <a16:creationId xmlns:a16="http://schemas.microsoft.com/office/drawing/2014/main" id="{40F53322-4551-4CE9-85A8-374BA9C31150}"/>
                  </a:ext>
                </a:extLst>
              </p:cNvPr>
              <p:cNvSpPr/>
              <p:nvPr/>
            </p:nvSpPr>
            <p:spPr>
              <a:xfrm flipV="1">
                <a:off x="21580272" y="8403509"/>
                <a:ext cx="944739" cy="944739"/>
              </a:xfrm>
              <a:prstGeom prst="arc">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41" name="Group 40">
              <a:extLst>
                <a:ext uri="{FF2B5EF4-FFF2-40B4-BE49-F238E27FC236}">
                  <a16:creationId xmlns:a16="http://schemas.microsoft.com/office/drawing/2014/main" id="{1B46AD93-4ADA-4F87-8C49-D901515E1539}"/>
                </a:ext>
              </a:extLst>
            </p:cNvPr>
            <p:cNvGrpSpPr/>
            <p:nvPr/>
          </p:nvGrpSpPr>
          <p:grpSpPr>
            <a:xfrm>
              <a:off x="2781785" y="5333893"/>
              <a:ext cx="472370" cy="472370"/>
              <a:chOff x="21580272" y="9890704"/>
              <a:chExt cx="944739" cy="944739"/>
            </a:xfrm>
          </p:grpSpPr>
          <p:cxnSp>
            <p:nvCxnSpPr>
              <p:cNvPr id="42" name="Straight Connector 41">
                <a:extLst>
                  <a:ext uri="{FF2B5EF4-FFF2-40B4-BE49-F238E27FC236}">
                    <a16:creationId xmlns:a16="http://schemas.microsoft.com/office/drawing/2014/main" id="{C4723693-40E9-4073-8898-3098FE2D6657}"/>
                  </a:ext>
                </a:extLst>
              </p:cNvPr>
              <p:cNvCxnSpPr>
                <a:cxnSpLocks/>
              </p:cNvCxnSpPr>
              <p:nvPr/>
            </p:nvCxnSpPr>
            <p:spPr>
              <a:xfrm>
                <a:off x="21765717" y="10835443"/>
                <a:ext cx="286923" cy="0"/>
              </a:xfrm>
              <a:prstGeom prst="line">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Arc 42">
                <a:extLst>
                  <a:ext uri="{FF2B5EF4-FFF2-40B4-BE49-F238E27FC236}">
                    <a16:creationId xmlns:a16="http://schemas.microsoft.com/office/drawing/2014/main" id="{FF02D41A-51CE-4FDA-89B8-60A0DDB717AB}"/>
                  </a:ext>
                </a:extLst>
              </p:cNvPr>
              <p:cNvSpPr/>
              <p:nvPr/>
            </p:nvSpPr>
            <p:spPr>
              <a:xfrm flipV="1">
                <a:off x="21580272" y="9890704"/>
                <a:ext cx="944739" cy="944739"/>
              </a:xfrm>
              <a:prstGeom prst="arc">
                <a:avLst/>
              </a:prstGeom>
              <a:ln w="1270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51" name="Group 50">
              <a:extLst>
                <a:ext uri="{FF2B5EF4-FFF2-40B4-BE49-F238E27FC236}">
                  <a16:creationId xmlns:a16="http://schemas.microsoft.com/office/drawing/2014/main" id="{96D42AC7-3925-45A3-8664-D295505EEADE}"/>
                </a:ext>
              </a:extLst>
            </p:cNvPr>
            <p:cNvGrpSpPr/>
            <p:nvPr/>
          </p:nvGrpSpPr>
          <p:grpSpPr>
            <a:xfrm>
              <a:off x="3918230" y="4554058"/>
              <a:ext cx="302848" cy="160020"/>
              <a:chOff x="13902915" y="7191486"/>
              <a:chExt cx="605695" cy="320040"/>
            </a:xfrm>
          </p:grpSpPr>
          <p:cxnSp>
            <p:nvCxnSpPr>
              <p:cNvPr id="52" name="Straight Connector 51">
                <a:extLst>
                  <a:ext uri="{FF2B5EF4-FFF2-40B4-BE49-F238E27FC236}">
                    <a16:creationId xmlns:a16="http://schemas.microsoft.com/office/drawing/2014/main" id="{3D57F2EB-62F0-40F9-8B5B-147048229047}"/>
                  </a:ext>
                </a:extLst>
              </p:cNvPr>
              <p:cNvCxnSpPr>
                <a:cxnSpLocks/>
              </p:cNvCxnSpPr>
              <p:nvPr/>
            </p:nvCxnSpPr>
            <p:spPr>
              <a:xfrm flipH="1">
                <a:off x="14221687" y="7511526"/>
                <a:ext cx="28692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Graphic 48">
                <a:extLst>
                  <a:ext uri="{FF2B5EF4-FFF2-40B4-BE49-F238E27FC236}">
                    <a16:creationId xmlns:a16="http://schemas.microsoft.com/office/drawing/2014/main" id="{3A11887D-3C65-449B-9F71-F8B3B04762A2}"/>
                  </a:ext>
                </a:extLst>
              </p:cNvPr>
              <p:cNvSpPr>
                <a:spLocks noChangeAspect="1"/>
              </p:cNvSpPr>
              <p:nvPr/>
            </p:nvSpPr>
            <p:spPr>
              <a:xfrm flipH="1" flipV="1">
                <a:off x="13902915" y="7191486"/>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0C55D773-9647-4938-B4A0-DD53FA3886CD}"/>
                </a:ext>
              </a:extLst>
            </p:cNvPr>
            <p:cNvGrpSpPr/>
            <p:nvPr/>
          </p:nvGrpSpPr>
          <p:grpSpPr>
            <a:xfrm>
              <a:off x="3758210" y="3429573"/>
              <a:ext cx="160020" cy="1121441"/>
              <a:chOff x="13582875" y="6859145"/>
              <a:chExt cx="320040" cy="2242882"/>
            </a:xfrm>
          </p:grpSpPr>
          <p:cxnSp>
            <p:nvCxnSpPr>
              <p:cNvPr id="55" name="Straight Connector 54">
                <a:extLst>
                  <a:ext uri="{FF2B5EF4-FFF2-40B4-BE49-F238E27FC236}">
                    <a16:creationId xmlns:a16="http://schemas.microsoft.com/office/drawing/2014/main" id="{0D633FAD-DD19-4DD0-9E4E-15623A438804}"/>
                  </a:ext>
                </a:extLst>
              </p:cNvPr>
              <p:cNvCxnSpPr>
                <a:cxnSpLocks/>
              </p:cNvCxnSpPr>
              <p:nvPr/>
            </p:nvCxnSpPr>
            <p:spPr>
              <a:xfrm>
                <a:off x="13902915" y="7183968"/>
                <a:ext cx="0" cy="1918059"/>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Graphic 48">
                <a:extLst>
                  <a:ext uri="{FF2B5EF4-FFF2-40B4-BE49-F238E27FC236}">
                    <a16:creationId xmlns:a16="http://schemas.microsoft.com/office/drawing/2014/main" id="{E447E0DB-59C6-465D-AF1D-B40390366FC6}"/>
                  </a:ext>
                </a:extLst>
              </p:cNvPr>
              <p:cNvSpPr>
                <a:spLocks noChangeAspect="1"/>
              </p:cNvSpPr>
              <p:nvPr/>
            </p:nvSpPr>
            <p:spPr>
              <a:xfrm>
                <a:off x="13582875" y="6859145"/>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6" name="Group 5" descr="Azure Cognitive Services and Azure Applied AI services lead to..">
            <a:extLst>
              <a:ext uri="{FF2B5EF4-FFF2-40B4-BE49-F238E27FC236}">
                <a16:creationId xmlns:a16="http://schemas.microsoft.com/office/drawing/2014/main" id="{44CA8CD9-9D2C-4AAC-5A65-C7394254C4C5}"/>
              </a:ext>
            </a:extLst>
          </p:cNvPr>
          <p:cNvGrpSpPr/>
          <p:nvPr/>
        </p:nvGrpSpPr>
        <p:grpSpPr>
          <a:xfrm>
            <a:off x="7809810" y="1146229"/>
            <a:ext cx="1434734" cy="4566686"/>
            <a:chOff x="7809810" y="1146229"/>
            <a:chExt cx="1434734" cy="4566686"/>
          </a:xfrm>
        </p:grpSpPr>
        <p:cxnSp>
          <p:nvCxnSpPr>
            <p:cNvPr id="112" name="Straight Connector 111">
              <a:extLst>
                <a:ext uri="{FF2B5EF4-FFF2-40B4-BE49-F238E27FC236}">
                  <a16:creationId xmlns:a16="http://schemas.microsoft.com/office/drawing/2014/main" id="{6BB19A75-F3B1-412A-9CAF-C00DFCB676D0}"/>
                </a:ext>
              </a:extLst>
            </p:cNvPr>
            <p:cNvCxnSpPr>
              <a:cxnSpLocks/>
            </p:cNvCxnSpPr>
            <p:nvPr/>
          </p:nvCxnSpPr>
          <p:spPr>
            <a:xfrm>
              <a:off x="8656142" y="3429572"/>
              <a:ext cx="1" cy="0"/>
            </a:xfrm>
            <a:prstGeom prst="line">
              <a:avLst/>
            </a:prstGeom>
            <a:ln w="19050">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9" name="Group 128">
              <a:extLst>
                <a:ext uri="{FF2B5EF4-FFF2-40B4-BE49-F238E27FC236}">
                  <a16:creationId xmlns:a16="http://schemas.microsoft.com/office/drawing/2014/main" id="{F8B91A7F-A343-4F44-80B6-B8700D8862A7}"/>
                </a:ext>
              </a:extLst>
            </p:cNvPr>
            <p:cNvGrpSpPr/>
            <p:nvPr/>
          </p:nvGrpSpPr>
          <p:grpSpPr>
            <a:xfrm>
              <a:off x="8941696" y="1798613"/>
              <a:ext cx="302848" cy="160020"/>
              <a:chOff x="13902915" y="3597225"/>
              <a:chExt cx="605695" cy="320040"/>
            </a:xfrm>
          </p:grpSpPr>
          <p:cxnSp>
            <p:nvCxnSpPr>
              <p:cNvPr id="130" name="Straight Connector 129">
                <a:extLst>
                  <a:ext uri="{FF2B5EF4-FFF2-40B4-BE49-F238E27FC236}">
                    <a16:creationId xmlns:a16="http://schemas.microsoft.com/office/drawing/2014/main" id="{C6300252-BC8C-46E2-8113-3DA6D13D7C04}"/>
                  </a:ext>
                </a:extLst>
              </p:cNvPr>
              <p:cNvCxnSpPr>
                <a:cxnSpLocks/>
              </p:cNvCxnSpPr>
              <p:nvPr/>
            </p:nvCxnSpPr>
            <p:spPr>
              <a:xfrm flipH="1">
                <a:off x="14221687" y="3597225"/>
                <a:ext cx="28692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1" name="Graphic 48">
                <a:extLst>
                  <a:ext uri="{FF2B5EF4-FFF2-40B4-BE49-F238E27FC236}">
                    <a16:creationId xmlns:a16="http://schemas.microsoft.com/office/drawing/2014/main" id="{DED237FA-DC7E-443A-AF29-041750AE0A80}"/>
                  </a:ext>
                </a:extLst>
              </p:cNvPr>
              <p:cNvSpPr>
                <a:spLocks noChangeAspect="1"/>
              </p:cNvSpPr>
              <p:nvPr/>
            </p:nvSpPr>
            <p:spPr>
              <a:xfrm flipH="1">
                <a:off x="13902915" y="3597225"/>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32" name="Group 131">
              <a:extLst>
                <a:ext uri="{FF2B5EF4-FFF2-40B4-BE49-F238E27FC236}">
                  <a16:creationId xmlns:a16="http://schemas.microsoft.com/office/drawing/2014/main" id="{7A092F7D-924F-4493-B93A-2F236E178EA5}"/>
                </a:ext>
              </a:extLst>
            </p:cNvPr>
            <p:cNvGrpSpPr/>
            <p:nvPr/>
          </p:nvGrpSpPr>
          <p:grpSpPr>
            <a:xfrm>
              <a:off x="8941696" y="1146229"/>
              <a:ext cx="302848" cy="160020"/>
              <a:chOff x="13902915" y="2292458"/>
              <a:chExt cx="605695" cy="320040"/>
            </a:xfrm>
          </p:grpSpPr>
          <p:cxnSp>
            <p:nvCxnSpPr>
              <p:cNvPr id="133" name="Straight Connector 132">
                <a:extLst>
                  <a:ext uri="{FF2B5EF4-FFF2-40B4-BE49-F238E27FC236}">
                    <a16:creationId xmlns:a16="http://schemas.microsoft.com/office/drawing/2014/main" id="{9C5C84D0-AE3F-4FEC-B117-CF15B0B13F23}"/>
                  </a:ext>
                </a:extLst>
              </p:cNvPr>
              <p:cNvCxnSpPr>
                <a:cxnSpLocks/>
              </p:cNvCxnSpPr>
              <p:nvPr/>
            </p:nvCxnSpPr>
            <p:spPr>
              <a:xfrm flipH="1">
                <a:off x="14221687" y="2292458"/>
                <a:ext cx="28692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4" name="Graphic 48">
                <a:extLst>
                  <a:ext uri="{FF2B5EF4-FFF2-40B4-BE49-F238E27FC236}">
                    <a16:creationId xmlns:a16="http://schemas.microsoft.com/office/drawing/2014/main" id="{68F629EB-F540-4431-B76C-E398016043EC}"/>
                  </a:ext>
                </a:extLst>
              </p:cNvPr>
              <p:cNvSpPr>
                <a:spLocks noChangeAspect="1"/>
              </p:cNvSpPr>
              <p:nvPr/>
            </p:nvSpPr>
            <p:spPr>
              <a:xfrm flipH="1">
                <a:off x="13902915" y="2292458"/>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35" name="Group 134">
              <a:extLst>
                <a:ext uri="{FF2B5EF4-FFF2-40B4-BE49-F238E27FC236}">
                  <a16:creationId xmlns:a16="http://schemas.microsoft.com/office/drawing/2014/main" id="{5CE229D2-BDE1-4451-8056-DA70B083CF1D}"/>
                </a:ext>
              </a:extLst>
            </p:cNvPr>
            <p:cNvGrpSpPr/>
            <p:nvPr/>
          </p:nvGrpSpPr>
          <p:grpSpPr>
            <a:xfrm>
              <a:off x="8941696" y="2450996"/>
              <a:ext cx="302848" cy="160020"/>
              <a:chOff x="13902915" y="4901992"/>
              <a:chExt cx="605695" cy="320040"/>
            </a:xfrm>
          </p:grpSpPr>
          <p:cxnSp>
            <p:nvCxnSpPr>
              <p:cNvPr id="136" name="Straight Connector 135">
                <a:extLst>
                  <a:ext uri="{FF2B5EF4-FFF2-40B4-BE49-F238E27FC236}">
                    <a16:creationId xmlns:a16="http://schemas.microsoft.com/office/drawing/2014/main" id="{99A0C0F7-C510-4472-87A5-3CFA245D9E38}"/>
                  </a:ext>
                </a:extLst>
              </p:cNvPr>
              <p:cNvCxnSpPr>
                <a:cxnSpLocks/>
              </p:cNvCxnSpPr>
              <p:nvPr/>
            </p:nvCxnSpPr>
            <p:spPr>
              <a:xfrm flipH="1">
                <a:off x="14221687" y="4901992"/>
                <a:ext cx="28692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7" name="Graphic 48">
                <a:extLst>
                  <a:ext uri="{FF2B5EF4-FFF2-40B4-BE49-F238E27FC236}">
                    <a16:creationId xmlns:a16="http://schemas.microsoft.com/office/drawing/2014/main" id="{905929EE-B817-49CB-A594-988EF220F7FD}"/>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38" name="Group 137">
              <a:extLst>
                <a:ext uri="{FF2B5EF4-FFF2-40B4-BE49-F238E27FC236}">
                  <a16:creationId xmlns:a16="http://schemas.microsoft.com/office/drawing/2014/main" id="{48DC992D-0671-4259-9854-A7E109D775EE}"/>
                </a:ext>
              </a:extLst>
            </p:cNvPr>
            <p:cNvGrpSpPr/>
            <p:nvPr/>
          </p:nvGrpSpPr>
          <p:grpSpPr>
            <a:xfrm>
              <a:off x="8941696" y="3103380"/>
              <a:ext cx="302848" cy="160020"/>
              <a:chOff x="13902915" y="6206759"/>
              <a:chExt cx="605695" cy="320040"/>
            </a:xfrm>
          </p:grpSpPr>
          <p:cxnSp>
            <p:nvCxnSpPr>
              <p:cNvPr id="139" name="Straight Connector 138">
                <a:extLst>
                  <a:ext uri="{FF2B5EF4-FFF2-40B4-BE49-F238E27FC236}">
                    <a16:creationId xmlns:a16="http://schemas.microsoft.com/office/drawing/2014/main" id="{A4DD1F36-37C8-4963-BB11-9EDB394E8579}"/>
                  </a:ext>
                </a:extLst>
              </p:cNvPr>
              <p:cNvCxnSpPr>
                <a:cxnSpLocks/>
              </p:cNvCxnSpPr>
              <p:nvPr/>
            </p:nvCxnSpPr>
            <p:spPr>
              <a:xfrm flipH="1">
                <a:off x="14221687" y="6206759"/>
                <a:ext cx="28692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0" name="Graphic 48">
                <a:extLst>
                  <a:ext uri="{FF2B5EF4-FFF2-40B4-BE49-F238E27FC236}">
                    <a16:creationId xmlns:a16="http://schemas.microsoft.com/office/drawing/2014/main" id="{590D807E-F1E2-4EE2-8E25-FDEF505E98CC}"/>
                  </a:ext>
                </a:extLst>
              </p:cNvPr>
              <p:cNvSpPr>
                <a:spLocks noChangeAspect="1"/>
              </p:cNvSpPr>
              <p:nvPr/>
            </p:nvSpPr>
            <p:spPr>
              <a:xfrm flipH="1">
                <a:off x="13902915" y="6206759"/>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41" name="Group 140">
              <a:extLst>
                <a:ext uri="{FF2B5EF4-FFF2-40B4-BE49-F238E27FC236}">
                  <a16:creationId xmlns:a16="http://schemas.microsoft.com/office/drawing/2014/main" id="{394BC610-32D6-4F06-8FD0-75731723C462}"/>
                </a:ext>
              </a:extLst>
            </p:cNvPr>
            <p:cNvGrpSpPr/>
            <p:nvPr/>
          </p:nvGrpSpPr>
          <p:grpSpPr>
            <a:xfrm>
              <a:off x="8941696" y="3595743"/>
              <a:ext cx="302848" cy="160020"/>
              <a:chOff x="13902915" y="7191486"/>
              <a:chExt cx="605695" cy="320040"/>
            </a:xfrm>
          </p:grpSpPr>
          <p:cxnSp>
            <p:nvCxnSpPr>
              <p:cNvPr id="142" name="Straight Connector 141">
                <a:extLst>
                  <a:ext uri="{FF2B5EF4-FFF2-40B4-BE49-F238E27FC236}">
                    <a16:creationId xmlns:a16="http://schemas.microsoft.com/office/drawing/2014/main" id="{A5AA01A6-0CA4-4831-84AF-1DA47608245D}"/>
                  </a:ext>
                </a:extLst>
              </p:cNvPr>
              <p:cNvCxnSpPr>
                <a:cxnSpLocks/>
              </p:cNvCxnSpPr>
              <p:nvPr/>
            </p:nvCxnSpPr>
            <p:spPr>
              <a:xfrm flipH="1">
                <a:off x="14221687" y="7511526"/>
                <a:ext cx="28692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3" name="Graphic 48">
                <a:extLst>
                  <a:ext uri="{FF2B5EF4-FFF2-40B4-BE49-F238E27FC236}">
                    <a16:creationId xmlns:a16="http://schemas.microsoft.com/office/drawing/2014/main" id="{4EE1979B-C220-4DF8-A0FC-49C625D73211}"/>
                  </a:ext>
                </a:extLst>
              </p:cNvPr>
              <p:cNvSpPr>
                <a:spLocks noChangeAspect="1"/>
              </p:cNvSpPr>
              <p:nvPr/>
            </p:nvSpPr>
            <p:spPr>
              <a:xfrm flipH="1" flipV="1">
                <a:off x="13902915" y="7191486"/>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44" name="Group 143">
              <a:extLst>
                <a:ext uri="{FF2B5EF4-FFF2-40B4-BE49-F238E27FC236}">
                  <a16:creationId xmlns:a16="http://schemas.microsoft.com/office/drawing/2014/main" id="{AC257AAB-2C4E-4419-B84D-FA5E649A4C8D}"/>
                </a:ext>
              </a:extLst>
            </p:cNvPr>
            <p:cNvGrpSpPr/>
            <p:nvPr/>
          </p:nvGrpSpPr>
          <p:grpSpPr>
            <a:xfrm>
              <a:off x="8941696" y="4248127"/>
              <a:ext cx="302848" cy="160020"/>
              <a:chOff x="13902915" y="8496253"/>
              <a:chExt cx="605695" cy="320040"/>
            </a:xfrm>
          </p:grpSpPr>
          <p:cxnSp>
            <p:nvCxnSpPr>
              <p:cNvPr id="145" name="Straight Connector 144">
                <a:extLst>
                  <a:ext uri="{FF2B5EF4-FFF2-40B4-BE49-F238E27FC236}">
                    <a16:creationId xmlns:a16="http://schemas.microsoft.com/office/drawing/2014/main" id="{515684E6-E5FD-40ED-8692-E81C8BA67B1E}"/>
                  </a:ext>
                </a:extLst>
              </p:cNvPr>
              <p:cNvCxnSpPr>
                <a:cxnSpLocks/>
              </p:cNvCxnSpPr>
              <p:nvPr/>
            </p:nvCxnSpPr>
            <p:spPr>
              <a:xfrm flipH="1">
                <a:off x="14221687" y="8816293"/>
                <a:ext cx="28692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6" name="Graphic 48">
                <a:extLst>
                  <a:ext uri="{FF2B5EF4-FFF2-40B4-BE49-F238E27FC236}">
                    <a16:creationId xmlns:a16="http://schemas.microsoft.com/office/drawing/2014/main" id="{875AF324-A06E-41C5-A5D3-02A7F66805FD}"/>
                  </a:ext>
                </a:extLst>
              </p:cNvPr>
              <p:cNvSpPr>
                <a:spLocks noChangeAspect="1"/>
              </p:cNvSpPr>
              <p:nvPr/>
            </p:nvSpPr>
            <p:spPr>
              <a:xfrm flipH="1" flipV="1">
                <a:off x="13902915" y="8496253"/>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47" name="Group 146">
              <a:extLst>
                <a:ext uri="{FF2B5EF4-FFF2-40B4-BE49-F238E27FC236}">
                  <a16:creationId xmlns:a16="http://schemas.microsoft.com/office/drawing/2014/main" id="{175648AD-2384-47DD-B89D-6387B4FC0E66}"/>
                </a:ext>
              </a:extLst>
            </p:cNvPr>
            <p:cNvGrpSpPr/>
            <p:nvPr/>
          </p:nvGrpSpPr>
          <p:grpSpPr>
            <a:xfrm>
              <a:off x="8941696" y="4900510"/>
              <a:ext cx="302848" cy="160020"/>
              <a:chOff x="13902915" y="9801020"/>
              <a:chExt cx="605695" cy="320040"/>
            </a:xfrm>
          </p:grpSpPr>
          <p:cxnSp>
            <p:nvCxnSpPr>
              <p:cNvPr id="148" name="Straight Connector 147">
                <a:extLst>
                  <a:ext uri="{FF2B5EF4-FFF2-40B4-BE49-F238E27FC236}">
                    <a16:creationId xmlns:a16="http://schemas.microsoft.com/office/drawing/2014/main" id="{005BA685-0551-4081-A5AE-62CFA5ED6156}"/>
                  </a:ext>
                </a:extLst>
              </p:cNvPr>
              <p:cNvCxnSpPr>
                <a:cxnSpLocks/>
              </p:cNvCxnSpPr>
              <p:nvPr/>
            </p:nvCxnSpPr>
            <p:spPr>
              <a:xfrm flipH="1">
                <a:off x="14221687" y="10121060"/>
                <a:ext cx="28692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9" name="Graphic 48">
                <a:extLst>
                  <a:ext uri="{FF2B5EF4-FFF2-40B4-BE49-F238E27FC236}">
                    <a16:creationId xmlns:a16="http://schemas.microsoft.com/office/drawing/2014/main" id="{B1B3EB10-D11E-485D-8225-EF8805C00C41}"/>
                  </a:ext>
                </a:extLst>
              </p:cNvPr>
              <p:cNvSpPr>
                <a:spLocks noChangeAspect="1"/>
              </p:cNvSpPr>
              <p:nvPr/>
            </p:nvSpPr>
            <p:spPr>
              <a:xfrm flipH="1" flipV="1">
                <a:off x="13902915" y="9801020"/>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50" name="Group 149">
              <a:extLst>
                <a:ext uri="{FF2B5EF4-FFF2-40B4-BE49-F238E27FC236}">
                  <a16:creationId xmlns:a16="http://schemas.microsoft.com/office/drawing/2014/main" id="{EA14B718-F318-43F1-8D28-EFE6FD5C2070}"/>
                </a:ext>
              </a:extLst>
            </p:cNvPr>
            <p:cNvGrpSpPr/>
            <p:nvPr/>
          </p:nvGrpSpPr>
          <p:grpSpPr>
            <a:xfrm>
              <a:off x="8781676" y="3429573"/>
              <a:ext cx="160020" cy="2124297"/>
              <a:chOff x="13582875" y="6859145"/>
              <a:chExt cx="320040" cy="4248593"/>
            </a:xfrm>
          </p:grpSpPr>
          <p:cxnSp>
            <p:nvCxnSpPr>
              <p:cNvPr id="151" name="Straight Connector 150">
                <a:extLst>
                  <a:ext uri="{FF2B5EF4-FFF2-40B4-BE49-F238E27FC236}">
                    <a16:creationId xmlns:a16="http://schemas.microsoft.com/office/drawing/2014/main" id="{90236F13-BDC5-42D6-AEF7-BAF34EB00E75}"/>
                  </a:ext>
                </a:extLst>
              </p:cNvPr>
              <p:cNvCxnSpPr>
                <a:cxnSpLocks/>
              </p:cNvCxnSpPr>
              <p:nvPr/>
            </p:nvCxnSpPr>
            <p:spPr>
              <a:xfrm>
                <a:off x="13902915" y="7183968"/>
                <a:ext cx="0" cy="392377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2" name="Graphic 48">
                <a:extLst>
                  <a:ext uri="{FF2B5EF4-FFF2-40B4-BE49-F238E27FC236}">
                    <a16:creationId xmlns:a16="http://schemas.microsoft.com/office/drawing/2014/main" id="{0115EA84-AE47-49F1-B15F-A6A94A38A61F}"/>
                  </a:ext>
                </a:extLst>
              </p:cNvPr>
              <p:cNvSpPr>
                <a:spLocks noChangeAspect="1"/>
              </p:cNvSpPr>
              <p:nvPr/>
            </p:nvSpPr>
            <p:spPr>
              <a:xfrm>
                <a:off x="13582875" y="6859145"/>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53" name="Group 152">
              <a:extLst>
                <a:ext uri="{FF2B5EF4-FFF2-40B4-BE49-F238E27FC236}">
                  <a16:creationId xmlns:a16="http://schemas.microsoft.com/office/drawing/2014/main" id="{530C3FF0-A596-4B42-894A-E301826BC808}"/>
                </a:ext>
              </a:extLst>
            </p:cNvPr>
            <p:cNvGrpSpPr/>
            <p:nvPr/>
          </p:nvGrpSpPr>
          <p:grpSpPr>
            <a:xfrm>
              <a:off x="8941696" y="5552895"/>
              <a:ext cx="302848" cy="160020"/>
              <a:chOff x="13902915" y="11105790"/>
              <a:chExt cx="605695" cy="320040"/>
            </a:xfrm>
          </p:grpSpPr>
          <p:cxnSp>
            <p:nvCxnSpPr>
              <p:cNvPr id="154" name="Straight Connector 153">
                <a:extLst>
                  <a:ext uri="{FF2B5EF4-FFF2-40B4-BE49-F238E27FC236}">
                    <a16:creationId xmlns:a16="http://schemas.microsoft.com/office/drawing/2014/main" id="{19EFB696-8CD2-4762-8B29-48B2DEBB541C}"/>
                  </a:ext>
                </a:extLst>
              </p:cNvPr>
              <p:cNvCxnSpPr>
                <a:cxnSpLocks/>
              </p:cNvCxnSpPr>
              <p:nvPr/>
            </p:nvCxnSpPr>
            <p:spPr>
              <a:xfrm flipH="1">
                <a:off x="14221687" y="11425830"/>
                <a:ext cx="28692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Graphic 48">
                <a:extLst>
                  <a:ext uri="{FF2B5EF4-FFF2-40B4-BE49-F238E27FC236}">
                    <a16:creationId xmlns:a16="http://schemas.microsoft.com/office/drawing/2014/main" id="{87FA6039-E620-49A9-B116-C0226306724B}"/>
                  </a:ext>
                </a:extLst>
              </p:cNvPr>
              <p:cNvSpPr>
                <a:spLocks noChangeAspect="1"/>
              </p:cNvSpPr>
              <p:nvPr/>
            </p:nvSpPr>
            <p:spPr>
              <a:xfrm flipH="1" flipV="1">
                <a:off x="13902915" y="11105790"/>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56" name="Group 155">
              <a:extLst>
                <a:ext uri="{FF2B5EF4-FFF2-40B4-BE49-F238E27FC236}">
                  <a16:creationId xmlns:a16="http://schemas.microsoft.com/office/drawing/2014/main" id="{37EA7429-680B-4548-9294-F7D344732AE1}"/>
                </a:ext>
              </a:extLst>
            </p:cNvPr>
            <p:cNvGrpSpPr/>
            <p:nvPr/>
          </p:nvGrpSpPr>
          <p:grpSpPr>
            <a:xfrm>
              <a:off x="8781676" y="1305984"/>
              <a:ext cx="160020" cy="2123589"/>
              <a:chOff x="13582875" y="2611967"/>
              <a:chExt cx="320040" cy="4247178"/>
            </a:xfrm>
          </p:grpSpPr>
          <p:cxnSp>
            <p:nvCxnSpPr>
              <p:cNvPr id="157" name="Straight Connector 156">
                <a:extLst>
                  <a:ext uri="{FF2B5EF4-FFF2-40B4-BE49-F238E27FC236}">
                    <a16:creationId xmlns:a16="http://schemas.microsoft.com/office/drawing/2014/main" id="{13349516-AA5C-4CB3-9ED0-48A20030E724}"/>
                  </a:ext>
                </a:extLst>
              </p:cNvPr>
              <p:cNvCxnSpPr>
                <a:cxnSpLocks/>
              </p:cNvCxnSpPr>
              <p:nvPr/>
            </p:nvCxnSpPr>
            <p:spPr>
              <a:xfrm>
                <a:off x="13902915" y="2611967"/>
                <a:ext cx="0" cy="3935729"/>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8" name="Graphic 48">
                <a:extLst>
                  <a:ext uri="{FF2B5EF4-FFF2-40B4-BE49-F238E27FC236}">
                    <a16:creationId xmlns:a16="http://schemas.microsoft.com/office/drawing/2014/main" id="{22C9AB94-7E5E-47AE-907B-DF963FDD9580}"/>
                  </a:ext>
                </a:extLst>
              </p:cNvPr>
              <p:cNvSpPr>
                <a:spLocks noChangeAspect="1"/>
              </p:cNvSpPr>
              <p:nvPr/>
            </p:nvSpPr>
            <p:spPr>
              <a:xfrm flipV="1">
                <a:off x="13582875" y="6539105"/>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A96C5D0C-CDB7-474C-BF83-20414C9A6DA8}"/>
                </a:ext>
              </a:extLst>
            </p:cNvPr>
            <p:cNvGrpSpPr/>
            <p:nvPr/>
          </p:nvGrpSpPr>
          <p:grpSpPr>
            <a:xfrm>
              <a:off x="7809810" y="1205347"/>
              <a:ext cx="553088" cy="4448450"/>
              <a:chOff x="10877905" y="1205347"/>
              <a:chExt cx="553088" cy="4448450"/>
            </a:xfrm>
          </p:grpSpPr>
          <p:cxnSp>
            <p:nvCxnSpPr>
              <p:cNvPr id="159" name="Straight Connector 158">
                <a:extLst>
                  <a:ext uri="{FF2B5EF4-FFF2-40B4-BE49-F238E27FC236}">
                    <a16:creationId xmlns:a16="http://schemas.microsoft.com/office/drawing/2014/main" id="{9066DA1B-31C0-410D-9B18-4185CB64E7DC}"/>
                  </a:ext>
                </a:extLst>
              </p:cNvPr>
              <p:cNvCxnSpPr>
                <a:cxnSpLocks/>
              </p:cNvCxnSpPr>
              <p:nvPr/>
            </p:nvCxnSpPr>
            <p:spPr>
              <a:xfrm>
                <a:off x="11270973" y="3591984"/>
                <a:ext cx="0" cy="1901793"/>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0" name="Graphic 48">
                <a:extLst>
                  <a:ext uri="{FF2B5EF4-FFF2-40B4-BE49-F238E27FC236}">
                    <a16:creationId xmlns:a16="http://schemas.microsoft.com/office/drawing/2014/main" id="{FCFC054C-84D7-41E1-A1C5-EEA49FFC13D5}"/>
                  </a:ext>
                </a:extLst>
              </p:cNvPr>
              <p:cNvSpPr>
                <a:spLocks noChangeAspect="1"/>
              </p:cNvSpPr>
              <p:nvPr/>
            </p:nvSpPr>
            <p:spPr>
              <a:xfrm flipH="1">
                <a:off x="11270973" y="3429573"/>
                <a:ext cx="160020" cy="16002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cxnSp>
            <p:nvCxnSpPr>
              <p:cNvPr id="161" name="Straight Connector 160">
                <a:extLst>
                  <a:ext uri="{FF2B5EF4-FFF2-40B4-BE49-F238E27FC236}">
                    <a16:creationId xmlns:a16="http://schemas.microsoft.com/office/drawing/2014/main" id="{6E4C226C-6F98-4B33-B8F9-39027F92F8BB}"/>
                  </a:ext>
                </a:extLst>
              </p:cNvPr>
              <p:cNvCxnSpPr>
                <a:cxnSpLocks/>
              </p:cNvCxnSpPr>
              <p:nvPr/>
            </p:nvCxnSpPr>
            <p:spPr>
              <a:xfrm>
                <a:off x="11270973" y="1365367"/>
                <a:ext cx="0" cy="1908481"/>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2" name="Graphic 48">
                <a:extLst>
                  <a:ext uri="{FF2B5EF4-FFF2-40B4-BE49-F238E27FC236}">
                    <a16:creationId xmlns:a16="http://schemas.microsoft.com/office/drawing/2014/main" id="{4515537A-FC60-47B8-A2E1-E1CD0274DE3A}"/>
                  </a:ext>
                </a:extLst>
              </p:cNvPr>
              <p:cNvSpPr>
                <a:spLocks noChangeAspect="1"/>
              </p:cNvSpPr>
              <p:nvPr/>
            </p:nvSpPr>
            <p:spPr>
              <a:xfrm flipH="1" flipV="1">
                <a:off x="11270973" y="3269553"/>
                <a:ext cx="160020" cy="16002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nvGrpSpPr>
              <p:cNvPr id="163" name="Group 162">
                <a:extLst>
                  <a:ext uri="{FF2B5EF4-FFF2-40B4-BE49-F238E27FC236}">
                    <a16:creationId xmlns:a16="http://schemas.microsoft.com/office/drawing/2014/main" id="{238C60FC-B5FB-4244-AF14-FDFB2BAF74D4}"/>
                  </a:ext>
                </a:extLst>
              </p:cNvPr>
              <p:cNvGrpSpPr/>
              <p:nvPr/>
            </p:nvGrpSpPr>
            <p:grpSpPr>
              <a:xfrm flipH="1">
                <a:off x="10877905" y="1675207"/>
                <a:ext cx="393068" cy="160020"/>
                <a:chOff x="13902915" y="4901992"/>
                <a:chExt cx="786135" cy="320040"/>
              </a:xfrm>
            </p:grpSpPr>
            <p:cxnSp>
              <p:nvCxnSpPr>
                <p:cNvPr id="164" name="Straight Connector 163">
                  <a:extLst>
                    <a:ext uri="{FF2B5EF4-FFF2-40B4-BE49-F238E27FC236}">
                      <a16:creationId xmlns:a16="http://schemas.microsoft.com/office/drawing/2014/main" id="{9B1F4EA0-9F28-4A8A-9170-3151B08F7B66}"/>
                    </a:ext>
                  </a:extLst>
                </p:cNvPr>
                <p:cNvCxnSpPr>
                  <a:cxnSpLocks/>
                </p:cNvCxnSpPr>
                <p:nvPr/>
              </p:nvCxnSpPr>
              <p:spPr>
                <a:xfrm flipH="1">
                  <a:off x="14221687" y="4901992"/>
                  <a:ext cx="46736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5" name="Graphic 48">
                  <a:extLst>
                    <a:ext uri="{FF2B5EF4-FFF2-40B4-BE49-F238E27FC236}">
                      <a16:creationId xmlns:a16="http://schemas.microsoft.com/office/drawing/2014/main" id="{9897ADCE-028A-4565-9DE2-CB2B5BD69B96}"/>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66" name="Group 165">
                <a:extLst>
                  <a:ext uri="{FF2B5EF4-FFF2-40B4-BE49-F238E27FC236}">
                    <a16:creationId xmlns:a16="http://schemas.microsoft.com/office/drawing/2014/main" id="{41704243-212B-4625-BE15-219C116686FD}"/>
                  </a:ext>
                </a:extLst>
              </p:cNvPr>
              <p:cNvGrpSpPr/>
              <p:nvPr/>
            </p:nvGrpSpPr>
            <p:grpSpPr>
              <a:xfrm flipH="1">
                <a:off x="10877905" y="2145066"/>
                <a:ext cx="393068" cy="160020"/>
                <a:chOff x="13902915" y="4901992"/>
                <a:chExt cx="786135" cy="320040"/>
              </a:xfrm>
            </p:grpSpPr>
            <p:cxnSp>
              <p:nvCxnSpPr>
                <p:cNvPr id="167" name="Straight Connector 166">
                  <a:extLst>
                    <a:ext uri="{FF2B5EF4-FFF2-40B4-BE49-F238E27FC236}">
                      <a16:creationId xmlns:a16="http://schemas.microsoft.com/office/drawing/2014/main" id="{7E7DAEEE-D812-49D5-8452-70FBD2430A64}"/>
                    </a:ext>
                  </a:extLst>
                </p:cNvPr>
                <p:cNvCxnSpPr>
                  <a:cxnSpLocks/>
                </p:cNvCxnSpPr>
                <p:nvPr/>
              </p:nvCxnSpPr>
              <p:spPr>
                <a:xfrm flipH="1">
                  <a:off x="14221687" y="4901992"/>
                  <a:ext cx="46736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8" name="Graphic 48">
                  <a:extLst>
                    <a:ext uri="{FF2B5EF4-FFF2-40B4-BE49-F238E27FC236}">
                      <a16:creationId xmlns:a16="http://schemas.microsoft.com/office/drawing/2014/main" id="{96FD8F94-9643-4AC6-A5AB-F2B6E536A0A1}"/>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69" name="Group 168">
                <a:extLst>
                  <a:ext uri="{FF2B5EF4-FFF2-40B4-BE49-F238E27FC236}">
                    <a16:creationId xmlns:a16="http://schemas.microsoft.com/office/drawing/2014/main" id="{DB11CC5C-316A-4666-99A9-D35117B7EF88}"/>
                  </a:ext>
                </a:extLst>
              </p:cNvPr>
              <p:cNvGrpSpPr/>
              <p:nvPr/>
            </p:nvGrpSpPr>
            <p:grpSpPr>
              <a:xfrm flipH="1">
                <a:off x="10877905" y="2614926"/>
                <a:ext cx="393068" cy="160020"/>
                <a:chOff x="13902915" y="4901992"/>
                <a:chExt cx="786135" cy="320040"/>
              </a:xfrm>
            </p:grpSpPr>
            <p:cxnSp>
              <p:nvCxnSpPr>
                <p:cNvPr id="170" name="Straight Connector 169">
                  <a:extLst>
                    <a:ext uri="{FF2B5EF4-FFF2-40B4-BE49-F238E27FC236}">
                      <a16:creationId xmlns:a16="http://schemas.microsoft.com/office/drawing/2014/main" id="{A49E43F6-4BBA-428D-8ED9-9C7DF15288E6}"/>
                    </a:ext>
                  </a:extLst>
                </p:cNvPr>
                <p:cNvCxnSpPr>
                  <a:cxnSpLocks/>
                </p:cNvCxnSpPr>
                <p:nvPr/>
              </p:nvCxnSpPr>
              <p:spPr>
                <a:xfrm flipH="1">
                  <a:off x="14221687" y="4901992"/>
                  <a:ext cx="46736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1" name="Graphic 48">
                  <a:extLst>
                    <a:ext uri="{FF2B5EF4-FFF2-40B4-BE49-F238E27FC236}">
                      <a16:creationId xmlns:a16="http://schemas.microsoft.com/office/drawing/2014/main" id="{312449BA-F3A4-453F-AFEF-5767ECBDB949}"/>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72" name="Group 171">
                <a:extLst>
                  <a:ext uri="{FF2B5EF4-FFF2-40B4-BE49-F238E27FC236}">
                    <a16:creationId xmlns:a16="http://schemas.microsoft.com/office/drawing/2014/main" id="{30D775F1-34BD-4D48-BCF7-693E39366A48}"/>
                  </a:ext>
                </a:extLst>
              </p:cNvPr>
              <p:cNvGrpSpPr/>
              <p:nvPr/>
            </p:nvGrpSpPr>
            <p:grpSpPr>
              <a:xfrm flipH="1">
                <a:off x="10877905" y="3084785"/>
                <a:ext cx="393068" cy="160020"/>
                <a:chOff x="13902915" y="4901992"/>
                <a:chExt cx="786135" cy="320040"/>
              </a:xfrm>
            </p:grpSpPr>
            <p:cxnSp>
              <p:nvCxnSpPr>
                <p:cNvPr id="173" name="Straight Connector 172">
                  <a:extLst>
                    <a:ext uri="{FF2B5EF4-FFF2-40B4-BE49-F238E27FC236}">
                      <a16:creationId xmlns:a16="http://schemas.microsoft.com/office/drawing/2014/main" id="{CA415082-204B-4779-8F1D-888B92DF7A4B}"/>
                    </a:ext>
                  </a:extLst>
                </p:cNvPr>
                <p:cNvCxnSpPr>
                  <a:cxnSpLocks/>
                </p:cNvCxnSpPr>
                <p:nvPr/>
              </p:nvCxnSpPr>
              <p:spPr>
                <a:xfrm flipH="1">
                  <a:off x="14221687" y="4901992"/>
                  <a:ext cx="46736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4" name="Graphic 48">
                  <a:extLst>
                    <a:ext uri="{FF2B5EF4-FFF2-40B4-BE49-F238E27FC236}">
                      <a16:creationId xmlns:a16="http://schemas.microsoft.com/office/drawing/2014/main" id="{CDE9792F-208E-4E8A-B978-9321536D601A}"/>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75" name="Group 174">
                <a:extLst>
                  <a:ext uri="{FF2B5EF4-FFF2-40B4-BE49-F238E27FC236}">
                    <a16:creationId xmlns:a16="http://schemas.microsoft.com/office/drawing/2014/main" id="{03C11191-86FA-44A4-A633-001F09720A1E}"/>
                  </a:ext>
                </a:extLst>
              </p:cNvPr>
              <p:cNvGrpSpPr/>
              <p:nvPr/>
            </p:nvGrpSpPr>
            <p:grpSpPr>
              <a:xfrm flipH="1" flipV="1">
                <a:off x="10877905" y="3614339"/>
                <a:ext cx="393068" cy="160020"/>
                <a:chOff x="13902915" y="4901992"/>
                <a:chExt cx="786135" cy="320040"/>
              </a:xfrm>
            </p:grpSpPr>
            <p:cxnSp>
              <p:nvCxnSpPr>
                <p:cNvPr id="176" name="Straight Connector 175">
                  <a:extLst>
                    <a:ext uri="{FF2B5EF4-FFF2-40B4-BE49-F238E27FC236}">
                      <a16:creationId xmlns:a16="http://schemas.microsoft.com/office/drawing/2014/main" id="{38D7FF45-A593-4A06-8FC1-C75DD5B7EE76}"/>
                    </a:ext>
                  </a:extLst>
                </p:cNvPr>
                <p:cNvCxnSpPr>
                  <a:cxnSpLocks/>
                </p:cNvCxnSpPr>
                <p:nvPr/>
              </p:nvCxnSpPr>
              <p:spPr>
                <a:xfrm flipH="1">
                  <a:off x="14221687" y="4901992"/>
                  <a:ext cx="46736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7" name="Graphic 48">
                  <a:extLst>
                    <a:ext uri="{FF2B5EF4-FFF2-40B4-BE49-F238E27FC236}">
                      <a16:creationId xmlns:a16="http://schemas.microsoft.com/office/drawing/2014/main" id="{54DF72D1-EAC1-444F-95A3-3E817D7CAA1C}"/>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78" name="Group 177">
                <a:extLst>
                  <a:ext uri="{FF2B5EF4-FFF2-40B4-BE49-F238E27FC236}">
                    <a16:creationId xmlns:a16="http://schemas.microsoft.com/office/drawing/2014/main" id="{B5B85556-28A2-458B-92D8-2154ADCB5765}"/>
                  </a:ext>
                </a:extLst>
              </p:cNvPr>
              <p:cNvGrpSpPr/>
              <p:nvPr/>
            </p:nvGrpSpPr>
            <p:grpSpPr>
              <a:xfrm flipH="1" flipV="1">
                <a:off x="10877905" y="4084199"/>
                <a:ext cx="393068" cy="160020"/>
                <a:chOff x="13902915" y="4901992"/>
                <a:chExt cx="786135" cy="320040"/>
              </a:xfrm>
            </p:grpSpPr>
            <p:cxnSp>
              <p:nvCxnSpPr>
                <p:cNvPr id="179" name="Straight Connector 178">
                  <a:extLst>
                    <a:ext uri="{FF2B5EF4-FFF2-40B4-BE49-F238E27FC236}">
                      <a16:creationId xmlns:a16="http://schemas.microsoft.com/office/drawing/2014/main" id="{CC7BC01F-C0F4-4C61-AEF0-96BDFDAE8A19}"/>
                    </a:ext>
                  </a:extLst>
                </p:cNvPr>
                <p:cNvCxnSpPr>
                  <a:cxnSpLocks/>
                </p:cNvCxnSpPr>
                <p:nvPr/>
              </p:nvCxnSpPr>
              <p:spPr>
                <a:xfrm flipH="1">
                  <a:off x="14221687" y="4901992"/>
                  <a:ext cx="46736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0" name="Graphic 48">
                  <a:extLst>
                    <a:ext uri="{FF2B5EF4-FFF2-40B4-BE49-F238E27FC236}">
                      <a16:creationId xmlns:a16="http://schemas.microsoft.com/office/drawing/2014/main" id="{AB3C9E0B-4C96-4ACB-8FFF-C0EDD246CE39}"/>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81" name="Group 180">
                <a:extLst>
                  <a:ext uri="{FF2B5EF4-FFF2-40B4-BE49-F238E27FC236}">
                    <a16:creationId xmlns:a16="http://schemas.microsoft.com/office/drawing/2014/main" id="{292080B8-5D5B-4F74-A8B3-02BDB29E415C}"/>
                  </a:ext>
                </a:extLst>
              </p:cNvPr>
              <p:cNvGrpSpPr/>
              <p:nvPr/>
            </p:nvGrpSpPr>
            <p:grpSpPr>
              <a:xfrm flipH="1" flipV="1">
                <a:off x="10877905" y="4554058"/>
                <a:ext cx="393068" cy="160020"/>
                <a:chOff x="13902915" y="4901992"/>
                <a:chExt cx="786135" cy="320040"/>
              </a:xfrm>
            </p:grpSpPr>
            <p:cxnSp>
              <p:nvCxnSpPr>
                <p:cNvPr id="182" name="Straight Connector 181">
                  <a:extLst>
                    <a:ext uri="{FF2B5EF4-FFF2-40B4-BE49-F238E27FC236}">
                      <a16:creationId xmlns:a16="http://schemas.microsoft.com/office/drawing/2014/main" id="{FF5DB90C-72FB-4635-BB20-FDEBF02D52E1}"/>
                    </a:ext>
                  </a:extLst>
                </p:cNvPr>
                <p:cNvCxnSpPr>
                  <a:cxnSpLocks/>
                </p:cNvCxnSpPr>
                <p:nvPr/>
              </p:nvCxnSpPr>
              <p:spPr>
                <a:xfrm flipH="1">
                  <a:off x="14221687" y="4901992"/>
                  <a:ext cx="46736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3" name="Graphic 48">
                  <a:extLst>
                    <a:ext uri="{FF2B5EF4-FFF2-40B4-BE49-F238E27FC236}">
                      <a16:creationId xmlns:a16="http://schemas.microsoft.com/office/drawing/2014/main" id="{791F7097-62C5-4F26-A351-085DE2220576}"/>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84" name="Group 183">
                <a:extLst>
                  <a:ext uri="{FF2B5EF4-FFF2-40B4-BE49-F238E27FC236}">
                    <a16:creationId xmlns:a16="http://schemas.microsoft.com/office/drawing/2014/main" id="{7DA2B309-CE82-433C-ADAB-4143B79F3CB6}"/>
                  </a:ext>
                </a:extLst>
              </p:cNvPr>
              <p:cNvGrpSpPr/>
              <p:nvPr/>
            </p:nvGrpSpPr>
            <p:grpSpPr>
              <a:xfrm flipH="1" flipV="1">
                <a:off x="10877905" y="5023918"/>
                <a:ext cx="393068" cy="160020"/>
                <a:chOff x="13902915" y="4901992"/>
                <a:chExt cx="786135" cy="320040"/>
              </a:xfrm>
            </p:grpSpPr>
            <p:cxnSp>
              <p:nvCxnSpPr>
                <p:cNvPr id="185" name="Straight Connector 184">
                  <a:extLst>
                    <a:ext uri="{FF2B5EF4-FFF2-40B4-BE49-F238E27FC236}">
                      <a16:creationId xmlns:a16="http://schemas.microsoft.com/office/drawing/2014/main" id="{A3555414-B37D-4A1B-83B6-F893C29003C0}"/>
                    </a:ext>
                  </a:extLst>
                </p:cNvPr>
                <p:cNvCxnSpPr>
                  <a:cxnSpLocks/>
                </p:cNvCxnSpPr>
                <p:nvPr/>
              </p:nvCxnSpPr>
              <p:spPr>
                <a:xfrm flipH="1">
                  <a:off x="14221687" y="4901992"/>
                  <a:ext cx="46736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6" name="Graphic 48">
                  <a:extLst>
                    <a:ext uri="{FF2B5EF4-FFF2-40B4-BE49-F238E27FC236}">
                      <a16:creationId xmlns:a16="http://schemas.microsoft.com/office/drawing/2014/main" id="{01FBDE46-3CDF-4554-AEBD-F3DB2679F8CC}"/>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87" name="Group 186">
                <a:extLst>
                  <a:ext uri="{FF2B5EF4-FFF2-40B4-BE49-F238E27FC236}">
                    <a16:creationId xmlns:a16="http://schemas.microsoft.com/office/drawing/2014/main" id="{929BDB8F-1C56-4935-BC3D-79F6673412B2}"/>
                  </a:ext>
                </a:extLst>
              </p:cNvPr>
              <p:cNvGrpSpPr/>
              <p:nvPr/>
            </p:nvGrpSpPr>
            <p:grpSpPr>
              <a:xfrm flipH="1" flipV="1">
                <a:off x="10877905" y="5493777"/>
                <a:ext cx="393068" cy="160020"/>
                <a:chOff x="13902915" y="4901992"/>
                <a:chExt cx="786135" cy="320040"/>
              </a:xfrm>
            </p:grpSpPr>
            <p:cxnSp>
              <p:nvCxnSpPr>
                <p:cNvPr id="188" name="Straight Connector 187">
                  <a:extLst>
                    <a:ext uri="{FF2B5EF4-FFF2-40B4-BE49-F238E27FC236}">
                      <a16:creationId xmlns:a16="http://schemas.microsoft.com/office/drawing/2014/main" id="{BDB81188-E023-4C52-9245-7FE2B4AA9E8F}"/>
                    </a:ext>
                  </a:extLst>
                </p:cNvPr>
                <p:cNvCxnSpPr>
                  <a:cxnSpLocks/>
                </p:cNvCxnSpPr>
                <p:nvPr/>
              </p:nvCxnSpPr>
              <p:spPr>
                <a:xfrm flipH="1">
                  <a:off x="14221687" y="4901992"/>
                  <a:ext cx="46736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9" name="Graphic 48">
                  <a:extLst>
                    <a:ext uri="{FF2B5EF4-FFF2-40B4-BE49-F238E27FC236}">
                      <a16:creationId xmlns:a16="http://schemas.microsoft.com/office/drawing/2014/main" id="{175DB841-F497-40BE-B98C-6171E1DAD08B}"/>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90" name="Group 189">
                <a:extLst>
                  <a:ext uri="{FF2B5EF4-FFF2-40B4-BE49-F238E27FC236}">
                    <a16:creationId xmlns:a16="http://schemas.microsoft.com/office/drawing/2014/main" id="{EABBEB81-2D43-429A-BD1A-2C61F5A80572}"/>
                  </a:ext>
                </a:extLst>
              </p:cNvPr>
              <p:cNvGrpSpPr/>
              <p:nvPr/>
            </p:nvGrpSpPr>
            <p:grpSpPr>
              <a:xfrm flipH="1">
                <a:off x="10877905" y="1205347"/>
                <a:ext cx="393068" cy="160020"/>
                <a:chOff x="13902915" y="4901992"/>
                <a:chExt cx="786135" cy="320040"/>
              </a:xfrm>
            </p:grpSpPr>
            <p:cxnSp>
              <p:nvCxnSpPr>
                <p:cNvPr id="191" name="Straight Connector 190">
                  <a:extLst>
                    <a:ext uri="{FF2B5EF4-FFF2-40B4-BE49-F238E27FC236}">
                      <a16:creationId xmlns:a16="http://schemas.microsoft.com/office/drawing/2014/main" id="{37A8F7A2-800A-4BF4-B520-0673569C78A6}"/>
                    </a:ext>
                  </a:extLst>
                </p:cNvPr>
                <p:cNvCxnSpPr>
                  <a:cxnSpLocks/>
                </p:cNvCxnSpPr>
                <p:nvPr/>
              </p:nvCxnSpPr>
              <p:spPr>
                <a:xfrm flipH="1">
                  <a:off x="14221687" y="4901992"/>
                  <a:ext cx="467363"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2" name="Graphic 48">
                  <a:extLst>
                    <a:ext uri="{FF2B5EF4-FFF2-40B4-BE49-F238E27FC236}">
                      <a16:creationId xmlns:a16="http://schemas.microsoft.com/office/drawing/2014/main" id="{4F7CFB2D-CC67-4850-B573-D0171BB6E46A}"/>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cxnSp>
          <p:nvCxnSpPr>
            <p:cNvPr id="193" name="Straight Connector 192">
              <a:extLst>
                <a:ext uri="{FF2B5EF4-FFF2-40B4-BE49-F238E27FC236}">
                  <a16:creationId xmlns:a16="http://schemas.microsoft.com/office/drawing/2014/main" id="{297719FD-01E2-4922-87F5-C7A7DDF77686}"/>
                </a:ext>
              </a:extLst>
            </p:cNvPr>
            <p:cNvCxnSpPr>
              <a:cxnSpLocks/>
            </p:cNvCxnSpPr>
            <p:nvPr/>
          </p:nvCxnSpPr>
          <p:spPr>
            <a:xfrm flipH="1">
              <a:off x="8362898" y="3429573"/>
              <a:ext cx="418778"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116" name="Picture 115" descr="Bing logo">
            <a:extLst>
              <a:ext uri="{FF2B5EF4-FFF2-40B4-BE49-F238E27FC236}">
                <a16:creationId xmlns:a16="http://schemas.microsoft.com/office/drawing/2014/main" id="{80500858-5A6B-4738-B20A-D074382B1F5C}"/>
              </a:ext>
            </a:extLst>
          </p:cNvPr>
          <p:cNvPicPr>
            <a:picLocks noChangeAspect="1"/>
          </p:cNvPicPr>
          <p:nvPr/>
        </p:nvPicPr>
        <p:blipFill>
          <a:blip r:embed="rId4"/>
          <a:stretch>
            <a:fillRect/>
          </a:stretch>
        </p:blipFill>
        <p:spPr>
          <a:xfrm>
            <a:off x="9410401" y="969755"/>
            <a:ext cx="235784" cy="352948"/>
          </a:xfrm>
          <a:prstGeom prst="rect">
            <a:avLst/>
          </a:prstGeom>
        </p:spPr>
      </p:pic>
      <p:sp>
        <p:nvSpPr>
          <p:cNvPr id="119" name="TextBox 118">
            <a:extLst>
              <a:ext uri="{FF2B5EF4-FFF2-40B4-BE49-F238E27FC236}">
                <a16:creationId xmlns:a16="http://schemas.microsoft.com/office/drawing/2014/main" id="{FC8DD1DE-CFF0-46D4-B219-CB01AAC3BCAB}"/>
              </a:ext>
            </a:extLst>
          </p:cNvPr>
          <p:cNvSpPr txBox="1"/>
          <p:nvPr/>
        </p:nvSpPr>
        <p:spPr>
          <a:xfrm>
            <a:off x="9787073" y="888603"/>
            <a:ext cx="1828800" cy="515252"/>
          </a:xfrm>
          <a:prstGeom prst="rect">
            <a:avLst/>
          </a:prstGeom>
          <a:noFill/>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white"/>
                </a:solidFill>
                <a:effectLst/>
                <a:uLnTx/>
                <a:uFillTx/>
                <a:latin typeface="Segoe UI"/>
                <a:ea typeface="+mn-ea"/>
                <a:cs typeface="+mn-cs"/>
              </a:rPr>
              <a:t>更优的搜索和问答体验</a:t>
            </a:r>
          </a:p>
        </p:txBody>
      </p:sp>
      <p:pic>
        <p:nvPicPr>
          <p:cNvPr id="115" name="Picture 114" descr="Power Platform logo">
            <a:extLst>
              <a:ext uri="{FF2B5EF4-FFF2-40B4-BE49-F238E27FC236}">
                <a16:creationId xmlns:a16="http://schemas.microsoft.com/office/drawing/2014/main" id="{C466EB0E-5BC2-45D6-844B-1EF3EFB423EE}"/>
              </a:ext>
            </a:extLst>
          </p:cNvPr>
          <p:cNvPicPr>
            <a:picLocks noChangeAspect="1"/>
          </p:cNvPicPr>
          <p:nvPr/>
        </p:nvPicPr>
        <p:blipFill>
          <a:blip r:embed="rId5"/>
          <a:stretch>
            <a:fillRect/>
          </a:stretch>
        </p:blipFill>
        <p:spPr>
          <a:xfrm>
            <a:off x="9357585" y="1624729"/>
            <a:ext cx="347767" cy="347767"/>
          </a:xfrm>
          <a:prstGeom prst="rect">
            <a:avLst/>
          </a:prstGeom>
        </p:spPr>
      </p:pic>
      <p:sp>
        <p:nvSpPr>
          <p:cNvPr id="122" name="TextBox 121">
            <a:extLst>
              <a:ext uri="{FF2B5EF4-FFF2-40B4-BE49-F238E27FC236}">
                <a16:creationId xmlns:a16="http://schemas.microsoft.com/office/drawing/2014/main" id="{EEC1D015-EA72-445B-B7DE-38B5E00D206C}"/>
              </a:ext>
            </a:extLst>
          </p:cNvPr>
          <p:cNvSpPr txBox="1"/>
          <p:nvPr/>
        </p:nvSpPr>
        <p:spPr>
          <a:xfrm>
            <a:off x="9787073" y="1540987"/>
            <a:ext cx="1828800" cy="515252"/>
          </a:xfrm>
          <a:prstGeom prst="rect">
            <a:avLst/>
          </a:prstGeom>
          <a:noFill/>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white"/>
                </a:solidFill>
                <a:effectLst/>
                <a:uLnTx/>
                <a:uFillTx/>
                <a:latin typeface="Segoe UI"/>
                <a:ea typeface="+mn-ea"/>
                <a:cs typeface="+mn-cs"/>
              </a:rPr>
              <a:t>提升客户参与和支持度</a:t>
            </a:r>
          </a:p>
        </p:txBody>
      </p:sp>
      <p:pic>
        <p:nvPicPr>
          <p:cNvPr id="113" name="Picture 2" descr="LinkedIn logo">
            <a:extLst>
              <a:ext uri="{FF2B5EF4-FFF2-40B4-BE49-F238E27FC236}">
                <a16:creationId xmlns:a16="http://schemas.microsoft.com/office/drawing/2014/main" id="{FAB789A7-2284-4A32-9CA3-14825792D66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395047" y="2317751"/>
            <a:ext cx="266493" cy="266492"/>
          </a:xfrm>
          <a:prstGeom prst="rect">
            <a:avLst/>
          </a:prstGeom>
          <a:noFill/>
          <a:extLst>
            <a:ext uri="{909E8E84-426E-40DD-AFC4-6F175D3DCCD1}">
              <a14:hiddenFill xmlns:a14="http://schemas.microsoft.com/office/drawing/2010/main">
                <a:solidFill>
                  <a:srgbClr val="FFFFFF"/>
                </a:solidFill>
              </a14:hiddenFill>
            </a:ext>
          </a:extLst>
        </p:spPr>
      </p:pic>
      <p:sp>
        <p:nvSpPr>
          <p:cNvPr id="120" name="TextBox 119">
            <a:extLst>
              <a:ext uri="{FF2B5EF4-FFF2-40B4-BE49-F238E27FC236}">
                <a16:creationId xmlns:a16="http://schemas.microsoft.com/office/drawing/2014/main" id="{5BE98641-000A-44F7-9F81-0AD45DED7097}"/>
              </a:ext>
            </a:extLst>
          </p:cNvPr>
          <p:cNvSpPr txBox="1"/>
          <p:nvPr/>
        </p:nvSpPr>
        <p:spPr>
          <a:xfrm>
            <a:off x="9787073" y="2193370"/>
            <a:ext cx="1828800" cy="515252"/>
          </a:xfrm>
          <a:prstGeom prst="rect">
            <a:avLst/>
          </a:prstGeom>
          <a:noFill/>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white"/>
                </a:solidFill>
                <a:effectLst/>
                <a:uLnTx/>
                <a:uFillTx/>
                <a:latin typeface="Segoe UI"/>
                <a:ea typeface="+mn-ea"/>
                <a:cs typeface="+mn-cs"/>
              </a:rPr>
              <a:t>更合适，更精准的内容匹配</a:t>
            </a:r>
          </a:p>
        </p:txBody>
      </p:sp>
      <p:pic>
        <p:nvPicPr>
          <p:cNvPr id="117" name="Picture 116" descr="Outlook logo">
            <a:extLst>
              <a:ext uri="{FF2B5EF4-FFF2-40B4-BE49-F238E27FC236}">
                <a16:creationId xmlns:a16="http://schemas.microsoft.com/office/drawing/2014/main" id="{0D4FE8DA-B37E-4DAB-9595-8906F52840C2}"/>
              </a:ext>
            </a:extLst>
          </p:cNvPr>
          <p:cNvPicPr>
            <a:picLocks noChangeAspect="1"/>
          </p:cNvPicPr>
          <p:nvPr/>
        </p:nvPicPr>
        <p:blipFill>
          <a:blip r:embed="rId7"/>
          <a:stretch>
            <a:fillRect/>
          </a:stretch>
        </p:blipFill>
        <p:spPr>
          <a:xfrm>
            <a:off x="9378508" y="2972841"/>
            <a:ext cx="299570" cy="261078"/>
          </a:xfrm>
          <a:prstGeom prst="rect">
            <a:avLst/>
          </a:prstGeom>
        </p:spPr>
      </p:pic>
      <p:sp>
        <p:nvSpPr>
          <p:cNvPr id="124" name="TextBox 123">
            <a:extLst>
              <a:ext uri="{FF2B5EF4-FFF2-40B4-BE49-F238E27FC236}">
                <a16:creationId xmlns:a16="http://schemas.microsoft.com/office/drawing/2014/main" id="{03804E1A-BDF4-4DFE-B63C-36DC2B0A7271}"/>
              </a:ext>
            </a:extLst>
          </p:cNvPr>
          <p:cNvSpPr txBox="1"/>
          <p:nvPr/>
        </p:nvSpPr>
        <p:spPr>
          <a:xfrm>
            <a:off x="9787073" y="2845754"/>
            <a:ext cx="2138228" cy="515252"/>
          </a:xfrm>
          <a:prstGeom prst="rect">
            <a:avLst/>
          </a:prstGeom>
          <a:noFill/>
        </p:spPr>
        <p:txBody>
          <a:bodyPr wrap="square" lIns="0" tIns="0" rIns="0" bIns="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white"/>
                </a:solidFill>
                <a:effectLst/>
                <a:uLnTx/>
                <a:uFillTx/>
                <a:latin typeface="Segoe UI"/>
                <a:ea typeface="+mn-ea"/>
                <a:cs typeface="+mn-cs"/>
              </a:rPr>
              <a:t>更简单的邮件管理和会议规划</a:t>
            </a:r>
            <a:endParaRPr kumimoji="0" lang="en-US" sz="1200" b="0" i="0" u="none" strike="noStrike" kern="1200" cap="none" spc="0" normalizeH="0" baseline="0" noProof="0">
              <a:ln>
                <a:noFill/>
              </a:ln>
              <a:solidFill>
                <a:prstClr val="white"/>
              </a:solidFill>
              <a:effectLst/>
              <a:uLnTx/>
              <a:uFillTx/>
              <a:latin typeface="Segoe UI Semibold"/>
              <a:ea typeface="+mn-ea"/>
              <a:cs typeface="+mn-cs"/>
            </a:endParaRPr>
          </a:p>
        </p:txBody>
      </p:sp>
      <p:pic>
        <p:nvPicPr>
          <p:cNvPr id="127" name="Picture 126" descr="Sharepoint logo">
            <a:extLst>
              <a:ext uri="{FF2B5EF4-FFF2-40B4-BE49-F238E27FC236}">
                <a16:creationId xmlns:a16="http://schemas.microsoft.com/office/drawing/2014/main" id="{BE46C097-4BD2-4E7D-A2CC-7E5A94D63F71}"/>
              </a:ext>
            </a:extLst>
          </p:cNvPr>
          <p:cNvPicPr>
            <a:picLocks noChangeAspect="1"/>
          </p:cNvPicPr>
          <p:nvPr/>
        </p:nvPicPr>
        <p:blipFill>
          <a:blip r:embed="rId8"/>
          <a:stretch>
            <a:fillRect/>
          </a:stretch>
        </p:blipFill>
        <p:spPr>
          <a:xfrm>
            <a:off x="9378508" y="3605978"/>
            <a:ext cx="299570" cy="299570"/>
          </a:xfrm>
          <a:prstGeom prst="rect">
            <a:avLst/>
          </a:prstGeom>
        </p:spPr>
      </p:pic>
      <p:sp>
        <p:nvSpPr>
          <p:cNvPr id="126" name="TextBox 125">
            <a:extLst>
              <a:ext uri="{FF2B5EF4-FFF2-40B4-BE49-F238E27FC236}">
                <a16:creationId xmlns:a16="http://schemas.microsoft.com/office/drawing/2014/main" id="{DD4FEC02-0B6F-45B3-AEA3-73A3399672BF}"/>
              </a:ext>
            </a:extLst>
          </p:cNvPr>
          <p:cNvSpPr txBox="1"/>
          <p:nvPr/>
        </p:nvSpPr>
        <p:spPr>
          <a:xfrm>
            <a:off x="9787073" y="3498137"/>
            <a:ext cx="1828800" cy="515252"/>
          </a:xfrm>
          <a:prstGeom prst="rect">
            <a:avLst/>
          </a:prstGeom>
          <a:noFill/>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white"/>
                </a:solidFill>
                <a:effectLst/>
                <a:uLnTx/>
                <a:uFillTx/>
                <a:latin typeface="Segoe UI"/>
                <a:ea typeface="+mn-ea"/>
                <a:cs typeface="+mn-cs"/>
              </a:rPr>
              <a:t>更便捷的知识管理</a:t>
            </a:r>
          </a:p>
        </p:txBody>
      </p:sp>
      <p:pic>
        <p:nvPicPr>
          <p:cNvPr id="118" name="Teams logo" descr="Teams logo">
            <a:extLst>
              <a:ext uri="{FF2B5EF4-FFF2-40B4-BE49-F238E27FC236}">
                <a16:creationId xmlns:a16="http://schemas.microsoft.com/office/drawing/2014/main" id="{8C6F897B-14FE-4914-BB31-459046BA1F40}"/>
              </a:ext>
            </a:extLst>
          </p:cNvPr>
          <p:cNvPicPr>
            <a:picLocks noChangeAspect="1"/>
          </p:cNvPicPr>
          <p:nvPr/>
        </p:nvPicPr>
        <p:blipFill rotWithShape="1">
          <a:blip r:embed="rId9"/>
          <a:srcRect l="24158" t="26830" r="25642" b="26830"/>
          <a:stretch/>
        </p:blipFill>
        <p:spPr>
          <a:xfrm>
            <a:off x="9374522" y="4266204"/>
            <a:ext cx="307542" cy="283886"/>
          </a:xfrm>
          <a:prstGeom prst="rect">
            <a:avLst/>
          </a:prstGeom>
        </p:spPr>
      </p:pic>
      <p:sp>
        <p:nvSpPr>
          <p:cNvPr id="125" name="TextBox 124">
            <a:extLst>
              <a:ext uri="{FF2B5EF4-FFF2-40B4-BE49-F238E27FC236}">
                <a16:creationId xmlns:a16="http://schemas.microsoft.com/office/drawing/2014/main" id="{DA2F5FD3-E9E8-459B-834A-620F77EF14AA}"/>
              </a:ext>
            </a:extLst>
          </p:cNvPr>
          <p:cNvSpPr txBox="1"/>
          <p:nvPr/>
        </p:nvSpPr>
        <p:spPr>
          <a:xfrm>
            <a:off x="9787073" y="4150521"/>
            <a:ext cx="1828800" cy="515252"/>
          </a:xfrm>
          <a:prstGeom prst="rect">
            <a:avLst/>
          </a:prstGeom>
          <a:noFill/>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white"/>
                </a:solidFill>
                <a:effectLst/>
                <a:uLnTx/>
                <a:uFillTx/>
                <a:latin typeface="Segoe UI"/>
                <a:ea typeface="+mn-ea"/>
                <a:cs typeface="+mn-cs"/>
              </a:rPr>
              <a:t>更高效的会议管理</a:t>
            </a:r>
          </a:p>
        </p:txBody>
      </p:sp>
      <p:pic>
        <p:nvPicPr>
          <p:cNvPr id="114" name="Picture 113" descr="Word logo">
            <a:extLst>
              <a:ext uri="{FF2B5EF4-FFF2-40B4-BE49-F238E27FC236}">
                <a16:creationId xmlns:a16="http://schemas.microsoft.com/office/drawing/2014/main" id="{50CEFF49-3016-466E-9777-4E6ACE5FF8B8}"/>
              </a:ext>
            </a:extLst>
          </p:cNvPr>
          <p:cNvPicPr>
            <a:picLocks noChangeAspect="1"/>
          </p:cNvPicPr>
          <p:nvPr/>
        </p:nvPicPr>
        <p:blipFill>
          <a:blip r:embed="rId10"/>
          <a:stretch>
            <a:fillRect/>
          </a:stretch>
        </p:blipFill>
        <p:spPr>
          <a:xfrm>
            <a:off x="9377043" y="4918588"/>
            <a:ext cx="302501" cy="283886"/>
          </a:xfrm>
          <a:prstGeom prst="rect">
            <a:avLst/>
          </a:prstGeom>
        </p:spPr>
      </p:pic>
      <p:sp>
        <p:nvSpPr>
          <p:cNvPr id="121" name="TextBox 120">
            <a:extLst>
              <a:ext uri="{FF2B5EF4-FFF2-40B4-BE49-F238E27FC236}">
                <a16:creationId xmlns:a16="http://schemas.microsoft.com/office/drawing/2014/main" id="{9945EC5E-458E-4E32-84A7-45192DE4DDBC}"/>
              </a:ext>
            </a:extLst>
          </p:cNvPr>
          <p:cNvSpPr txBox="1"/>
          <p:nvPr/>
        </p:nvSpPr>
        <p:spPr>
          <a:xfrm>
            <a:off x="9787073" y="4802904"/>
            <a:ext cx="1828800" cy="515252"/>
          </a:xfrm>
          <a:prstGeom prst="rect">
            <a:avLst/>
          </a:prstGeom>
          <a:noFill/>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white"/>
                </a:solidFill>
                <a:effectLst/>
                <a:uLnTx/>
                <a:uFillTx/>
                <a:latin typeface="Segoe UI"/>
                <a:ea typeface="+mn-ea"/>
                <a:cs typeface="+mn-cs"/>
              </a:rPr>
              <a:t>更好的阅读和写作辅助</a:t>
            </a:r>
          </a:p>
        </p:txBody>
      </p:sp>
      <p:pic>
        <p:nvPicPr>
          <p:cNvPr id="128" name="Picture 127" descr="Xbox logo">
            <a:extLst>
              <a:ext uri="{FF2B5EF4-FFF2-40B4-BE49-F238E27FC236}">
                <a16:creationId xmlns:a16="http://schemas.microsoft.com/office/drawing/2014/main" id="{D765A145-F684-4CB2-84E5-8A2AF0AC2C56}"/>
              </a:ext>
            </a:extLst>
          </p:cNvPr>
          <p:cNvPicPr>
            <a:picLocks noChangeAspect="1"/>
          </p:cNvPicPr>
          <p:nvPr/>
        </p:nvPicPr>
        <p:blipFill rotWithShape="1">
          <a:blip r:embed="rId11"/>
          <a:srcRect l="35077" t="19953" r="35077" b="45332"/>
          <a:stretch/>
        </p:blipFill>
        <p:spPr>
          <a:xfrm>
            <a:off x="9384168" y="5568120"/>
            <a:ext cx="288251" cy="289591"/>
          </a:xfrm>
          <a:prstGeom prst="rect">
            <a:avLst/>
          </a:prstGeom>
        </p:spPr>
      </p:pic>
      <p:sp>
        <p:nvSpPr>
          <p:cNvPr id="123" name="TextBox 122">
            <a:extLst>
              <a:ext uri="{FF2B5EF4-FFF2-40B4-BE49-F238E27FC236}">
                <a16:creationId xmlns:a16="http://schemas.microsoft.com/office/drawing/2014/main" id="{11DBFD0C-56BA-4998-8B2B-D878AE431502}"/>
              </a:ext>
            </a:extLst>
          </p:cNvPr>
          <p:cNvSpPr txBox="1"/>
          <p:nvPr/>
        </p:nvSpPr>
        <p:spPr>
          <a:xfrm>
            <a:off x="9787073" y="5455289"/>
            <a:ext cx="1828800" cy="515252"/>
          </a:xfrm>
          <a:prstGeom prst="rect">
            <a:avLst/>
          </a:prstGeom>
          <a:noFill/>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white"/>
                </a:solidFill>
                <a:effectLst/>
                <a:uLnTx/>
                <a:uFillTx/>
                <a:latin typeface="Segoe UI"/>
                <a:ea typeface="+mn-ea"/>
                <a:cs typeface="+mn-cs"/>
              </a:rPr>
              <a:t>更合适、精准的内容</a:t>
            </a:r>
          </a:p>
        </p:txBody>
      </p:sp>
      <p:sp>
        <p:nvSpPr>
          <p:cNvPr id="2" name="Title 1" hidden="1">
            <a:extLst>
              <a:ext uri="{FF2B5EF4-FFF2-40B4-BE49-F238E27FC236}">
                <a16:creationId xmlns:a16="http://schemas.microsoft.com/office/drawing/2014/main" id="{91778813-0632-9551-6D36-EECC0B7B7AEE}"/>
              </a:ext>
            </a:extLst>
          </p:cNvPr>
          <p:cNvSpPr>
            <a:spLocks noGrp="1"/>
          </p:cNvSpPr>
          <p:nvPr>
            <p:ph type="title" idx="4294967295"/>
          </p:nvPr>
        </p:nvSpPr>
        <p:spPr>
          <a:xfrm>
            <a:off x="1174750" y="-554038"/>
            <a:ext cx="11017250" cy="554038"/>
          </a:xfrm>
        </p:spPr>
        <p:txBody>
          <a:bodyPr vert="horz" wrap="square" lIns="0" tIns="0" rIns="0" bIns="0" rtlCol="0" anchor="b">
            <a:spAutoFit/>
          </a:bodyPr>
          <a:lstStyle/>
          <a:p>
            <a:r>
              <a:rPr lang="en-CA"/>
              <a:t>Microsoft AI and </a:t>
            </a:r>
            <a:r>
              <a:rPr lang="en-CA" err="1"/>
              <a:t>OpenAI</a:t>
            </a:r>
            <a:endParaRPr lang="en-CA"/>
          </a:p>
        </p:txBody>
      </p:sp>
      <p:pic>
        <p:nvPicPr>
          <p:cNvPr id="4" name="2F358329-2C19-4FBA-B51C-51CE75BE790F">
            <a:extLst>
              <a:ext uri="{FF2B5EF4-FFF2-40B4-BE49-F238E27FC236}">
                <a16:creationId xmlns:a16="http://schemas.microsoft.com/office/drawing/2014/main" id="{AC08133C-0FD2-8DCF-AA7F-BFA08B2B3E11}"/>
              </a:ext>
            </a:extLst>
          </p:cNvPr>
          <p:cNvPicPr>
            <a:picLocks noChangeAspect="1" noChangeArrowheads="1"/>
          </p:cNvPicPr>
          <p:nvPr/>
        </p:nvPicPr>
        <p:blipFill rotWithShape="1">
          <a:blip r:embed="rId12">
            <a:extLst>
              <a:ext uri="{96DAC541-7B7A-43D3-8B79-37D633B846F1}">
                <asvg:svgBlip xmlns:asvg="http://schemas.microsoft.com/office/drawing/2016/SVG/main" r:embed="rId13"/>
              </a:ext>
            </a:extLst>
          </a:blip>
          <a:srcRect l="-7183" r="-3331"/>
          <a:stretch/>
        </p:blipFill>
        <p:spPr bwMode="auto">
          <a:xfrm>
            <a:off x="588170" y="3631634"/>
            <a:ext cx="228600" cy="208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descr="A picture containing text, clipart&#10;&#10;Description automatically generated">
            <a:extLst>
              <a:ext uri="{FF2B5EF4-FFF2-40B4-BE49-F238E27FC236}">
                <a16:creationId xmlns:a16="http://schemas.microsoft.com/office/drawing/2014/main" id="{E10A17BD-60C0-FE8A-4141-AAB63FFA65E2}"/>
              </a:ext>
            </a:extLst>
          </p:cNvPr>
          <p:cNvPicPr>
            <a:picLocks noChangeAspect="1"/>
          </p:cNvPicPr>
          <p:nvPr/>
        </p:nvPicPr>
        <p:blipFill>
          <a:blip r:embed="rId14"/>
          <a:stretch>
            <a:fillRect/>
          </a:stretch>
        </p:blipFill>
        <p:spPr>
          <a:xfrm>
            <a:off x="586207" y="725774"/>
            <a:ext cx="1371600" cy="292201"/>
          </a:xfrm>
          <a:prstGeom prst="rect">
            <a:avLst/>
          </a:prstGeom>
        </p:spPr>
      </p:pic>
      <p:grpSp>
        <p:nvGrpSpPr>
          <p:cNvPr id="194" name="Group 70" descr="Featuring">
            <a:extLst>
              <a:ext uri="{FF2B5EF4-FFF2-40B4-BE49-F238E27FC236}">
                <a16:creationId xmlns:a16="http://schemas.microsoft.com/office/drawing/2014/main" id="{FDF6DA46-3F1B-4701-8BEE-36B25670B58F}"/>
              </a:ext>
            </a:extLst>
          </p:cNvPr>
          <p:cNvGrpSpPr/>
          <p:nvPr/>
        </p:nvGrpSpPr>
        <p:grpSpPr>
          <a:xfrm>
            <a:off x="5629755" y="1205347"/>
            <a:ext cx="433481" cy="1879438"/>
            <a:chOff x="16746828" y="2410694"/>
            <a:chExt cx="866960" cy="3758876"/>
          </a:xfrm>
        </p:grpSpPr>
        <p:cxnSp>
          <p:nvCxnSpPr>
            <p:cNvPr id="195" name="Straight Connector 71">
              <a:extLst>
                <a:ext uri="{FF2B5EF4-FFF2-40B4-BE49-F238E27FC236}">
                  <a16:creationId xmlns:a16="http://schemas.microsoft.com/office/drawing/2014/main" id="{4F4249BF-D059-4012-924D-0729566EDBC1}"/>
                </a:ext>
              </a:extLst>
            </p:cNvPr>
            <p:cNvCxnSpPr>
              <a:cxnSpLocks/>
            </p:cNvCxnSpPr>
            <p:nvPr/>
          </p:nvCxnSpPr>
          <p:spPr>
            <a:xfrm flipH="1">
              <a:off x="16746828" y="4290132"/>
              <a:ext cx="859534"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96" name="Group 72">
              <a:extLst>
                <a:ext uri="{FF2B5EF4-FFF2-40B4-BE49-F238E27FC236}">
                  <a16:creationId xmlns:a16="http://schemas.microsoft.com/office/drawing/2014/main" id="{DD8B35B6-6EF7-427D-87AF-7B620B92C020}"/>
                </a:ext>
              </a:extLst>
            </p:cNvPr>
            <p:cNvGrpSpPr/>
            <p:nvPr/>
          </p:nvGrpSpPr>
          <p:grpSpPr>
            <a:xfrm>
              <a:off x="17228218" y="2410694"/>
              <a:ext cx="385570" cy="203497"/>
              <a:chOff x="13902915" y="4901992"/>
              <a:chExt cx="606388" cy="320040"/>
            </a:xfrm>
          </p:grpSpPr>
          <p:cxnSp>
            <p:nvCxnSpPr>
              <p:cNvPr id="212" name="Straight Connector 89">
                <a:extLst>
                  <a:ext uri="{FF2B5EF4-FFF2-40B4-BE49-F238E27FC236}">
                    <a16:creationId xmlns:a16="http://schemas.microsoft.com/office/drawing/2014/main" id="{6666A16D-202D-4DA4-94CB-0E6099124710}"/>
                  </a:ext>
                </a:extLst>
              </p:cNvPr>
              <p:cNvCxnSpPr>
                <a:cxnSpLocks/>
              </p:cNvCxnSpPr>
              <p:nvPr/>
            </p:nvCxnSpPr>
            <p:spPr>
              <a:xfrm flipH="1">
                <a:off x="14221688" y="4901992"/>
                <a:ext cx="287615"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3" name="Graphic 48">
                <a:extLst>
                  <a:ext uri="{FF2B5EF4-FFF2-40B4-BE49-F238E27FC236}">
                    <a16:creationId xmlns:a16="http://schemas.microsoft.com/office/drawing/2014/main" id="{3E6648DF-6688-4399-9C5C-2805767A762F}"/>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97" name="Group 73">
              <a:extLst>
                <a:ext uri="{FF2B5EF4-FFF2-40B4-BE49-F238E27FC236}">
                  <a16:creationId xmlns:a16="http://schemas.microsoft.com/office/drawing/2014/main" id="{23EB90C0-CE8A-414F-8189-0B1BFE7EB915}"/>
                </a:ext>
              </a:extLst>
            </p:cNvPr>
            <p:cNvGrpSpPr/>
            <p:nvPr/>
          </p:nvGrpSpPr>
          <p:grpSpPr>
            <a:xfrm>
              <a:off x="17024729" y="2612498"/>
              <a:ext cx="203497" cy="1677633"/>
              <a:chOff x="13582875" y="4220729"/>
              <a:chExt cx="320040" cy="2638416"/>
            </a:xfrm>
          </p:grpSpPr>
          <p:cxnSp>
            <p:nvCxnSpPr>
              <p:cNvPr id="210" name="Straight Connector 87">
                <a:extLst>
                  <a:ext uri="{FF2B5EF4-FFF2-40B4-BE49-F238E27FC236}">
                    <a16:creationId xmlns:a16="http://schemas.microsoft.com/office/drawing/2014/main" id="{2D073D98-FA0A-4D31-A46D-B8B49E6565B3}"/>
                  </a:ext>
                </a:extLst>
              </p:cNvPr>
              <p:cNvCxnSpPr>
                <a:cxnSpLocks/>
              </p:cNvCxnSpPr>
              <p:nvPr/>
            </p:nvCxnSpPr>
            <p:spPr>
              <a:xfrm>
                <a:off x="13902915" y="4220729"/>
                <a:ext cx="0" cy="2326967"/>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1" name="Graphic 48">
                <a:extLst>
                  <a:ext uri="{FF2B5EF4-FFF2-40B4-BE49-F238E27FC236}">
                    <a16:creationId xmlns:a16="http://schemas.microsoft.com/office/drawing/2014/main" id="{8205AFB2-7911-4485-9771-976BDD5391E6}"/>
                  </a:ext>
                </a:extLst>
              </p:cNvPr>
              <p:cNvSpPr>
                <a:spLocks noChangeAspect="1"/>
              </p:cNvSpPr>
              <p:nvPr/>
            </p:nvSpPr>
            <p:spPr>
              <a:xfrm flipV="1">
                <a:off x="13582875" y="6539105"/>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98" name="Group 74">
              <a:extLst>
                <a:ext uri="{FF2B5EF4-FFF2-40B4-BE49-F238E27FC236}">
                  <a16:creationId xmlns:a16="http://schemas.microsoft.com/office/drawing/2014/main" id="{1A7AFDF8-04A6-4117-889D-D3055FB60FFA}"/>
                </a:ext>
              </a:extLst>
            </p:cNvPr>
            <p:cNvGrpSpPr/>
            <p:nvPr/>
          </p:nvGrpSpPr>
          <p:grpSpPr>
            <a:xfrm>
              <a:off x="17228218" y="3350413"/>
              <a:ext cx="385570" cy="203497"/>
              <a:chOff x="13902915" y="4901992"/>
              <a:chExt cx="606388" cy="320040"/>
            </a:xfrm>
          </p:grpSpPr>
          <p:cxnSp>
            <p:nvCxnSpPr>
              <p:cNvPr id="208" name="Straight Connector 85">
                <a:extLst>
                  <a:ext uri="{FF2B5EF4-FFF2-40B4-BE49-F238E27FC236}">
                    <a16:creationId xmlns:a16="http://schemas.microsoft.com/office/drawing/2014/main" id="{8C6CA9CA-1450-4EF6-BB76-B95091F37D41}"/>
                  </a:ext>
                </a:extLst>
              </p:cNvPr>
              <p:cNvCxnSpPr>
                <a:cxnSpLocks/>
              </p:cNvCxnSpPr>
              <p:nvPr/>
            </p:nvCxnSpPr>
            <p:spPr>
              <a:xfrm flipH="1">
                <a:off x="14221688" y="4901992"/>
                <a:ext cx="287615"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9" name="Graphic 48">
                <a:extLst>
                  <a:ext uri="{FF2B5EF4-FFF2-40B4-BE49-F238E27FC236}">
                    <a16:creationId xmlns:a16="http://schemas.microsoft.com/office/drawing/2014/main" id="{B19618D9-E50E-460A-A3E8-0441546FAEFD}"/>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99" name="Group 75">
              <a:extLst>
                <a:ext uri="{FF2B5EF4-FFF2-40B4-BE49-F238E27FC236}">
                  <a16:creationId xmlns:a16="http://schemas.microsoft.com/office/drawing/2014/main" id="{D6964441-575E-4851-8838-9834339C1D82}"/>
                </a:ext>
              </a:extLst>
            </p:cNvPr>
            <p:cNvGrpSpPr/>
            <p:nvPr/>
          </p:nvGrpSpPr>
          <p:grpSpPr>
            <a:xfrm flipV="1">
              <a:off x="17228218" y="5026354"/>
              <a:ext cx="385570" cy="203497"/>
              <a:chOff x="13902915" y="4901992"/>
              <a:chExt cx="606388" cy="320040"/>
            </a:xfrm>
          </p:grpSpPr>
          <p:cxnSp>
            <p:nvCxnSpPr>
              <p:cNvPr id="206" name="Straight Connector 83">
                <a:extLst>
                  <a:ext uri="{FF2B5EF4-FFF2-40B4-BE49-F238E27FC236}">
                    <a16:creationId xmlns:a16="http://schemas.microsoft.com/office/drawing/2014/main" id="{CE8043BE-8CA3-4192-BD05-40B9FFA71EA3}"/>
                  </a:ext>
                </a:extLst>
              </p:cNvPr>
              <p:cNvCxnSpPr>
                <a:cxnSpLocks/>
              </p:cNvCxnSpPr>
              <p:nvPr/>
            </p:nvCxnSpPr>
            <p:spPr>
              <a:xfrm flipH="1">
                <a:off x="14221688" y="4901992"/>
                <a:ext cx="287615"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7" name="Graphic 48">
                <a:extLst>
                  <a:ext uri="{FF2B5EF4-FFF2-40B4-BE49-F238E27FC236}">
                    <a16:creationId xmlns:a16="http://schemas.microsoft.com/office/drawing/2014/main" id="{D0E2BF82-775A-45E7-AC64-D4B3CE4E3AA0}"/>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00" name="Group 76">
              <a:extLst>
                <a:ext uri="{FF2B5EF4-FFF2-40B4-BE49-F238E27FC236}">
                  <a16:creationId xmlns:a16="http://schemas.microsoft.com/office/drawing/2014/main" id="{0968C724-BC33-4907-A19E-27DE180D8232}"/>
                </a:ext>
              </a:extLst>
            </p:cNvPr>
            <p:cNvGrpSpPr/>
            <p:nvPr/>
          </p:nvGrpSpPr>
          <p:grpSpPr>
            <a:xfrm flipV="1">
              <a:off x="17228218" y="5966073"/>
              <a:ext cx="385570" cy="203497"/>
              <a:chOff x="13902915" y="4901992"/>
              <a:chExt cx="606388" cy="320040"/>
            </a:xfrm>
          </p:grpSpPr>
          <p:cxnSp>
            <p:nvCxnSpPr>
              <p:cNvPr id="204" name="Straight Connector 81">
                <a:extLst>
                  <a:ext uri="{FF2B5EF4-FFF2-40B4-BE49-F238E27FC236}">
                    <a16:creationId xmlns:a16="http://schemas.microsoft.com/office/drawing/2014/main" id="{53861475-A1CE-49E1-A6EE-BD2736430106}"/>
                  </a:ext>
                </a:extLst>
              </p:cNvPr>
              <p:cNvCxnSpPr>
                <a:cxnSpLocks/>
              </p:cNvCxnSpPr>
              <p:nvPr/>
            </p:nvCxnSpPr>
            <p:spPr>
              <a:xfrm flipH="1">
                <a:off x="14221688" y="4901992"/>
                <a:ext cx="287615"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5" name="Graphic 48">
                <a:extLst>
                  <a:ext uri="{FF2B5EF4-FFF2-40B4-BE49-F238E27FC236}">
                    <a16:creationId xmlns:a16="http://schemas.microsoft.com/office/drawing/2014/main" id="{B5CED9DD-1A0F-4289-A02F-D6B06B35089C}"/>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01" name="Group 78">
              <a:extLst>
                <a:ext uri="{FF2B5EF4-FFF2-40B4-BE49-F238E27FC236}">
                  <a16:creationId xmlns:a16="http://schemas.microsoft.com/office/drawing/2014/main" id="{45BE92D3-5112-4A83-A664-C2AD242D686E}"/>
                </a:ext>
              </a:extLst>
            </p:cNvPr>
            <p:cNvGrpSpPr/>
            <p:nvPr/>
          </p:nvGrpSpPr>
          <p:grpSpPr>
            <a:xfrm flipV="1">
              <a:off x="17024729" y="4290131"/>
              <a:ext cx="203497" cy="1675942"/>
              <a:chOff x="13582875" y="4223389"/>
              <a:chExt cx="320040" cy="2635756"/>
            </a:xfrm>
          </p:grpSpPr>
          <p:cxnSp>
            <p:nvCxnSpPr>
              <p:cNvPr id="202" name="Straight Connector 79">
                <a:extLst>
                  <a:ext uri="{FF2B5EF4-FFF2-40B4-BE49-F238E27FC236}">
                    <a16:creationId xmlns:a16="http://schemas.microsoft.com/office/drawing/2014/main" id="{6F3B6925-B018-4FAC-A3DA-1D47B7D273D5}"/>
                  </a:ext>
                </a:extLst>
              </p:cNvPr>
              <p:cNvCxnSpPr>
                <a:cxnSpLocks/>
              </p:cNvCxnSpPr>
              <p:nvPr/>
            </p:nvCxnSpPr>
            <p:spPr>
              <a:xfrm>
                <a:off x="13902915" y="4223389"/>
                <a:ext cx="0" cy="2324305"/>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3" name="Graphic 48">
                <a:extLst>
                  <a:ext uri="{FF2B5EF4-FFF2-40B4-BE49-F238E27FC236}">
                    <a16:creationId xmlns:a16="http://schemas.microsoft.com/office/drawing/2014/main" id="{58BD7EC8-CDA4-4DC5-ABF3-A995ACBC55B2}"/>
                  </a:ext>
                </a:extLst>
              </p:cNvPr>
              <p:cNvSpPr>
                <a:spLocks noChangeAspect="1"/>
              </p:cNvSpPr>
              <p:nvPr/>
            </p:nvSpPr>
            <p:spPr>
              <a:xfrm flipV="1">
                <a:off x="13582875" y="6539105"/>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214" name="Group 8" descr="Vision service, speech service, language service, decision service, OpenAI service">
            <a:extLst>
              <a:ext uri="{FF2B5EF4-FFF2-40B4-BE49-F238E27FC236}">
                <a16:creationId xmlns:a16="http://schemas.microsoft.com/office/drawing/2014/main" id="{CC39DFCC-D027-C3CA-B676-907A35B2C6BE}"/>
              </a:ext>
            </a:extLst>
          </p:cNvPr>
          <p:cNvGrpSpPr/>
          <p:nvPr/>
        </p:nvGrpSpPr>
        <p:grpSpPr>
          <a:xfrm>
            <a:off x="6070926" y="1011037"/>
            <a:ext cx="1737360" cy="2268058"/>
            <a:chOff x="6070926" y="1011037"/>
            <a:chExt cx="1737360" cy="2268058"/>
          </a:xfrm>
        </p:grpSpPr>
        <p:sp>
          <p:nvSpPr>
            <p:cNvPr id="215" name="TextBox 60">
              <a:extLst>
                <a:ext uri="{FF2B5EF4-FFF2-40B4-BE49-F238E27FC236}">
                  <a16:creationId xmlns:a16="http://schemas.microsoft.com/office/drawing/2014/main" id="{B177ED07-2A2E-407C-A7A1-C35151DFF321}"/>
                </a:ext>
              </a:extLst>
            </p:cNvPr>
            <p:cNvSpPr txBox="1"/>
            <p:nvPr/>
          </p:nvSpPr>
          <p:spPr>
            <a:xfrm>
              <a:off x="6070926" y="1011037"/>
              <a:ext cx="1737360" cy="388620"/>
            </a:xfrm>
            <a:prstGeom prst="roundRect">
              <a:avLst>
                <a:gd name="adj" fmla="val 12204"/>
              </a:avLst>
            </a:prstGeom>
            <a:noFill/>
            <a:ln w="19050">
              <a:solidFill>
                <a:srgbClr val="D2D2D2"/>
              </a:solidFill>
            </a:ln>
            <a:effectLst/>
          </p:spPr>
          <p:txBody>
            <a:bodyPr wrap="square" lIns="91440" tIns="0" rIns="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Vision Service</a:t>
              </a:r>
            </a:p>
          </p:txBody>
        </p:sp>
        <p:sp>
          <p:nvSpPr>
            <p:cNvPr id="216" name="TextBox 61">
              <a:extLst>
                <a:ext uri="{FF2B5EF4-FFF2-40B4-BE49-F238E27FC236}">
                  <a16:creationId xmlns:a16="http://schemas.microsoft.com/office/drawing/2014/main" id="{CF080D42-2104-4D00-B7E2-B4B3CD98136E}"/>
                </a:ext>
              </a:extLst>
            </p:cNvPr>
            <p:cNvSpPr txBox="1"/>
            <p:nvPr/>
          </p:nvSpPr>
          <p:spPr>
            <a:xfrm>
              <a:off x="6070926" y="1480897"/>
              <a:ext cx="1737360" cy="388620"/>
            </a:xfrm>
            <a:prstGeom prst="roundRect">
              <a:avLst>
                <a:gd name="adj" fmla="val 12204"/>
              </a:avLst>
            </a:prstGeom>
            <a:noFill/>
            <a:ln w="19050">
              <a:solidFill>
                <a:srgbClr val="D2D2D2"/>
              </a:solidFill>
            </a:ln>
            <a:effectLst/>
          </p:spPr>
          <p:txBody>
            <a:bodyPr wrap="square" lIns="91440" tIns="0" rIns="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Speech Service</a:t>
              </a:r>
            </a:p>
          </p:txBody>
        </p:sp>
        <p:sp>
          <p:nvSpPr>
            <p:cNvPr id="217" name="TextBox 62">
              <a:extLst>
                <a:ext uri="{FF2B5EF4-FFF2-40B4-BE49-F238E27FC236}">
                  <a16:creationId xmlns:a16="http://schemas.microsoft.com/office/drawing/2014/main" id="{ABA77978-D6D8-4EF5-AC10-500330AE665E}"/>
                </a:ext>
              </a:extLst>
            </p:cNvPr>
            <p:cNvSpPr txBox="1"/>
            <p:nvPr/>
          </p:nvSpPr>
          <p:spPr>
            <a:xfrm>
              <a:off x="6070926" y="1950756"/>
              <a:ext cx="1737360" cy="388620"/>
            </a:xfrm>
            <a:prstGeom prst="roundRect">
              <a:avLst>
                <a:gd name="adj" fmla="val 12204"/>
              </a:avLst>
            </a:prstGeom>
            <a:noFill/>
            <a:ln w="19050">
              <a:solidFill>
                <a:srgbClr val="D2D2D2"/>
              </a:solidFill>
            </a:ln>
            <a:effectLst/>
          </p:spPr>
          <p:txBody>
            <a:bodyPr wrap="square" lIns="91440" tIns="0" rIns="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Language Service</a:t>
              </a:r>
            </a:p>
          </p:txBody>
        </p:sp>
        <p:sp>
          <p:nvSpPr>
            <p:cNvPr id="218" name="TextBox 63">
              <a:extLst>
                <a:ext uri="{FF2B5EF4-FFF2-40B4-BE49-F238E27FC236}">
                  <a16:creationId xmlns:a16="http://schemas.microsoft.com/office/drawing/2014/main" id="{44FFD24C-451E-4A26-84DE-B08010220312}"/>
                </a:ext>
              </a:extLst>
            </p:cNvPr>
            <p:cNvSpPr txBox="1"/>
            <p:nvPr/>
          </p:nvSpPr>
          <p:spPr>
            <a:xfrm>
              <a:off x="6070926" y="2420616"/>
              <a:ext cx="1737360" cy="388620"/>
            </a:xfrm>
            <a:prstGeom prst="roundRect">
              <a:avLst>
                <a:gd name="adj" fmla="val 12204"/>
              </a:avLst>
            </a:prstGeom>
            <a:noFill/>
            <a:ln w="19050">
              <a:solidFill>
                <a:srgbClr val="D2D2D2"/>
              </a:solidFill>
            </a:ln>
            <a:effectLst/>
          </p:spPr>
          <p:txBody>
            <a:bodyPr wrap="square" lIns="91440" tIns="0" rIns="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Decision Service</a:t>
              </a:r>
            </a:p>
          </p:txBody>
        </p:sp>
        <p:sp>
          <p:nvSpPr>
            <p:cNvPr id="219" name="TextBox 64">
              <a:extLst>
                <a:ext uri="{FF2B5EF4-FFF2-40B4-BE49-F238E27FC236}">
                  <a16:creationId xmlns:a16="http://schemas.microsoft.com/office/drawing/2014/main" id="{C932EFF4-118C-4C5E-B5E5-57C602745BBB}"/>
                </a:ext>
              </a:extLst>
            </p:cNvPr>
            <p:cNvSpPr txBox="1"/>
            <p:nvPr/>
          </p:nvSpPr>
          <p:spPr>
            <a:xfrm>
              <a:off x="6070926" y="2890475"/>
              <a:ext cx="1737360" cy="388620"/>
            </a:xfrm>
            <a:prstGeom prst="roundRect">
              <a:avLst>
                <a:gd name="adj" fmla="val 12204"/>
              </a:avLst>
            </a:prstGeom>
            <a:noFill/>
            <a:ln w="19050">
              <a:solidFill>
                <a:srgbClr val="D2D2D2"/>
              </a:solidFill>
            </a:ln>
            <a:effectLst/>
          </p:spPr>
          <p:txBody>
            <a:bodyPr wrap="square" lIns="91440" tIns="0" rIns="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Semibold"/>
                  <a:ea typeface="+mn-ea"/>
                  <a:cs typeface="+mn-cs"/>
                </a:rPr>
                <a:t>OpenAI Service</a:t>
              </a:r>
            </a:p>
          </p:txBody>
        </p:sp>
      </p:grpSp>
      <p:grpSp>
        <p:nvGrpSpPr>
          <p:cNvPr id="222" name="Group 91" descr="Featuring">
            <a:extLst>
              <a:ext uri="{FF2B5EF4-FFF2-40B4-BE49-F238E27FC236}">
                <a16:creationId xmlns:a16="http://schemas.microsoft.com/office/drawing/2014/main" id="{355373B5-5403-40F5-8151-207B7FAAD44F}"/>
              </a:ext>
            </a:extLst>
          </p:cNvPr>
          <p:cNvGrpSpPr/>
          <p:nvPr/>
        </p:nvGrpSpPr>
        <p:grpSpPr>
          <a:xfrm>
            <a:off x="5629755" y="3774359"/>
            <a:ext cx="433481" cy="1879438"/>
            <a:chOff x="16746828" y="2410694"/>
            <a:chExt cx="866960" cy="3758876"/>
          </a:xfrm>
        </p:grpSpPr>
        <p:cxnSp>
          <p:nvCxnSpPr>
            <p:cNvPr id="223" name="Straight Connector 92">
              <a:extLst>
                <a:ext uri="{FF2B5EF4-FFF2-40B4-BE49-F238E27FC236}">
                  <a16:creationId xmlns:a16="http://schemas.microsoft.com/office/drawing/2014/main" id="{74DFC540-ECA8-41BA-9950-7AA46D4D421C}"/>
                </a:ext>
              </a:extLst>
            </p:cNvPr>
            <p:cNvCxnSpPr>
              <a:cxnSpLocks/>
            </p:cNvCxnSpPr>
            <p:nvPr/>
          </p:nvCxnSpPr>
          <p:spPr>
            <a:xfrm flipH="1">
              <a:off x="16746828" y="4290132"/>
              <a:ext cx="859534"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24" name="Group 93">
              <a:extLst>
                <a:ext uri="{FF2B5EF4-FFF2-40B4-BE49-F238E27FC236}">
                  <a16:creationId xmlns:a16="http://schemas.microsoft.com/office/drawing/2014/main" id="{E2C4AB9B-538A-4FBE-B263-FA87D9F65965}"/>
                </a:ext>
              </a:extLst>
            </p:cNvPr>
            <p:cNvGrpSpPr/>
            <p:nvPr/>
          </p:nvGrpSpPr>
          <p:grpSpPr>
            <a:xfrm>
              <a:off x="17228218" y="2410694"/>
              <a:ext cx="385570" cy="203497"/>
              <a:chOff x="13902915" y="4901992"/>
              <a:chExt cx="606388" cy="320040"/>
            </a:xfrm>
          </p:grpSpPr>
          <p:cxnSp>
            <p:nvCxnSpPr>
              <p:cNvPr id="240" name="Straight Connector 109">
                <a:extLst>
                  <a:ext uri="{FF2B5EF4-FFF2-40B4-BE49-F238E27FC236}">
                    <a16:creationId xmlns:a16="http://schemas.microsoft.com/office/drawing/2014/main" id="{E380DF95-EC86-4F19-AACE-EFA80F85AEC6}"/>
                  </a:ext>
                </a:extLst>
              </p:cNvPr>
              <p:cNvCxnSpPr>
                <a:cxnSpLocks/>
              </p:cNvCxnSpPr>
              <p:nvPr/>
            </p:nvCxnSpPr>
            <p:spPr>
              <a:xfrm flipH="1">
                <a:off x="14221688" y="4901992"/>
                <a:ext cx="287615"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1" name="Graphic 48">
                <a:extLst>
                  <a:ext uri="{FF2B5EF4-FFF2-40B4-BE49-F238E27FC236}">
                    <a16:creationId xmlns:a16="http://schemas.microsoft.com/office/drawing/2014/main" id="{4B14B58C-E3AE-4113-8766-379AFFF27E71}"/>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25" name="Group 94">
              <a:extLst>
                <a:ext uri="{FF2B5EF4-FFF2-40B4-BE49-F238E27FC236}">
                  <a16:creationId xmlns:a16="http://schemas.microsoft.com/office/drawing/2014/main" id="{957F6519-1556-44DF-877B-96A342D93036}"/>
                </a:ext>
              </a:extLst>
            </p:cNvPr>
            <p:cNvGrpSpPr/>
            <p:nvPr/>
          </p:nvGrpSpPr>
          <p:grpSpPr>
            <a:xfrm>
              <a:off x="17024729" y="2612498"/>
              <a:ext cx="203497" cy="1677633"/>
              <a:chOff x="13582875" y="4220729"/>
              <a:chExt cx="320040" cy="2638416"/>
            </a:xfrm>
          </p:grpSpPr>
          <p:cxnSp>
            <p:nvCxnSpPr>
              <p:cNvPr id="238" name="Straight Connector 107">
                <a:extLst>
                  <a:ext uri="{FF2B5EF4-FFF2-40B4-BE49-F238E27FC236}">
                    <a16:creationId xmlns:a16="http://schemas.microsoft.com/office/drawing/2014/main" id="{70932D56-EE43-497B-853D-243A6092F51E}"/>
                  </a:ext>
                </a:extLst>
              </p:cNvPr>
              <p:cNvCxnSpPr>
                <a:cxnSpLocks/>
              </p:cNvCxnSpPr>
              <p:nvPr/>
            </p:nvCxnSpPr>
            <p:spPr>
              <a:xfrm>
                <a:off x="13902915" y="4220729"/>
                <a:ext cx="0" cy="2326967"/>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9" name="Graphic 48">
                <a:extLst>
                  <a:ext uri="{FF2B5EF4-FFF2-40B4-BE49-F238E27FC236}">
                    <a16:creationId xmlns:a16="http://schemas.microsoft.com/office/drawing/2014/main" id="{B4301BBA-5EA0-4CFA-AA9F-0865B2BA2328}"/>
                  </a:ext>
                </a:extLst>
              </p:cNvPr>
              <p:cNvSpPr>
                <a:spLocks noChangeAspect="1"/>
              </p:cNvSpPr>
              <p:nvPr/>
            </p:nvSpPr>
            <p:spPr>
              <a:xfrm flipV="1">
                <a:off x="13582875" y="6539105"/>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26" name="Group 95">
              <a:extLst>
                <a:ext uri="{FF2B5EF4-FFF2-40B4-BE49-F238E27FC236}">
                  <a16:creationId xmlns:a16="http://schemas.microsoft.com/office/drawing/2014/main" id="{69BE52A4-3C8E-4F98-916D-71FB69262503}"/>
                </a:ext>
              </a:extLst>
            </p:cNvPr>
            <p:cNvGrpSpPr/>
            <p:nvPr/>
          </p:nvGrpSpPr>
          <p:grpSpPr>
            <a:xfrm>
              <a:off x="17228218" y="3350413"/>
              <a:ext cx="385570" cy="203497"/>
              <a:chOff x="13902915" y="4901992"/>
              <a:chExt cx="606388" cy="320040"/>
            </a:xfrm>
          </p:grpSpPr>
          <p:cxnSp>
            <p:nvCxnSpPr>
              <p:cNvPr id="236" name="Straight Connector 105">
                <a:extLst>
                  <a:ext uri="{FF2B5EF4-FFF2-40B4-BE49-F238E27FC236}">
                    <a16:creationId xmlns:a16="http://schemas.microsoft.com/office/drawing/2014/main" id="{F80D428A-EF6E-45D0-B766-1078B45DD311}"/>
                  </a:ext>
                </a:extLst>
              </p:cNvPr>
              <p:cNvCxnSpPr>
                <a:cxnSpLocks/>
              </p:cNvCxnSpPr>
              <p:nvPr/>
            </p:nvCxnSpPr>
            <p:spPr>
              <a:xfrm flipH="1">
                <a:off x="14221688" y="4901992"/>
                <a:ext cx="287615"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7" name="Graphic 48">
                <a:extLst>
                  <a:ext uri="{FF2B5EF4-FFF2-40B4-BE49-F238E27FC236}">
                    <a16:creationId xmlns:a16="http://schemas.microsoft.com/office/drawing/2014/main" id="{CF87A606-9946-43E7-81A1-84911EEDF753}"/>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27" name="Group 96">
              <a:extLst>
                <a:ext uri="{FF2B5EF4-FFF2-40B4-BE49-F238E27FC236}">
                  <a16:creationId xmlns:a16="http://schemas.microsoft.com/office/drawing/2014/main" id="{EF75606D-2891-4F06-B70D-04382B543D7C}"/>
                </a:ext>
              </a:extLst>
            </p:cNvPr>
            <p:cNvGrpSpPr/>
            <p:nvPr/>
          </p:nvGrpSpPr>
          <p:grpSpPr>
            <a:xfrm flipV="1">
              <a:off x="17228218" y="5026354"/>
              <a:ext cx="385570" cy="203497"/>
              <a:chOff x="13902915" y="4901992"/>
              <a:chExt cx="606388" cy="320040"/>
            </a:xfrm>
          </p:grpSpPr>
          <p:cxnSp>
            <p:nvCxnSpPr>
              <p:cNvPr id="234" name="Straight Connector 103">
                <a:extLst>
                  <a:ext uri="{FF2B5EF4-FFF2-40B4-BE49-F238E27FC236}">
                    <a16:creationId xmlns:a16="http://schemas.microsoft.com/office/drawing/2014/main" id="{38A7B1ED-DDCC-42F5-AB85-F1F9632BDAEC}"/>
                  </a:ext>
                </a:extLst>
              </p:cNvPr>
              <p:cNvCxnSpPr>
                <a:cxnSpLocks/>
              </p:cNvCxnSpPr>
              <p:nvPr/>
            </p:nvCxnSpPr>
            <p:spPr>
              <a:xfrm flipH="1">
                <a:off x="14221688" y="4901992"/>
                <a:ext cx="287615"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5" name="Graphic 48">
                <a:extLst>
                  <a:ext uri="{FF2B5EF4-FFF2-40B4-BE49-F238E27FC236}">
                    <a16:creationId xmlns:a16="http://schemas.microsoft.com/office/drawing/2014/main" id="{5295FF08-C826-4A7D-AC71-75DC1AC4405F}"/>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28" name="Group 97">
              <a:extLst>
                <a:ext uri="{FF2B5EF4-FFF2-40B4-BE49-F238E27FC236}">
                  <a16:creationId xmlns:a16="http://schemas.microsoft.com/office/drawing/2014/main" id="{2B79C43F-B454-49F0-87BB-CA4310FB75D9}"/>
                </a:ext>
              </a:extLst>
            </p:cNvPr>
            <p:cNvGrpSpPr/>
            <p:nvPr/>
          </p:nvGrpSpPr>
          <p:grpSpPr>
            <a:xfrm flipV="1">
              <a:off x="17228218" y="5966073"/>
              <a:ext cx="385570" cy="203497"/>
              <a:chOff x="13902915" y="4901992"/>
              <a:chExt cx="606388" cy="320040"/>
            </a:xfrm>
          </p:grpSpPr>
          <p:cxnSp>
            <p:nvCxnSpPr>
              <p:cNvPr id="232" name="Straight Connector 101">
                <a:extLst>
                  <a:ext uri="{FF2B5EF4-FFF2-40B4-BE49-F238E27FC236}">
                    <a16:creationId xmlns:a16="http://schemas.microsoft.com/office/drawing/2014/main" id="{8599DB87-21EC-4714-B4EA-CE28308B2623}"/>
                  </a:ext>
                </a:extLst>
              </p:cNvPr>
              <p:cNvCxnSpPr>
                <a:cxnSpLocks/>
              </p:cNvCxnSpPr>
              <p:nvPr/>
            </p:nvCxnSpPr>
            <p:spPr>
              <a:xfrm flipH="1">
                <a:off x="14221688" y="4901992"/>
                <a:ext cx="287615" cy="0"/>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3" name="Graphic 48">
                <a:extLst>
                  <a:ext uri="{FF2B5EF4-FFF2-40B4-BE49-F238E27FC236}">
                    <a16:creationId xmlns:a16="http://schemas.microsoft.com/office/drawing/2014/main" id="{93357EB4-5D2A-4F03-8A98-23A5570AACFB}"/>
                  </a:ext>
                </a:extLst>
              </p:cNvPr>
              <p:cNvSpPr>
                <a:spLocks noChangeAspect="1"/>
              </p:cNvSpPr>
              <p:nvPr/>
            </p:nvSpPr>
            <p:spPr>
              <a:xfrm flipH="1">
                <a:off x="13902915" y="4901992"/>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29" name="Group 98">
              <a:extLst>
                <a:ext uri="{FF2B5EF4-FFF2-40B4-BE49-F238E27FC236}">
                  <a16:creationId xmlns:a16="http://schemas.microsoft.com/office/drawing/2014/main" id="{6F0FDA3D-4684-4F68-A7D2-681DB555E248}"/>
                </a:ext>
              </a:extLst>
            </p:cNvPr>
            <p:cNvGrpSpPr/>
            <p:nvPr/>
          </p:nvGrpSpPr>
          <p:grpSpPr>
            <a:xfrm flipV="1">
              <a:off x="17024729" y="4290131"/>
              <a:ext cx="203497" cy="1675942"/>
              <a:chOff x="13582875" y="4223389"/>
              <a:chExt cx="320040" cy="2635756"/>
            </a:xfrm>
          </p:grpSpPr>
          <p:cxnSp>
            <p:nvCxnSpPr>
              <p:cNvPr id="230" name="Straight Connector 99">
                <a:extLst>
                  <a:ext uri="{FF2B5EF4-FFF2-40B4-BE49-F238E27FC236}">
                    <a16:creationId xmlns:a16="http://schemas.microsoft.com/office/drawing/2014/main" id="{B9F80E8B-1284-4473-B5F5-9F8E52F23E52}"/>
                  </a:ext>
                </a:extLst>
              </p:cNvPr>
              <p:cNvCxnSpPr>
                <a:cxnSpLocks/>
              </p:cNvCxnSpPr>
              <p:nvPr/>
            </p:nvCxnSpPr>
            <p:spPr>
              <a:xfrm>
                <a:off x="13902915" y="4223389"/>
                <a:ext cx="0" cy="2324305"/>
              </a:xfrm>
              <a:prstGeom prst="line">
                <a:avLst/>
              </a:pr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1" name="Graphic 48">
                <a:extLst>
                  <a:ext uri="{FF2B5EF4-FFF2-40B4-BE49-F238E27FC236}">
                    <a16:creationId xmlns:a16="http://schemas.microsoft.com/office/drawing/2014/main" id="{DD7B1164-E511-432E-9ACD-5B8804AE2BBF}"/>
                  </a:ext>
                </a:extLst>
              </p:cNvPr>
              <p:cNvSpPr>
                <a:spLocks noChangeAspect="1"/>
              </p:cNvSpPr>
              <p:nvPr/>
            </p:nvSpPr>
            <p:spPr>
              <a:xfrm flipV="1">
                <a:off x="13582875" y="6539105"/>
                <a:ext cx="320040" cy="320040"/>
              </a:xfrm>
              <a:custGeom>
                <a:avLst/>
                <a:gdLst>
                  <a:gd name="connsiteX0" fmla="*/ 0 w 973152"/>
                  <a:gd name="connsiteY0" fmla="*/ 0 h 973152"/>
                  <a:gd name="connsiteX1" fmla="*/ 973153 w 973152"/>
                  <a:gd name="connsiteY1" fmla="*/ 973153 h 973152"/>
                </a:gdLst>
                <a:ahLst/>
                <a:cxnLst>
                  <a:cxn ang="0">
                    <a:pos x="connsiteX0" y="connsiteY0"/>
                  </a:cxn>
                  <a:cxn ang="0">
                    <a:pos x="connsiteX1" y="connsiteY1"/>
                  </a:cxn>
                </a:cxnLst>
                <a:rect l="l" t="t" r="r" b="b"/>
                <a:pathLst>
                  <a:path w="973152" h="973152">
                    <a:moveTo>
                      <a:pt x="0" y="0"/>
                    </a:moveTo>
                    <a:cubicBezTo>
                      <a:pt x="537565" y="0"/>
                      <a:pt x="973153" y="435588"/>
                      <a:pt x="973153" y="973153"/>
                    </a:cubicBezTo>
                  </a:path>
                </a:pathLst>
              </a:custGeom>
              <a:ln w="12700" cap="rnd">
                <a:solidFill>
                  <a:srgbClr val="73737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242" name="Group 9" descr="Cognitive search, Form recognizer, Immersive reader, Bot service, Video analyzer">
            <a:extLst>
              <a:ext uri="{FF2B5EF4-FFF2-40B4-BE49-F238E27FC236}">
                <a16:creationId xmlns:a16="http://schemas.microsoft.com/office/drawing/2014/main" id="{A0A0F172-9D6A-F107-4E6A-225A2E1DA0A7}"/>
              </a:ext>
            </a:extLst>
          </p:cNvPr>
          <p:cNvGrpSpPr/>
          <p:nvPr/>
        </p:nvGrpSpPr>
        <p:grpSpPr>
          <a:xfrm>
            <a:off x="6070926" y="3580049"/>
            <a:ext cx="1737360" cy="2268058"/>
            <a:chOff x="6070926" y="3580049"/>
            <a:chExt cx="1737360" cy="2268058"/>
          </a:xfrm>
        </p:grpSpPr>
        <p:sp>
          <p:nvSpPr>
            <p:cNvPr id="243" name="TextBox 65">
              <a:extLst>
                <a:ext uri="{FF2B5EF4-FFF2-40B4-BE49-F238E27FC236}">
                  <a16:creationId xmlns:a16="http://schemas.microsoft.com/office/drawing/2014/main" id="{994D18B9-1251-4C97-88AD-5697B336370E}"/>
                </a:ext>
              </a:extLst>
            </p:cNvPr>
            <p:cNvSpPr txBox="1"/>
            <p:nvPr/>
          </p:nvSpPr>
          <p:spPr>
            <a:xfrm>
              <a:off x="6070926" y="3580049"/>
              <a:ext cx="1737360" cy="388620"/>
            </a:xfrm>
            <a:prstGeom prst="roundRect">
              <a:avLst>
                <a:gd name="adj" fmla="val 12204"/>
              </a:avLst>
            </a:prstGeom>
            <a:noFill/>
            <a:ln w="19050">
              <a:solidFill>
                <a:srgbClr val="D2D2D2"/>
              </a:solidFill>
            </a:ln>
            <a:effectLst/>
          </p:spPr>
          <p:txBody>
            <a:bodyPr wrap="square" lIns="91440" tIns="0" rIns="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Cognitive Search</a:t>
              </a:r>
            </a:p>
          </p:txBody>
        </p:sp>
        <p:sp>
          <p:nvSpPr>
            <p:cNvPr id="244" name="TextBox 66">
              <a:extLst>
                <a:ext uri="{FF2B5EF4-FFF2-40B4-BE49-F238E27FC236}">
                  <a16:creationId xmlns:a16="http://schemas.microsoft.com/office/drawing/2014/main" id="{03451AC8-D360-4717-9F36-2660256EB392}"/>
                </a:ext>
              </a:extLst>
            </p:cNvPr>
            <p:cNvSpPr txBox="1"/>
            <p:nvPr/>
          </p:nvSpPr>
          <p:spPr>
            <a:xfrm>
              <a:off x="6070926" y="4049909"/>
              <a:ext cx="1737360" cy="388620"/>
            </a:xfrm>
            <a:prstGeom prst="roundRect">
              <a:avLst>
                <a:gd name="adj" fmla="val 12204"/>
              </a:avLst>
            </a:prstGeom>
            <a:noFill/>
            <a:ln w="19050">
              <a:solidFill>
                <a:srgbClr val="D2D2D2"/>
              </a:solidFill>
            </a:ln>
            <a:effectLst/>
          </p:spPr>
          <p:txBody>
            <a:bodyPr wrap="square" lIns="91440" tIns="0" rIns="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Form Recognizer</a:t>
              </a:r>
            </a:p>
          </p:txBody>
        </p:sp>
        <p:sp>
          <p:nvSpPr>
            <p:cNvPr id="245" name="TextBox 67">
              <a:extLst>
                <a:ext uri="{FF2B5EF4-FFF2-40B4-BE49-F238E27FC236}">
                  <a16:creationId xmlns:a16="http://schemas.microsoft.com/office/drawing/2014/main" id="{B016F562-CE5A-45A3-97BD-1432B46B23B7}"/>
                </a:ext>
              </a:extLst>
            </p:cNvPr>
            <p:cNvSpPr txBox="1"/>
            <p:nvPr/>
          </p:nvSpPr>
          <p:spPr>
            <a:xfrm>
              <a:off x="6070926" y="4519768"/>
              <a:ext cx="1737360" cy="388620"/>
            </a:xfrm>
            <a:prstGeom prst="roundRect">
              <a:avLst>
                <a:gd name="adj" fmla="val 12204"/>
              </a:avLst>
            </a:prstGeom>
            <a:noFill/>
            <a:ln w="19050">
              <a:solidFill>
                <a:srgbClr val="D2D2D2"/>
              </a:solidFill>
            </a:ln>
            <a:effectLst/>
          </p:spPr>
          <p:txBody>
            <a:bodyPr wrap="square" lIns="91440" tIns="0" rIns="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Immersive Reader</a:t>
              </a:r>
            </a:p>
          </p:txBody>
        </p:sp>
        <p:sp>
          <p:nvSpPr>
            <p:cNvPr id="246" name="TextBox 68">
              <a:extLst>
                <a:ext uri="{FF2B5EF4-FFF2-40B4-BE49-F238E27FC236}">
                  <a16:creationId xmlns:a16="http://schemas.microsoft.com/office/drawing/2014/main" id="{5174DC79-E2AC-4D38-9067-5CAAFBCB1A35}"/>
                </a:ext>
              </a:extLst>
            </p:cNvPr>
            <p:cNvSpPr txBox="1"/>
            <p:nvPr/>
          </p:nvSpPr>
          <p:spPr>
            <a:xfrm>
              <a:off x="6070926" y="4989628"/>
              <a:ext cx="1737360" cy="388620"/>
            </a:xfrm>
            <a:prstGeom prst="roundRect">
              <a:avLst>
                <a:gd name="adj" fmla="val 12204"/>
              </a:avLst>
            </a:prstGeom>
            <a:noFill/>
            <a:ln w="19050">
              <a:solidFill>
                <a:srgbClr val="D2D2D2"/>
              </a:solidFill>
            </a:ln>
            <a:effectLst/>
          </p:spPr>
          <p:txBody>
            <a:bodyPr wrap="square" lIns="91440" tIns="0" rIns="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Bot Service</a:t>
              </a:r>
            </a:p>
          </p:txBody>
        </p:sp>
        <p:sp>
          <p:nvSpPr>
            <p:cNvPr id="247" name="TextBox 69">
              <a:extLst>
                <a:ext uri="{FF2B5EF4-FFF2-40B4-BE49-F238E27FC236}">
                  <a16:creationId xmlns:a16="http://schemas.microsoft.com/office/drawing/2014/main" id="{E1B7ABC5-F39F-4EF2-8855-79FC0BFC6943}"/>
                </a:ext>
              </a:extLst>
            </p:cNvPr>
            <p:cNvSpPr txBox="1"/>
            <p:nvPr/>
          </p:nvSpPr>
          <p:spPr>
            <a:xfrm>
              <a:off x="6070926" y="5459487"/>
              <a:ext cx="1737360" cy="388620"/>
            </a:xfrm>
            <a:prstGeom prst="roundRect">
              <a:avLst>
                <a:gd name="adj" fmla="val 12204"/>
              </a:avLst>
            </a:prstGeom>
            <a:noFill/>
            <a:ln w="19050">
              <a:solidFill>
                <a:srgbClr val="D2D2D2"/>
              </a:solidFill>
            </a:ln>
            <a:effectLst/>
          </p:spPr>
          <p:txBody>
            <a:bodyPr wrap="square" lIns="91440" tIns="0" rIns="0" bIns="0" anchor="ctr" anchorCtr="0">
              <a:noAutofit/>
            </a:bodyPr>
            <a:lstStyle>
              <a:defPPr>
                <a:defRPr lang="en-US"/>
              </a:defPPr>
              <a:lvl1pPr marR="0">
                <a:spcAft>
                  <a:spcPts val="0"/>
                </a:spcAft>
                <a:defRPr sz="3600">
                  <a:gradFill>
                    <a:gsLst>
                      <a:gs pos="16585">
                        <a:srgbClr val="2F2F2F"/>
                      </a:gs>
                      <a:gs pos="37349">
                        <a:srgbClr val="2F2F2F"/>
                      </a:gs>
                    </a:gsLst>
                    <a:lin ang="2700000" scaled="1"/>
                  </a:gradFill>
                  <a:latin typeface="+mj-lt"/>
                </a:defRPr>
              </a:lvl1pPr>
            </a:lstStyle>
            <a:p>
              <a:pPr marL="0" marR="0" lvl="1"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Video Analyzer</a:t>
              </a:r>
            </a:p>
          </p:txBody>
        </p:sp>
      </p:grpSp>
      <p:sp>
        <p:nvSpPr>
          <p:cNvPr id="3" name="Rectangle 9">
            <a:extLst>
              <a:ext uri="{FF2B5EF4-FFF2-40B4-BE49-F238E27FC236}">
                <a16:creationId xmlns:a16="http://schemas.microsoft.com/office/drawing/2014/main" id="{518ECBF5-5BEA-E28B-6141-50ECC066B4D7}"/>
              </a:ext>
            </a:extLst>
          </p:cNvPr>
          <p:cNvSpPr/>
          <p:nvPr/>
        </p:nvSpPr>
        <p:spPr bwMode="auto">
          <a:xfrm>
            <a:off x="4388437" y="1936270"/>
            <a:ext cx="1105809"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algn="ctr" defTabSz="932742" fontAlgn="base">
              <a:lnSpc>
                <a:spcPct val="90000"/>
              </a:lnSpc>
              <a:spcBef>
                <a:spcPts val="1800"/>
              </a:spcBef>
              <a:spcAft>
                <a:spcPct val="0"/>
              </a:spcAft>
              <a:defRPr/>
            </a:pPr>
            <a:r>
              <a:rPr lang="en-US" altLang="zh-CN" sz="2000" spc="-50" dirty="0">
                <a:ln w="3175">
                  <a:noFill/>
                </a:ln>
                <a:gradFill flip="none" rotWithShape="1">
                  <a:gsLst>
                    <a:gs pos="100000">
                      <a:srgbClr val="CD98D0"/>
                    </a:gs>
                    <a:gs pos="0">
                      <a:srgbClr val="8DC8E8"/>
                    </a:gs>
                  </a:gsLst>
                  <a:lin ang="2700000" scaled="1"/>
                  <a:tileRect/>
                </a:gradFill>
                <a:latin typeface="Segoe UI Semibold"/>
                <a:cs typeface="Segoe UI"/>
              </a:rPr>
              <a:t>Azure </a:t>
            </a:r>
            <a:r>
              <a:rPr lang="zh-CN" altLang="en-US" sz="2000" spc="-50" dirty="0">
                <a:ln w="3175">
                  <a:noFill/>
                </a:ln>
                <a:gradFill flip="none" rotWithShape="1">
                  <a:gsLst>
                    <a:gs pos="100000">
                      <a:srgbClr val="CD98D0"/>
                    </a:gs>
                    <a:gs pos="0">
                      <a:srgbClr val="8DC8E8"/>
                    </a:gs>
                  </a:gsLst>
                  <a:lin ang="2700000" scaled="1"/>
                  <a:tileRect/>
                </a:gradFill>
                <a:latin typeface="Segoe UI Semibold"/>
                <a:cs typeface="Segoe UI"/>
              </a:rPr>
              <a:t>认知服务</a:t>
            </a:r>
            <a:endParaRPr lang="en-US" altLang="zh-CN" sz="2000" spc="-50" dirty="0">
              <a:ln w="3175">
                <a:noFill/>
              </a:ln>
              <a:gradFill flip="none" rotWithShape="1">
                <a:gsLst>
                  <a:gs pos="100000">
                    <a:srgbClr val="CD98D0"/>
                  </a:gs>
                  <a:gs pos="0">
                    <a:srgbClr val="8DC8E8"/>
                  </a:gs>
                </a:gsLst>
                <a:lin ang="2700000" scaled="1"/>
                <a:tileRect/>
              </a:gradFill>
              <a:latin typeface="Segoe UI Semibold"/>
              <a:cs typeface="Segoe UI"/>
            </a:endParaRPr>
          </a:p>
        </p:txBody>
      </p:sp>
      <p:sp>
        <p:nvSpPr>
          <p:cNvPr id="9" name="Rectangle 9">
            <a:extLst>
              <a:ext uri="{FF2B5EF4-FFF2-40B4-BE49-F238E27FC236}">
                <a16:creationId xmlns:a16="http://schemas.microsoft.com/office/drawing/2014/main" id="{F0DA1234-2D04-A4D6-BE11-1C90FC131AE8}"/>
              </a:ext>
            </a:extLst>
          </p:cNvPr>
          <p:cNvSpPr/>
          <p:nvPr/>
        </p:nvSpPr>
        <p:spPr bwMode="auto">
          <a:xfrm>
            <a:off x="4369555" y="4286279"/>
            <a:ext cx="1319578" cy="8309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algn="ctr" defTabSz="932742" fontAlgn="base">
              <a:lnSpc>
                <a:spcPct val="90000"/>
              </a:lnSpc>
              <a:spcBef>
                <a:spcPts val="1800"/>
              </a:spcBef>
              <a:spcAft>
                <a:spcPct val="0"/>
              </a:spcAft>
              <a:defRPr/>
            </a:pPr>
            <a:r>
              <a:rPr lang="zh-CN" altLang="en-US" sz="2000" spc="-50" dirty="0">
                <a:ln w="3175">
                  <a:noFill/>
                </a:ln>
                <a:gradFill flip="none" rotWithShape="1">
                  <a:gsLst>
                    <a:gs pos="100000">
                      <a:srgbClr val="CD98D0"/>
                    </a:gs>
                    <a:gs pos="0">
                      <a:srgbClr val="8DC8E8"/>
                    </a:gs>
                  </a:gsLst>
                  <a:lin ang="2700000" scaled="1"/>
                  <a:tileRect/>
                </a:gradFill>
                <a:latin typeface="Segoe UI Semibold"/>
                <a:cs typeface="Segoe UI"/>
              </a:rPr>
              <a:t>应用 </a:t>
            </a:r>
            <a:r>
              <a:rPr lang="en-US" altLang="zh-CN" sz="2000" spc="-50" dirty="0">
                <a:ln w="3175">
                  <a:noFill/>
                </a:ln>
                <a:gradFill flip="none" rotWithShape="1">
                  <a:gsLst>
                    <a:gs pos="100000">
                      <a:srgbClr val="CD98D0"/>
                    </a:gs>
                    <a:gs pos="0">
                      <a:srgbClr val="8DC8E8"/>
                    </a:gs>
                  </a:gsLst>
                  <a:lin ang="2700000" scaled="1"/>
                  <a:tileRect/>
                </a:gradFill>
                <a:latin typeface="Segoe UI Semibold"/>
                <a:cs typeface="Segoe UI"/>
              </a:rPr>
              <a:t>Azure </a:t>
            </a:r>
            <a:r>
              <a:rPr lang="zh-CN" altLang="en-US" sz="2000" spc="-50" dirty="0">
                <a:ln w="3175">
                  <a:noFill/>
                </a:ln>
                <a:gradFill flip="none" rotWithShape="1">
                  <a:gsLst>
                    <a:gs pos="100000">
                      <a:srgbClr val="CD98D0"/>
                    </a:gs>
                    <a:gs pos="0">
                      <a:srgbClr val="8DC8E8"/>
                    </a:gs>
                  </a:gsLst>
                  <a:lin ang="2700000" scaled="1"/>
                  <a:tileRect/>
                </a:gradFill>
                <a:latin typeface="Segoe UI Semibold"/>
                <a:cs typeface="Segoe UI"/>
              </a:rPr>
              <a:t>技术的 </a:t>
            </a:r>
            <a:r>
              <a:rPr lang="en-US" altLang="zh-CN" sz="2000" spc="-50" dirty="0">
                <a:ln w="3175">
                  <a:noFill/>
                </a:ln>
                <a:gradFill flip="none" rotWithShape="1">
                  <a:gsLst>
                    <a:gs pos="100000">
                      <a:srgbClr val="CD98D0"/>
                    </a:gs>
                    <a:gs pos="0">
                      <a:srgbClr val="8DC8E8"/>
                    </a:gs>
                  </a:gsLst>
                  <a:lin ang="2700000" scaled="1"/>
                  <a:tileRect/>
                </a:gradFill>
                <a:latin typeface="Segoe UI Semibold"/>
                <a:cs typeface="Segoe UI"/>
              </a:rPr>
              <a:t>AI </a:t>
            </a:r>
            <a:r>
              <a:rPr lang="zh-CN" altLang="en-US" sz="2000" spc="-50" dirty="0">
                <a:ln w="3175">
                  <a:noFill/>
                </a:ln>
                <a:gradFill flip="none" rotWithShape="1">
                  <a:gsLst>
                    <a:gs pos="100000">
                      <a:srgbClr val="CD98D0"/>
                    </a:gs>
                    <a:gs pos="0">
                      <a:srgbClr val="8DC8E8"/>
                    </a:gs>
                  </a:gsLst>
                  <a:lin ang="2700000" scaled="1"/>
                  <a:tileRect/>
                </a:gradFill>
                <a:latin typeface="Segoe UI Semibold"/>
                <a:cs typeface="Segoe UI"/>
              </a:rPr>
              <a:t>服务</a:t>
            </a:r>
            <a:endParaRPr lang="en-US" altLang="zh-CN" sz="2000" spc="-50" dirty="0">
              <a:ln w="3175">
                <a:noFill/>
              </a:ln>
              <a:gradFill flip="none" rotWithShape="1">
                <a:gsLst>
                  <a:gs pos="100000">
                    <a:srgbClr val="CD98D0"/>
                  </a:gs>
                  <a:gs pos="0">
                    <a:srgbClr val="8DC8E8"/>
                  </a:gs>
                </a:gsLst>
                <a:lin ang="2700000" scaled="1"/>
                <a:tileRect/>
              </a:gradFill>
              <a:latin typeface="Segoe UI Semibold"/>
              <a:cs typeface="Segoe UI"/>
            </a:endParaRPr>
          </a:p>
        </p:txBody>
      </p:sp>
    </p:spTree>
    <p:extLst>
      <p:ext uri="{BB962C8B-B14F-4D97-AF65-F5344CB8AC3E}">
        <p14:creationId xmlns:p14="http://schemas.microsoft.com/office/powerpoint/2010/main" val="1260662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path" presetSubtype="0" decel="100000" fill="hold" grpId="1" nodeType="withEffect">
                                  <p:stCondLst>
                                    <p:cond delay="0"/>
                                  </p:stCondLst>
                                  <p:childTnLst>
                                    <p:animMotion origin="layout" path="M 2.8125E-6 3.7037E-7 L 2.8125E-6 0.03542 " pathEditMode="relative" rAng="0" ptsTypes="AA">
                                      <p:cBhvr>
                                        <p:cTn id="9" dur="700" spd="-100000" fill="hold"/>
                                        <p:tgtEl>
                                          <p:spTgt spid="18"/>
                                        </p:tgtEl>
                                        <p:attrNameLst>
                                          <p:attrName>ppt_x</p:attrName>
                                          <p:attrName>ppt_y</p:attrName>
                                        </p:attrNameLst>
                                      </p:cBhvr>
                                      <p:rCtr x="0" y="1771"/>
                                    </p:animMotion>
                                  </p:childTnLst>
                                </p:cTn>
                              </p:par>
                              <p:par>
                                <p:cTn id="10" presetID="10" presetClass="entr" presetSubtype="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42" presetClass="path" presetSubtype="0" decel="100000" fill="hold" grpId="1" nodeType="withEffect">
                                  <p:stCondLst>
                                    <p:cond delay="0"/>
                                  </p:stCondLst>
                                  <p:childTnLst>
                                    <p:animMotion origin="layout" path="M 2.8125E-6 3.7037E-7 L 2.8125E-6 0.03542 " pathEditMode="relative" rAng="0" ptsTypes="AA">
                                      <p:cBhvr>
                                        <p:cTn id="14" dur="700" spd="-100000" fill="hold"/>
                                        <p:tgtEl>
                                          <p:spTgt spid="26"/>
                                        </p:tgtEl>
                                        <p:attrNameLst>
                                          <p:attrName>ppt_x</p:attrName>
                                          <p:attrName>ppt_y</p:attrName>
                                        </p:attrNameLst>
                                      </p:cBhvr>
                                      <p:rCtr x="0" y="1771"/>
                                    </p:animMotion>
                                  </p:childTnLst>
                                </p:cTn>
                              </p:par>
                              <p:par>
                                <p:cTn id="15" presetID="10"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42" presetClass="path" presetSubtype="0" decel="100000" fill="hold" grpId="1" nodeType="withEffect">
                                  <p:stCondLst>
                                    <p:cond delay="0"/>
                                  </p:stCondLst>
                                  <p:childTnLst>
                                    <p:animMotion origin="layout" path="M 2.8125E-6 3.7037E-7 L 2.8125E-6 0.03542 " pathEditMode="relative" rAng="0" ptsTypes="AA">
                                      <p:cBhvr>
                                        <p:cTn id="19" dur="700" spd="-100000" fill="hold"/>
                                        <p:tgtEl>
                                          <p:spTgt spid="25"/>
                                        </p:tgtEl>
                                        <p:attrNameLst>
                                          <p:attrName>ppt_x</p:attrName>
                                          <p:attrName>ppt_y</p:attrName>
                                        </p:attrNameLst>
                                      </p:cBhvr>
                                      <p:rCtr x="0" y="1771"/>
                                    </p:animMotion>
                                  </p:childTnLst>
                                </p:cTn>
                              </p:par>
                              <p:par>
                                <p:cTn id="20" presetID="10" presetClass="entr" presetSubtype="0" fill="hold" grpId="0" nodeType="withEffect">
                                  <p:stCondLst>
                                    <p:cond delay="1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42" presetClass="path" presetSubtype="0" decel="100000" fill="hold" grpId="1" nodeType="withEffect">
                                  <p:stCondLst>
                                    <p:cond delay="100"/>
                                  </p:stCondLst>
                                  <p:childTnLst>
                                    <p:animMotion origin="layout" path="M 3.33333E-6 3.7037E-6 L 3.33333E-6 0.03541 " pathEditMode="relative" rAng="0" ptsTypes="AA">
                                      <p:cBhvr>
                                        <p:cTn id="24" dur="700" spd="-100000" fill="hold"/>
                                        <p:tgtEl>
                                          <p:spTgt spid="13"/>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42" presetClass="path" presetSubtype="0" decel="100000" fill="hold" grpId="1" nodeType="withEffect">
                                  <p:stCondLst>
                                    <p:cond delay="100"/>
                                  </p:stCondLst>
                                  <p:childTnLst>
                                    <p:animMotion origin="layout" path="M 2.8125E-6 3.7037E-7 L 2.8125E-6 0.03542 " pathEditMode="relative" rAng="0" ptsTypes="AA">
                                      <p:cBhvr>
                                        <p:cTn id="29" dur="700" spd="-100000" fill="hold"/>
                                        <p:tgtEl>
                                          <p:spTgt spid="19"/>
                                        </p:tgtEl>
                                        <p:attrNameLst>
                                          <p:attrName>ppt_x</p:attrName>
                                          <p:attrName>ppt_y</p:attrName>
                                        </p:attrNameLst>
                                      </p:cBhvr>
                                      <p:rCtr x="0" y="1771"/>
                                    </p:animMotion>
                                  </p:childTnLst>
                                </p:cTn>
                              </p:par>
                              <p:par>
                                <p:cTn id="30" presetID="10" presetClass="entr" presetSubtype="0" fill="hold" grpId="0" nodeType="withEffect">
                                  <p:stCondLst>
                                    <p:cond delay="10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42" presetClass="path" presetSubtype="0" decel="100000" fill="hold" grpId="1" nodeType="withEffect">
                                  <p:stCondLst>
                                    <p:cond delay="100"/>
                                  </p:stCondLst>
                                  <p:childTnLst>
                                    <p:animMotion origin="layout" path="M 2.8125E-6 3.7037E-7 L 2.8125E-6 0.03542 " pathEditMode="relative" rAng="0" ptsTypes="AA">
                                      <p:cBhvr>
                                        <p:cTn id="34" dur="700" spd="-100000" fill="hold"/>
                                        <p:tgtEl>
                                          <p:spTgt spid="28"/>
                                        </p:tgtEl>
                                        <p:attrNameLst>
                                          <p:attrName>ppt_x</p:attrName>
                                          <p:attrName>ppt_y</p:attrName>
                                        </p:attrNameLst>
                                      </p:cBhvr>
                                      <p:rCtr x="0" y="1771"/>
                                    </p:animMotion>
                                  </p:childTnLst>
                                </p:cTn>
                              </p:par>
                              <p:par>
                                <p:cTn id="35" presetID="10" presetClass="entr" presetSubtype="0" fill="hold" grpId="0" nodeType="withEffect">
                                  <p:stCondLst>
                                    <p:cond delay="10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42" presetClass="path" presetSubtype="0" decel="100000" fill="hold" grpId="1" nodeType="withEffect">
                                  <p:stCondLst>
                                    <p:cond delay="100"/>
                                  </p:stCondLst>
                                  <p:childTnLst>
                                    <p:animMotion origin="layout" path="M 2.8125E-6 3.7037E-7 L 2.8125E-6 0.03542 " pathEditMode="relative" rAng="0" ptsTypes="AA">
                                      <p:cBhvr>
                                        <p:cTn id="39" dur="700" spd="-100000" fill="hold"/>
                                        <p:tgtEl>
                                          <p:spTgt spid="27"/>
                                        </p:tgtEl>
                                        <p:attrNameLst>
                                          <p:attrName>ppt_x</p:attrName>
                                          <p:attrName>ppt_y</p:attrName>
                                        </p:attrNameLst>
                                      </p:cBhvr>
                                      <p:rCtr x="0" y="1771"/>
                                    </p:animMotion>
                                  </p:childTnLst>
                                </p:cTn>
                              </p:par>
                              <p:par>
                                <p:cTn id="40" presetID="22" presetClass="entr" presetSubtype="8" fill="hold" nodeType="withEffect">
                                  <p:stCondLst>
                                    <p:cond delay="50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500"/>
                                        <p:tgtEl>
                                          <p:spTgt spid="7"/>
                                        </p:tgtEl>
                                      </p:cBhvr>
                                    </p:animEffect>
                                  </p:childTnLst>
                                </p:cTn>
                              </p:par>
                              <p:par>
                                <p:cTn id="43" presetID="22" presetClass="entr" presetSubtype="8" fill="hold" nodeType="withEffect">
                                  <p:stCondLst>
                                    <p:cond delay="500"/>
                                  </p:stCondLst>
                                  <p:childTnLst>
                                    <p:set>
                                      <p:cBhvr>
                                        <p:cTn id="44" dur="1" fill="hold">
                                          <p:stCondLst>
                                            <p:cond delay="0"/>
                                          </p:stCondLst>
                                        </p:cTn>
                                        <p:tgtEl>
                                          <p:spTgt spid="8"/>
                                        </p:tgtEl>
                                        <p:attrNameLst>
                                          <p:attrName>style.visibility</p:attrName>
                                        </p:attrNameLst>
                                      </p:cBhvr>
                                      <p:to>
                                        <p:strVal val="visible"/>
                                      </p:to>
                                    </p:set>
                                    <p:animEffect transition="in" filter="wipe(left)">
                                      <p:cBhvr>
                                        <p:cTn id="45" dur="500"/>
                                        <p:tgtEl>
                                          <p:spTgt spid="8"/>
                                        </p:tgtEl>
                                      </p:cBhvr>
                                    </p:animEffect>
                                  </p:childTnLst>
                                </p:cTn>
                              </p:par>
                              <p:par>
                                <p:cTn id="46" presetID="22" presetClass="entr" presetSubtype="8" fill="hold" nodeType="withEffect">
                                  <p:stCondLst>
                                    <p:cond delay="2000"/>
                                  </p:stCondLst>
                                  <p:childTnLst>
                                    <p:set>
                                      <p:cBhvr>
                                        <p:cTn id="47" dur="1" fill="hold">
                                          <p:stCondLst>
                                            <p:cond delay="0"/>
                                          </p:stCondLst>
                                        </p:cTn>
                                        <p:tgtEl>
                                          <p:spTgt spid="6"/>
                                        </p:tgtEl>
                                        <p:attrNameLst>
                                          <p:attrName>style.visibility</p:attrName>
                                        </p:attrNameLst>
                                      </p:cBhvr>
                                      <p:to>
                                        <p:strVal val="visible"/>
                                      </p:to>
                                    </p:set>
                                    <p:animEffect transition="in" filter="wipe(left)">
                                      <p:cBhvr>
                                        <p:cTn id="48" dur="750"/>
                                        <p:tgtEl>
                                          <p:spTgt spid="6"/>
                                        </p:tgtEl>
                                      </p:cBhvr>
                                    </p:animEffect>
                                  </p:childTnLst>
                                </p:cTn>
                              </p:par>
                              <p:par>
                                <p:cTn id="49" presetID="10" presetClass="entr" presetSubtype="0" fill="hold" nodeType="withEffect">
                                  <p:stCondLst>
                                    <p:cond delay="2500"/>
                                  </p:stCondLst>
                                  <p:childTnLst>
                                    <p:set>
                                      <p:cBhvr>
                                        <p:cTn id="50" dur="1" fill="hold">
                                          <p:stCondLst>
                                            <p:cond delay="0"/>
                                          </p:stCondLst>
                                        </p:cTn>
                                        <p:tgtEl>
                                          <p:spTgt spid="116"/>
                                        </p:tgtEl>
                                        <p:attrNameLst>
                                          <p:attrName>style.visibility</p:attrName>
                                        </p:attrNameLst>
                                      </p:cBhvr>
                                      <p:to>
                                        <p:strVal val="visible"/>
                                      </p:to>
                                    </p:set>
                                    <p:animEffect transition="in" filter="fade">
                                      <p:cBhvr>
                                        <p:cTn id="51" dur="500"/>
                                        <p:tgtEl>
                                          <p:spTgt spid="116"/>
                                        </p:tgtEl>
                                      </p:cBhvr>
                                    </p:animEffect>
                                  </p:childTnLst>
                                </p:cTn>
                              </p:par>
                              <p:par>
                                <p:cTn id="52" presetID="42" presetClass="path" presetSubtype="0" decel="100000" fill="hold" nodeType="withEffect">
                                  <p:stCondLst>
                                    <p:cond delay="2500"/>
                                  </p:stCondLst>
                                  <p:childTnLst>
                                    <p:animMotion origin="layout" path="M 2.8125E-6 3.7037E-7 L 2.8125E-6 0.03542 " pathEditMode="relative" rAng="0" ptsTypes="AA">
                                      <p:cBhvr>
                                        <p:cTn id="53" dur="700" spd="-100000" fill="hold"/>
                                        <p:tgtEl>
                                          <p:spTgt spid="116"/>
                                        </p:tgtEl>
                                        <p:attrNameLst>
                                          <p:attrName>ppt_x</p:attrName>
                                          <p:attrName>ppt_y</p:attrName>
                                        </p:attrNameLst>
                                      </p:cBhvr>
                                      <p:rCtr x="0" y="1771"/>
                                    </p:animMotion>
                                  </p:childTnLst>
                                </p:cTn>
                              </p:par>
                              <p:par>
                                <p:cTn id="54" presetID="10" presetClass="entr" presetSubtype="0" fill="hold" grpId="0" nodeType="withEffect">
                                  <p:stCondLst>
                                    <p:cond delay="2500"/>
                                  </p:stCondLst>
                                  <p:childTnLst>
                                    <p:set>
                                      <p:cBhvr>
                                        <p:cTn id="55" dur="1" fill="hold">
                                          <p:stCondLst>
                                            <p:cond delay="0"/>
                                          </p:stCondLst>
                                        </p:cTn>
                                        <p:tgtEl>
                                          <p:spTgt spid="119"/>
                                        </p:tgtEl>
                                        <p:attrNameLst>
                                          <p:attrName>style.visibility</p:attrName>
                                        </p:attrNameLst>
                                      </p:cBhvr>
                                      <p:to>
                                        <p:strVal val="visible"/>
                                      </p:to>
                                    </p:set>
                                    <p:animEffect transition="in" filter="fade">
                                      <p:cBhvr>
                                        <p:cTn id="56" dur="500"/>
                                        <p:tgtEl>
                                          <p:spTgt spid="119"/>
                                        </p:tgtEl>
                                      </p:cBhvr>
                                    </p:animEffect>
                                  </p:childTnLst>
                                </p:cTn>
                              </p:par>
                              <p:par>
                                <p:cTn id="57" presetID="42" presetClass="path" presetSubtype="0" decel="100000" fill="hold" grpId="1" nodeType="withEffect">
                                  <p:stCondLst>
                                    <p:cond delay="2500"/>
                                  </p:stCondLst>
                                  <p:childTnLst>
                                    <p:animMotion origin="layout" path="M 2.8125E-6 3.7037E-7 L 2.8125E-6 0.03542 " pathEditMode="relative" rAng="0" ptsTypes="AA">
                                      <p:cBhvr>
                                        <p:cTn id="58" dur="700" spd="-100000" fill="hold"/>
                                        <p:tgtEl>
                                          <p:spTgt spid="119"/>
                                        </p:tgtEl>
                                        <p:attrNameLst>
                                          <p:attrName>ppt_x</p:attrName>
                                          <p:attrName>ppt_y</p:attrName>
                                        </p:attrNameLst>
                                      </p:cBhvr>
                                      <p:rCtr x="0" y="1771"/>
                                    </p:animMotion>
                                  </p:childTnLst>
                                </p:cTn>
                              </p:par>
                              <p:par>
                                <p:cTn id="59" presetID="10" presetClass="entr" presetSubtype="0" fill="hold" nodeType="withEffect">
                                  <p:stCondLst>
                                    <p:cond delay="2500"/>
                                  </p:stCondLst>
                                  <p:childTnLst>
                                    <p:set>
                                      <p:cBhvr>
                                        <p:cTn id="60" dur="1" fill="hold">
                                          <p:stCondLst>
                                            <p:cond delay="0"/>
                                          </p:stCondLst>
                                        </p:cTn>
                                        <p:tgtEl>
                                          <p:spTgt spid="115"/>
                                        </p:tgtEl>
                                        <p:attrNameLst>
                                          <p:attrName>style.visibility</p:attrName>
                                        </p:attrNameLst>
                                      </p:cBhvr>
                                      <p:to>
                                        <p:strVal val="visible"/>
                                      </p:to>
                                    </p:set>
                                    <p:animEffect transition="in" filter="fade">
                                      <p:cBhvr>
                                        <p:cTn id="61" dur="500"/>
                                        <p:tgtEl>
                                          <p:spTgt spid="115"/>
                                        </p:tgtEl>
                                      </p:cBhvr>
                                    </p:animEffect>
                                  </p:childTnLst>
                                </p:cTn>
                              </p:par>
                              <p:par>
                                <p:cTn id="62" presetID="42" presetClass="path" presetSubtype="0" decel="100000" fill="hold" nodeType="withEffect">
                                  <p:stCondLst>
                                    <p:cond delay="2500"/>
                                  </p:stCondLst>
                                  <p:childTnLst>
                                    <p:animMotion origin="layout" path="M 2.8125E-6 3.7037E-7 L 2.8125E-6 0.03542 " pathEditMode="relative" rAng="0" ptsTypes="AA">
                                      <p:cBhvr>
                                        <p:cTn id="63" dur="700" spd="-100000" fill="hold"/>
                                        <p:tgtEl>
                                          <p:spTgt spid="115"/>
                                        </p:tgtEl>
                                        <p:attrNameLst>
                                          <p:attrName>ppt_x</p:attrName>
                                          <p:attrName>ppt_y</p:attrName>
                                        </p:attrNameLst>
                                      </p:cBhvr>
                                      <p:rCtr x="0" y="1771"/>
                                    </p:animMotion>
                                  </p:childTnLst>
                                </p:cTn>
                              </p:par>
                              <p:par>
                                <p:cTn id="64" presetID="10" presetClass="entr" presetSubtype="0" fill="hold" grpId="0" nodeType="withEffect">
                                  <p:stCondLst>
                                    <p:cond delay="2500"/>
                                  </p:stCondLst>
                                  <p:childTnLst>
                                    <p:set>
                                      <p:cBhvr>
                                        <p:cTn id="65" dur="1" fill="hold">
                                          <p:stCondLst>
                                            <p:cond delay="0"/>
                                          </p:stCondLst>
                                        </p:cTn>
                                        <p:tgtEl>
                                          <p:spTgt spid="122"/>
                                        </p:tgtEl>
                                        <p:attrNameLst>
                                          <p:attrName>style.visibility</p:attrName>
                                        </p:attrNameLst>
                                      </p:cBhvr>
                                      <p:to>
                                        <p:strVal val="visible"/>
                                      </p:to>
                                    </p:set>
                                    <p:animEffect transition="in" filter="fade">
                                      <p:cBhvr>
                                        <p:cTn id="66" dur="500"/>
                                        <p:tgtEl>
                                          <p:spTgt spid="122"/>
                                        </p:tgtEl>
                                      </p:cBhvr>
                                    </p:animEffect>
                                  </p:childTnLst>
                                </p:cTn>
                              </p:par>
                              <p:par>
                                <p:cTn id="67" presetID="42" presetClass="path" presetSubtype="0" decel="100000" fill="hold" grpId="1" nodeType="withEffect">
                                  <p:stCondLst>
                                    <p:cond delay="2500"/>
                                  </p:stCondLst>
                                  <p:childTnLst>
                                    <p:animMotion origin="layout" path="M 2.8125E-6 3.7037E-7 L 2.8125E-6 0.03542 " pathEditMode="relative" rAng="0" ptsTypes="AA">
                                      <p:cBhvr>
                                        <p:cTn id="68" dur="700" spd="-100000" fill="hold"/>
                                        <p:tgtEl>
                                          <p:spTgt spid="122"/>
                                        </p:tgtEl>
                                        <p:attrNameLst>
                                          <p:attrName>ppt_x</p:attrName>
                                          <p:attrName>ppt_y</p:attrName>
                                        </p:attrNameLst>
                                      </p:cBhvr>
                                      <p:rCtr x="0" y="1771"/>
                                    </p:animMotion>
                                  </p:childTnLst>
                                </p:cTn>
                              </p:par>
                              <p:par>
                                <p:cTn id="69" presetID="10" presetClass="entr" presetSubtype="0" fill="hold" nodeType="withEffect">
                                  <p:stCondLst>
                                    <p:cond delay="2500"/>
                                  </p:stCondLst>
                                  <p:childTnLst>
                                    <p:set>
                                      <p:cBhvr>
                                        <p:cTn id="70" dur="1" fill="hold">
                                          <p:stCondLst>
                                            <p:cond delay="0"/>
                                          </p:stCondLst>
                                        </p:cTn>
                                        <p:tgtEl>
                                          <p:spTgt spid="113"/>
                                        </p:tgtEl>
                                        <p:attrNameLst>
                                          <p:attrName>style.visibility</p:attrName>
                                        </p:attrNameLst>
                                      </p:cBhvr>
                                      <p:to>
                                        <p:strVal val="visible"/>
                                      </p:to>
                                    </p:set>
                                    <p:animEffect transition="in" filter="fade">
                                      <p:cBhvr>
                                        <p:cTn id="71" dur="500"/>
                                        <p:tgtEl>
                                          <p:spTgt spid="113"/>
                                        </p:tgtEl>
                                      </p:cBhvr>
                                    </p:animEffect>
                                  </p:childTnLst>
                                </p:cTn>
                              </p:par>
                              <p:par>
                                <p:cTn id="72" presetID="42" presetClass="path" presetSubtype="0" decel="100000" fill="hold" nodeType="withEffect">
                                  <p:stCondLst>
                                    <p:cond delay="2500"/>
                                  </p:stCondLst>
                                  <p:childTnLst>
                                    <p:animMotion origin="layout" path="M 2.8125E-6 3.7037E-7 L 2.8125E-6 0.03542 " pathEditMode="relative" rAng="0" ptsTypes="AA">
                                      <p:cBhvr>
                                        <p:cTn id="73" dur="700" spd="-100000" fill="hold"/>
                                        <p:tgtEl>
                                          <p:spTgt spid="113"/>
                                        </p:tgtEl>
                                        <p:attrNameLst>
                                          <p:attrName>ppt_x</p:attrName>
                                          <p:attrName>ppt_y</p:attrName>
                                        </p:attrNameLst>
                                      </p:cBhvr>
                                      <p:rCtr x="0" y="1771"/>
                                    </p:animMotion>
                                  </p:childTnLst>
                                </p:cTn>
                              </p:par>
                              <p:par>
                                <p:cTn id="74" presetID="10" presetClass="entr" presetSubtype="0" fill="hold" grpId="0" nodeType="withEffect">
                                  <p:stCondLst>
                                    <p:cond delay="2500"/>
                                  </p:stCondLst>
                                  <p:childTnLst>
                                    <p:set>
                                      <p:cBhvr>
                                        <p:cTn id="75" dur="1" fill="hold">
                                          <p:stCondLst>
                                            <p:cond delay="0"/>
                                          </p:stCondLst>
                                        </p:cTn>
                                        <p:tgtEl>
                                          <p:spTgt spid="120"/>
                                        </p:tgtEl>
                                        <p:attrNameLst>
                                          <p:attrName>style.visibility</p:attrName>
                                        </p:attrNameLst>
                                      </p:cBhvr>
                                      <p:to>
                                        <p:strVal val="visible"/>
                                      </p:to>
                                    </p:set>
                                    <p:animEffect transition="in" filter="fade">
                                      <p:cBhvr>
                                        <p:cTn id="76" dur="500"/>
                                        <p:tgtEl>
                                          <p:spTgt spid="120"/>
                                        </p:tgtEl>
                                      </p:cBhvr>
                                    </p:animEffect>
                                  </p:childTnLst>
                                </p:cTn>
                              </p:par>
                              <p:par>
                                <p:cTn id="77" presetID="42" presetClass="path" presetSubtype="0" decel="100000" fill="hold" grpId="1" nodeType="withEffect">
                                  <p:stCondLst>
                                    <p:cond delay="2500"/>
                                  </p:stCondLst>
                                  <p:childTnLst>
                                    <p:animMotion origin="layout" path="M 2.8125E-6 3.7037E-7 L 2.8125E-6 0.03542 " pathEditMode="relative" rAng="0" ptsTypes="AA">
                                      <p:cBhvr>
                                        <p:cTn id="78" dur="700" spd="-100000" fill="hold"/>
                                        <p:tgtEl>
                                          <p:spTgt spid="120"/>
                                        </p:tgtEl>
                                        <p:attrNameLst>
                                          <p:attrName>ppt_x</p:attrName>
                                          <p:attrName>ppt_y</p:attrName>
                                        </p:attrNameLst>
                                      </p:cBhvr>
                                      <p:rCtr x="0" y="1771"/>
                                    </p:animMotion>
                                  </p:childTnLst>
                                </p:cTn>
                              </p:par>
                              <p:par>
                                <p:cTn id="79" presetID="10" presetClass="entr" presetSubtype="0" fill="hold" nodeType="withEffect">
                                  <p:stCondLst>
                                    <p:cond delay="2500"/>
                                  </p:stCondLst>
                                  <p:childTnLst>
                                    <p:set>
                                      <p:cBhvr>
                                        <p:cTn id="80" dur="1" fill="hold">
                                          <p:stCondLst>
                                            <p:cond delay="0"/>
                                          </p:stCondLst>
                                        </p:cTn>
                                        <p:tgtEl>
                                          <p:spTgt spid="117"/>
                                        </p:tgtEl>
                                        <p:attrNameLst>
                                          <p:attrName>style.visibility</p:attrName>
                                        </p:attrNameLst>
                                      </p:cBhvr>
                                      <p:to>
                                        <p:strVal val="visible"/>
                                      </p:to>
                                    </p:set>
                                    <p:animEffect transition="in" filter="fade">
                                      <p:cBhvr>
                                        <p:cTn id="81" dur="500"/>
                                        <p:tgtEl>
                                          <p:spTgt spid="117"/>
                                        </p:tgtEl>
                                      </p:cBhvr>
                                    </p:animEffect>
                                  </p:childTnLst>
                                </p:cTn>
                              </p:par>
                              <p:par>
                                <p:cTn id="82" presetID="42" presetClass="path" presetSubtype="0" decel="100000" fill="hold" nodeType="withEffect">
                                  <p:stCondLst>
                                    <p:cond delay="2500"/>
                                  </p:stCondLst>
                                  <p:childTnLst>
                                    <p:animMotion origin="layout" path="M 2.8125E-6 3.7037E-7 L 2.8125E-6 0.03542 " pathEditMode="relative" rAng="0" ptsTypes="AA">
                                      <p:cBhvr>
                                        <p:cTn id="83" dur="700" spd="-100000" fill="hold"/>
                                        <p:tgtEl>
                                          <p:spTgt spid="117"/>
                                        </p:tgtEl>
                                        <p:attrNameLst>
                                          <p:attrName>ppt_x</p:attrName>
                                          <p:attrName>ppt_y</p:attrName>
                                        </p:attrNameLst>
                                      </p:cBhvr>
                                      <p:rCtr x="0" y="1771"/>
                                    </p:animMotion>
                                  </p:childTnLst>
                                </p:cTn>
                              </p:par>
                              <p:par>
                                <p:cTn id="84" presetID="10" presetClass="entr" presetSubtype="0" fill="hold" grpId="0" nodeType="withEffect">
                                  <p:stCondLst>
                                    <p:cond delay="2500"/>
                                  </p:stCondLst>
                                  <p:childTnLst>
                                    <p:set>
                                      <p:cBhvr>
                                        <p:cTn id="85" dur="1" fill="hold">
                                          <p:stCondLst>
                                            <p:cond delay="0"/>
                                          </p:stCondLst>
                                        </p:cTn>
                                        <p:tgtEl>
                                          <p:spTgt spid="124"/>
                                        </p:tgtEl>
                                        <p:attrNameLst>
                                          <p:attrName>style.visibility</p:attrName>
                                        </p:attrNameLst>
                                      </p:cBhvr>
                                      <p:to>
                                        <p:strVal val="visible"/>
                                      </p:to>
                                    </p:set>
                                    <p:animEffect transition="in" filter="fade">
                                      <p:cBhvr>
                                        <p:cTn id="86" dur="500"/>
                                        <p:tgtEl>
                                          <p:spTgt spid="124"/>
                                        </p:tgtEl>
                                      </p:cBhvr>
                                    </p:animEffect>
                                  </p:childTnLst>
                                </p:cTn>
                              </p:par>
                              <p:par>
                                <p:cTn id="87" presetID="42" presetClass="path" presetSubtype="0" decel="100000" fill="hold" grpId="1" nodeType="withEffect">
                                  <p:stCondLst>
                                    <p:cond delay="2500"/>
                                  </p:stCondLst>
                                  <p:childTnLst>
                                    <p:animMotion origin="layout" path="M 2.8125E-6 3.7037E-7 L 2.8125E-6 0.03542 " pathEditMode="relative" rAng="0" ptsTypes="AA">
                                      <p:cBhvr>
                                        <p:cTn id="88" dur="700" spd="-100000" fill="hold"/>
                                        <p:tgtEl>
                                          <p:spTgt spid="124"/>
                                        </p:tgtEl>
                                        <p:attrNameLst>
                                          <p:attrName>ppt_x</p:attrName>
                                          <p:attrName>ppt_y</p:attrName>
                                        </p:attrNameLst>
                                      </p:cBhvr>
                                      <p:rCtr x="0" y="1771"/>
                                    </p:animMotion>
                                  </p:childTnLst>
                                </p:cTn>
                              </p:par>
                              <p:par>
                                <p:cTn id="89" presetID="10" presetClass="entr" presetSubtype="0" fill="hold" nodeType="withEffect">
                                  <p:stCondLst>
                                    <p:cond delay="2500"/>
                                  </p:stCondLst>
                                  <p:childTnLst>
                                    <p:set>
                                      <p:cBhvr>
                                        <p:cTn id="90" dur="1" fill="hold">
                                          <p:stCondLst>
                                            <p:cond delay="0"/>
                                          </p:stCondLst>
                                        </p:cTn>
                                        <p:tgtEl>
                                          <p:spTgt spid="127"/>
                                        </p:tgtEl>
                                        <p:attrNameLst>
                                          <p:attrName>style.visibility</p:attrName>
                                        </p:attrNameLst>
                                      </p:cBhvr>
                                      <p:to>
                                        <p:strVal val="visible"/>
                                      </p:to>
                                    </p:set>
                                    <p:animEffect transition="in" filter="fade">
                                      <p:cBhvr>
                                        <p:cTn id="91" dur="500"/>
                                        <p:tgtEl>
                                          <p:spTgt spid="127"/>
                                        </p:tgtEl>
                                      </p:cBhvr>
                                    </p:animEffect>
                                  </p:childTnLst>
                                </p:cTn>
                              </p:par>
                              <p:par>
                                <p:cTn id="92" presetID="42" presetClass="path" presetSubtype="0" decel="100000" fill="hold" nodeType="withEffect">
                                  <p:stCondLst>
                                    <p:cond delay="2500"/>
                                  </p:stCondLst>
                                  <p:childTnLst>
                                    <p:animMotion origin="layout" path="M 2.8125E-6 3.7037E-7 L 2.8125E-6 0.03542 " pathEditMode="relative" rAng="0" ptsTypes="AA">
                                      <p:cBhvr>
                                        <p:cTn id="93" dur="700" spd="-100000" fill="hold"/>
                                        <p:tgtEl>
                                          <p:spTgt spid="127"/>
                                        </p:tgtEl>
                                        <p:attrNameLst>
                                          <p:attrName>ppt_x</p:attrName>
                                          <p:attrName>ppt_y</p:attrName>
                                        </p:attrNameLst>
                                      </p:cBhvr>
                                      <p:rCtr x="0" y="1771"/>
                                    </p:animMotion>
                                  </p:childTnLst>
                                </p:cTn>
                              </p:par>
                              <p:par>
                                <p:cTn id="94" presetID="10" presetClass="entr" presetSubtype="0" fill="hold" grpId="0" nodeType="withEffect">
                                  <p:stCondLst>
                                    <p:cond delay="2500"/>
                                  </p:stCondLst>
                                  <p:childTnLst>
                                    <p:set>
                                      <p:cBhvr>
                                        <p:cTn id="95" dur="1" fill="hold">
                                          <p:stCondLst>
                                            <p:cond delay="0"/>
                                          </p:stCondLst>
                                        </p:cTn>
                                        <p:tgtEl>
                                          <p:spTgt spid="126"/>
                                        </p:tgtEl>
                                        <p:attrNameLst>
                                          <p:attrName>style.visibility</p:attrName>
                                        </p:attrNameLst>
                                      </p:cBhvr>
                                      <p:to>
                                        <p:strVal val="visible"/>
                                      </p:to>
                                    </p:set>
                                    <p:animEffect transition="in" filter="fade">
                                      <p:cBhvr>
                                        <p:cTn id="96" dur="500"/>
                                        <p:tgtEl>
                                          <p:spTgt spid="126"/>
                                        </p:tgtEl>
                                      </p:cBhvr>
                                    </p:animEffect>
                                  </p:childTnLst>
                                </p:cTn>
                              </p:par>
                              <p:par>
                                <p:cTn id="97" presetID="42" presetClass="path" presetSubtype="0" decel="100000" fill="hold" grpId="1" nodeType="withEffect">
                                  <p:stCondLst>
                                    <p:cond delay="2500"/>
                                  </p:stCondLst>
                                  <p:childTnLst>
                                    <p:animMotion origin="layout" path="M 2.8125E-6 3.7037E-7 L 2.8125E-6 0.03542 " pathEditMode="relative" rAng="0" ptsTypes="AA">
                                      <p:cBhvr>
                                        <p:cTn id="98" dur="700" spd="-100000" fill="hold"/>
                                        <p:tgtEl>
                                          <p:spTgt spid="126"/>
                                        </p:tgtEl>
                                        <p:attrNameLst>
                                          <p:attrName>ppt_x</p:attrName>
                                          <p:attrName>ppt_y</p:attrName>
                                        </p:attrNameLst>
                                      </p:cBhvr>
                                      <p:rCtr x="0" y="1771"/>
                                    </p:animMotion>
                                  </p:childTnLst>
                                </p:cTn>
                              </p:par>
                              <p:par>
                                <p:cTn id="99" presetID="10" presetClass="entr" presetSubtype="0" fill="hold" nodeType="withEffect">
                                  <p:stCondLst>
                                    <p:cond delay="2500"/>
                                  </p:stCondLst>
                                  <p:childTnLst>
                                    <p:set>
                                      <p:cBhvr>
                                        <p:cTn id="100" dur="1" fill="hold">
                                          <p:stCondLst>
                                            <p:cond delay="0"/>
                                          </p:stCondLst>
                                        </p:cTn>
                                        <p:tgtEl>
                                          <p:spTgt spid="118"/>
                                        </p:tgtEl>
                                        <p:attrNameLst>
                                          <p:attrName>style.visibility</p:attrName>
                                        </p:attrNameLst>
                                      </p:cBhvr>
                                      <p:to>
                                        <p:strVal val="visible"/>
                                      </p:to>
                                    </p:set>
                                    <p:animEffect transition="in" filter="fade">
                                      <p:cBhvr>
                                        <p:cTn id="101" dur="500"/>
                                        <p:tgtEl>
                                          <p:spTgt spid="118"/>
                                        </p:tgtEl>
                                      </p:cBhvr>
                                    </p:animEffect>
                                  </p:childTnLst>
                                </p:cTn>
                              </p:par>
                              <p:par>
                                <p:cTn id="102" presetID="42" presetClass="path" presetSubtype="0" decel="100000" fill="hold" nodeType="withEffect">
                                  <p:stCondLst>
                                    <p:cond delay="2500"/>
                                  </p:stCondLst>
                                  <p:childTnLst>
                                    <p:animMotion origin="layout" path="M 2.8125E-6 3.7037E-7 L 2.8125E-6 0.03542 " pathEditMode="relative" rAng="0" ptsTypes="AA">
                                      <p:cBhvr>
                                        <p:cTn id="103" dur="700" spd="-100000" fill="hold"/>
                                        <p:tgtEl>
                                          <p:spTgt spid="118"/>
                                        </p:tgtEl>
                                        <p:attrNameLst>
                                          <p:attrName>ppt_x</p:attrName>
                                          <p:attrName>ppt_y</p:attrName>
                                        </p:attrNameLst>
                                      </p:cBhvr>
                                      <p:rCtr x="0" y="1771"/>
                                    </p:animMotion>
                                  </p:childTnLst>
                                </p:cTn>
                              </p:par>
                              <p:par>
                                <p:cTn id="104" presetID="10" presetClass="entr" presetSubtype="0" fill="hold" grpId="0" nodeType="withEffect">
                                  <p:stCondLst>
                                    <p:cond delay="2500"/>
                                  </p:stCondLst>
                                  <p:childTnLst>
                                    <p:set>
                                      <p:cBhvr>
                                        <p:cTn id="105" dur="1" fill="hold">
                                          <p:stCondLst>
                                            <p:cond delay="0"/>
                                          </p:stCondLst>
                                        </p:cTn>
                                        <p:tgtEl>
                                          <p:spTgt spid="125"/>
                                        </p:tgtEl>
                                        <p:attrNameLst>
                                          <p:attrName>style.visibility</p:attrName>
                                        </p:attrNameLst>
                                      </p:cBhvr>
                                      <p:to>
                                        <p:strVal val="visible"/>
                                      </p:to>
                                    </p:set>
                                    <p:animEffect transition="in" filter="fade">
                                      <p:cBhvr>
                                        <p:cTn id="106" dur="500"/>
                                        <p:tgtEl>
                                          <p:spTgt spid="125"/>
                                        </p:tgtEl>
                                      </p:cBhvr>
                                    </p:animEffect>
                                  </p:childTnLst>
                                </p:cTn>
                              </p:par>
                              <p:par>
                                <p:cTn id="107" presetID="42" presetClass="path" presetSubtype="0" decel="100000" fill="hold" grpId="1" nodeType="withEffect">
                                  <p:stCondLst>
                                    <p:cond delay="2500"/>
                                  </p:stCondLst>
                                  <p:childTnLst>
                                    <p:animMotion origin="layout" path="M 2.8125E-6 3.7037E-7 L 2.8125E-6 0.03542 " pathEditMode="relative" rAng="0" ptsTypes="AA">
                                      <p:cBhvr>
                                        <p:cTn id="108" dur="700" spd="-100000" fill="hold"/>
                                        <p:tgtEl>
                                          <p:spTgt spid="125"/>
                                        </p:tgtEl>
                                        <p:attrNameLst>
                                          <p:attrName>ppt_x</p:attrName>
                                          <p:attrName>ppt_y</p:attrName>
                                        </p:attrNameLst>
                                      </p:cBhvr>
                                      <p:rCtr x="0" y="1771"/>
                                    </p:animMotion>
                                  </p:childTnLst>
                                </p:cTn>
                              </p:par>
                              <p:par>
                                <p:cTn id="109" presetID="10" presetClass="entr" presetSubtype="0" fill="hold" nodeType="withEffect">
                                  <p:stCondLst>
                                    <p:cond delay="2500"/>
                                  </p:stCondLst>
                                  <p:childTnLst>
                                    <p:set>
                                      <p:cBhvr>
                                        <p:cTn id="110" dur="1" fill="hold">
                                          <p:stCondLst>
                                            <p:cond delay="0"/>
                                          </p:stCondLst>
                                        </p:cTn>
                                        <p:tgtEl>
                                          <p:spTgt spid="114"/>
                                        </p:tgtEl>
                                        <p:attrNameLst>
                                          <p:attrName>style.visibility</p:attrName>
                                        </p:attrNameLst>
                                      </p:cBhvr>
                                      <p:to>
                                        <p:strVal val="visible"/>
                                      </p:to>
                                    </p:set>
                                    <p:animEffect transition="in" filter="fade">
                                      <p:cBhvr>
                                        <p:cTn id="111" dur="500"/>
                                        <p:tgtEl>
                                          <p:spTgt spid="114"/>
                                        </p:tgtEl>
                                      </p:cBhvr>
                                    </p:animEffect>
                                  </p:childTnLst>
                                </p:cTn>
                              </p:par>
                              <p:par>
                                <p:cTn id="112" presetID="42" presetClass="path" presetSubtype="0" decel="100000" fill="hold" nodeType="withEffect">
                                  <p:stCondLst>
                                    <p:cond delay="2500"/>
                                  </p:stCondLst>
                                  <p:childTnLst>
                                    <p:animMotion origin="layout" path="M 2.8125E-6 3.7037E-7 L 2.8125E-6 0.03542 " pathEditMode="relative" rAng="0" ptsTypes="AA">
                                      <p:cBhvr>
                                        <p:cTn id="113" dur="700" spd="-100000" fill="hold"/>
                                        <p:tgtEl>
                                          <p:spTgt spid="114"/>
                                        </p:tgtEl>
                                        <p:attrNameLst>
                                          <p:attrName>ppt_x</p:attrName>
                                          <p:attrName>ppt_y</p:attrName>
                                        </p:attrNameLst>
                                      </p:cBhvr>
                                      <p:rCtr x="0" y="1771"/>
                                    </p:animMotion>
                                  </p:childTnLst>
                                </p:cTn>
                              </p:par>
                              <p:par>
                                <p:cTn id="114" presetID="10" presetClass="entr" presetSubtype="0" fill="hold" grpId="0" nodeType="withEffect">
                                  <p:stCondLst>
                                    <p:cond delay="2500"/>
                                  </p:stCondLst>
                                  <p:childTnLst>
                                    <p:set>
                                      <p:cBhvr>
                                        <p:cTn id="115" dur="1" fill="hold">
                                          <p:stCondLst>
                                            <p:cond delay="0"/>
                                          </p:stCondLst>
                                        </p:cTn>
                                        <p:tgtEl>
                                          <p:spTgt spid="121"/>
                                        </p:tgtEl>
                                        <p:attrNameLst>
                                          <p:attrName>style.visibility</p:attrName>
                                        </p:attrNameLst>
                                      </p:cBhvr>
                                      <p:to>
                                        <p:strVal val="visible"/>
                                      </p:to>
                                    </p:set>
                                    <p:animEffect transition="in" filter="fade">
                                      <p:cBhvr>
                                        <p:cTn id="116" dur="500"/>
                                        <p:tgtEl>
                                          <p:spTgt spid="121"/>
                                        </p:tgtEl>
                                      </p:cBhvr>
                                    </p:animEffect>
                                  </p:childTnLst>
                                </p:cTn>
                              </p:par>
                              <p:par>
                                <p:cTn id="117" presetID="42" presetClass="path" presetSubtype="0" decel="100000" fill="hold" grpId="1" nodeType="withEffect">
                                  <p:stCondLst>
                                    <p:cond delay="2500"/>
                                  </p:stCondLst>
                                  <p:childTnLst>
                                    <p:animMotion origin="layout" path="M 2.8125E-6 3.7037E-7 L 2.8125E-6 0.03542 " pathEditMode="relative" rAng="0" ptsTypes="AA">
                                      <p:cBhvr>
                                        <p:cTn id="118" dur="700" spd="-100000" fill="hold"/>
                                        <p:tgtEl>
                                          <p:spTgt spid="121"/>
                                        </p:tgtEl>
                                        <p:attrNameLst>
                                          <p:attrName>ppt_x</p:attrName>
                                          <p:attrName>ppt_y</p:attrName>
                                        </p:attrNameLst>
                                      </p:cBhvr>
                                      <p:rCtr x="0" y="1771"/>
                                    </p:animMotion>
                                  </p:childTnLst>
                                </p:cTn>
                              </p:par>
                              <p:par>
                                <p:cTn id="119" presetID="10" presetClass="entr" presetSubtype="0" fill="hold" nodeType="withEffect">
                                  <p:stCondLst>
                                    <p:cond delay="2500"/>
                                  </p:stCondLst>
                                  <p:childTnLst>
                                    <p:set>
                                      <p:cBhvr>
                                        <p:cTn id="120" dur="1" fill="hold">
                                          <p:stCondLst>
                                            <p:cond delay="0"/>
                                          </p:stCondLst>
                                        </p:cTn>
                                        <p:tgtEl>
                                          <p:spTgt spid="128"/>
                                        </p:tgtEl>
                                        <p:attrNameLst>
                                          <p:attrName>style.visibility</p:attrName>
                                        </p:attrNameLst>
                                      </p:cBhvr>
                                      <p:to>
                                        <p:strVal val="visible"/>
                                      </p:to>
                                    </p:set>
                                    <p:animEffect transition="in" filter="fade">
                                      <p:cBhvr>
                                        <p:cTn id="121" dur="500"/>
                                        <p:tgtEl>
                                          <p:spTgt spid="128"/>
                                        </p:tgtEl>
                                      </p:cBhvr>
                                    </p:animEffect>
                                  </p:childTnLst>
                                </p:cTn>
                              </p:par>
                              <p:par>
                                <p:cTn id="122" presetID="42" presetClass="path" presetSubtype="0" decel="100000" fill="hold" nodeType="withEffect">
                                  <p:stCondLst>
                                    <p:cond delay="2500"/>
                                  </p:stCondLst>
                                  <p:childTnLst>
                                    <p:animMotion origin="layout" path="M 2.8125E-6 3.7037E-7 L 2.8125E-6 0.03542 " pathEditMode="relative" rAng="0" ptsTypes="AA">
                                      <p:cBhvr>
                                        <p:cTn id="123" dur="700" spd="-100000" fill="hold"/>
                                        <p:tgtEl>
                                          <p:spTgt spid="128"/>
                                        </p:tgtEl>
                                        <p:attrNameLst>
                                          <p:attrName>ppt_x</p:attrName>
                                          <p:attrName>ppt_y</p:attrName>
                                        </p:attrNameLst>
                                      </p:cBhvr>
                                      <p:rCtr x="0" y="1771"/>
                                    </p:animMotion>
                                  </p:childTnLst>
                                </p:cTn>
                              </p:par>
                              <p:par>
                                <p:cTn id="124" presetID="10" presetClass="entr" presetSubtype="0" fill="hold" grpId="0" nodeType="withEffect">
                                  <p:stCondLst>
                                    <p:cond delay="2500"/>
                                  </p:stCondLst>
                                  <p:childTnLst>
                                    <p:set>
                                      <p:cBhvr>
                                        <p:cTn id="125" dur="1" fill="hold">
                                          <p:stCondLst>
                                            <p:cond delay="0"/>
                                          </p:stCondLst>
                                        </p:cTn>
                                        <p:tgtEl>
                                          <p:spTgt spid="123"/>
                                        </p:tgtEl>
                                        <p:attrNameLst>
                                          <p:attrName>style.visibility</p:attrName>
                                        </p:attrNameLst>
                                      </p:cBhvr>
                                      <p:to>
                                        <p:strVal val="visible"/>
                                      </p:to>
                                    </p:set>
                                    <p:animEffect transition="in" filter="fade">
                                      <p:cBhvr>
                                        <p:cTn id="126" dur="500"/>
                                        <p:tgtEl>
                                          <p:spTgt spid="123"/>
                                        </p:tgtEl>
                                      </p:cBhvr>
                                    </p:animEffect>
                                  </p:childTnLst>
                                </p:cTn>
                              </p:par>
                              <p:par>
                                <p:cTn id="127" presetID="42" presetClass="path" presetSubtype="0" decel="100000" fill="hold" grpId="1" nodeType="withEffect">
                                  <p:stCondLst>
                                    <p:cond delay="2500"/>
                                  </p:stCondLst>
                                  <p:childTnLst>
                                    <p:animMotion origin="layout" path="M 2.8125E-6 3.7037E-7 L 2.8125E-6 0.03542 " pathEditMode="relative" rAng="0" ptsTypes="AA">
                                      <p:cBhvr>
                                        <p:cTn id="128" dur="700" spd="-100000" fill="hold"/>
                                        <p:tgtEl>
                                          <p:spTgt spid="123"/>
                                        </p:tgtEl>
                                        <p:attrNameLst>
                                          <p:attrName>ppt_x</p:attrName>
                                          <p:attrName>ppt_y</p:attrName>
                                        </p:attrNameLst>
                                      </p:cBhvr>
                                      <p:rCtr x="0" y="1771"/>
                                    </p:animMotion>
                                  </p:childTnLst>
                                </p:cTn>
                              </p:par>
                              <p:par>
                                <p:cTn id="129" presetID="22" presetClass="entr" presetSubtype="8" fill="hold" nodeType="withEffect">
                                  <p:stCondLst>
                                    <p:cond delay="1250"/>
                                  </p:stCondLst>
                                  <p:childTnLst>
                                    <p:set>
                                      <p:cBhvr>
                                        <p:cTn id="130" dur="1" fill="hold">
                                          <p:stCondLst>
                                            <p:cond delay="0"/>
                                          </p:stCondLst>
                                        </p:cTn>
                                        <p:tgtEl>
                                          <p:spTgt spid="194"/>
                                        </p:tgtEl>
                                        <p:attrNameLst>
                                          <p:attrName>style.visibility</p:attrName>
                                        </p:attrNameLst>
                                      </p:cBhvr>
                                      <p:to>
                                        <p:strVal val="visible"/>
                                      </p:to>
                                    </p:set>
                                    <p:animEffect transition="in" filter="wipe(left)">
                                      <p:cBhvr>
                                        <p:cTn id="131" dur="500"/>
                                        <p:tgtEl>
                                          <p:spTgt spid="194"/>
                                        </p:tgtEl>
                                      </p:cBhvr>
                                    </p:animEffect>
                                  </p:childTnLst>
                                </p:cTn>
                              </p:par>
                              <p:par>
                                <p:cTn id="132" presetID="22" presetClass="entr" presetSubtype="8" fill="hold" nodeType="withEffect">
                                  <p:stCondLst>
                                    <p:cond delay="1250"/>
                                  </p:stCondLst>
                                  <p:childTnLst>
                                    <p:set>
                                      <p:cBhvr>
                                        <p:cTn id="133" dur="1" fill="hold">
                                          <p:stCondLst>
                                            <p:cond delay="0"/>
                                          </p:stCondLst>
                                        </p:cTn>
                                        <p:tgtEl>
                                          <p:spTgt spid="222"/>
                                        </p:tgtEl>
                                        <p:attrNameLst>
                                          <p:attrName>style.visibility</p:attrName>
                                        </p:attrNameLst>
                                      </p:cBhvr>
                                      <p:to>
                                        <p:strVal val="visible"/>
                                      </p:to>
                                    </p:set>
                                    <p:animEffect transition="in" filter="wipe(left)">
                                      <p:cBhvr>
                                        <p:cTn id="134" dur="500"/>
                                        <p:tgtEl>
                                          <p:spTgt spid="222"/>
                                        </p:tgtEl>
                                      </p:cBhvr>
                                    </p:animEffect>
                                  </p:childTnLst>
                                </p:cTn>
                              </p:par>
                              <p:par>
                                <p:cTn id="135" presetID="10" presetClass="entr" presetSubtype="0" fill="hold" nodeType="withEffect">
                                  <p:stCondLst>
                                    <p:cond delay="1500"/>
                                  </p:stCondLst>
                                  <p:childTnLst>
                                    <p:set>
                                      <p:cBhvr>
                                        <p:cTn id="136" dur="1" fill="hold">
                                          <p:stCondLst>
                                            <p:cond delay="0"/>
                                          </p:stCondLst>
                                        </p:cTn>
                                        <p:tgtEl>
                                          <p:spTgt spid="214"/>
                                        </p:tgtEl>
                                        <p:attrNameLst>
                                          <p:attrName>style.visibility</p:attrName>
                                        </p:attrNameLst>
                                      </p:cBhvr>
                                      <p:to>
                                        <p:strVal val="visible"/>
                                      </p:to>
                                    </p:set>
                                    <p:animEffect transition="in" filter="fade">
                                      <p:cBhvr>
                                        <p:cTn id="137" dur="500"/>
                                        <p:tgtEl>
                                          <p:spTgt spid="214"/>
                                        </p:tgtEl>
                                      </p:cBhvr>
                                    </p:animEffect>
                                  </p:childTnLst>
                                </p:cTn>
                              </p:par>
                              <p:par>
                                <p:cTn id="138" presetID="42" presetClass="path" presetSubtype="0" decel="100000" fill="hold" nodeType="withEffect">
                                  <p:stCondLst>
                                    <p:cond delay="1500"/>
                                  </p:stCondLst>
                                  <p:childTnLst>
                                    <p:animMotion origin="layout" path="M 2.8125E-6 3.7037E-7 L 2.8125E-6 0.03542 " pathEditMode="relative" rAng="0" ptsTypes="AA">
                                      <p:cBhvr>
                                        <p:cTn id="139" dur="700" spd="-100000" fill="hold"/>
                                        <p:tgtEl>
                                          <p:spTgt spid="214"/>
                                        </p:tgtEl>
                                        <p:attrNameLst>
                                          <p:attrName>ppt_x</p:attrName>
                                          <p:attrName>ppt_y</p:attrName>
                                        </p:attrNameLst>
                                      </p:cBhvr>
                                      <p:rCtr x="0" y="1771"/>
                                    </p:animMotion>
                                  </p:childTnLst>
                                </p:cTn>
                              </p:par>
                              <p:par>
                                <p:cTn id="140" presetID="10" presetClass="entr" presetSubtype="0" fill="hold" nodeType="withEffect">
                                  <p:stCondLst>
                                    <p:cond delay="1500"/>
                                  </p:stCondLst>
                                  <p:childTnLst>
                                    <p:set>
                                      <p:cBhvr>
                                        <p:cTn id="141" dur="1" fill="hold">
                                          <p:stCondLst>
                                            <p:cond delay="0"/>
                                          </p:stCondLst>
                                        </p:cTn>
                                        <p:tgtEl>
                                          <p:spTgt spid="242"/>
                                        </p:tgtEl>
                                        <p:attrNameLst>
                                          <p:attrName>style.visibility</p:attrName>
                                        </p:attrNameLst>
                                      </p:cBhvr>
                                      <p:to>
                                        <p:strVal val="visible"/>
                                      </p:to>
                                    </p:set>
                                    <p:animEffect transition="in" filter="fade">
                                      <p:cBhvr>
                                        <p:cTn id="142" dur="500"/>
                                        <p:tgtEl>
                                          <p:spTgt spid="242"/>
                                        </p:tgtEl>
                                      </p:cBhvr>
                                    </p:animEffect>
                                  </p:childTnLst>
                                </p:cTn>
                              </p:par>
                              <p:par>
                                <p:cTn id="143" presetID="42" presetClass="path" presetSubtype="0" decel="100000" fill="hold" nodeType="withEffect">
                                  <p:stCondLst>
                                    <p:cond delay="1500"/>
                                  </p:stCondLst>
                                  <p:childTnLst>
                                    <p:animMotion origin="layout" path="M 2.8125E-6 3.7037E-7 L 2.8125E-6 0.03542 " pathEditMode="relative" rAng="0" ptsTypes="AA">
                                      <p:cBhvr>
                                        <p:cTn id="144" dur="700" spd="-100000" fill="hold"/>
                                        <p:tgtEl>
                                          <p:spTgt spid="242"/>
                                        </p:tgtEl>
                                        <p:attrNameLst>
                                          <p:attrName>ppt_x</p:attrName>
                                          <p:attrName>ppt_y</p:attrName>
                                        </p:attrNameLst>
                                      </p:cBhvr>
                                      <p:rCtr x="0" y="17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26" grpId="0" animBg="1"/>
      <p:bldP spid="26" grpId="1" animBg="1"/>
      <p:bldP spid="25" grpId="0" animBg="1"/>
      <p:bldP spid="25" grpId="1" animBg="1"/>
      <p:bldP spid="13" grpId="0"/>
      <p:bldP spid="13" grpId="1"/>
      <p:bldP spid="19" grpId="0" animBg="1"/>
      <p:bldP spid="19" grpId="1" animBg="1"/>
      <p:bldP spid="28" grpId="0" animBg="1"/>
      <p:bldP spid="28" grpId="1" animBg="1"/>
      <p:bldP spid="27" grpId="0" animBg="1"/>
      <p:bldP spid="27" grpId="1" animBg="1"/>
      <p:bldP spid="119" grpId="0"/>
      <p:bldP spid="119" grpId="1"/>
      <p:bldP spid="122" grpId="0"/>
      <p:bldP spid="122" grpId="1"/>
      <p:bldP spid="120" grpId="0"/>
      <p:bldP spid="120" grpId="1"/>
      <p:bldP spid="124" grpId="0"/>
      <p:bldP spid="124" grpId="1"/>
      <p:bldP spid="126" grpId="0"/>
      <p:bldP spid="126" grpId="1"/>
      <p:bldP spid="125" grpId="0"/>
      <p:bldP spid="125" grpId="1"/>
      <p:bldP spid="121" grpId="0"/>
      <p:bldP spid="121" grpId="1"/>
      <p:bldP spid="123" grpId="0"/>
      <p:bldP spid="123" grpId="1"/>
    </p:bldLst>
  </p:timing>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F1A1ACF-DD3D-6706-A973-540422ECE2C3}"/>
              </a:ext>
              <a:ext uri="{C183D7F6-B498-43B3-948B-1728B52AA6E4}">
                <adec:decorative xmlns:adec="http://schemas.microsoft.com/office/drawing/2017/decorative" val="1"/>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100000"/>
                    </a14:imgEffect>
                  </a14:imgLayer>
                </a14:imgProps>
              </a:ext>
            </a:extLst>
          </a:blip>
          <a:srcRect l="16919" t="4793" r="55136" b="5416"/>
          <a:stretch/>
        </p:blipFill>
        <p:spPr>
          <a:xfrm>
            <a:off x="7347856" y="0"/>
            <a:ext cx="4844143" cy="6858000"/>
          </a:xfrm>
          <a:prstGeom prst="rect">
            <a:avLst/>
          </a:prstGeom>
        </p:spPr>
      </p:pic>
      <p:sp>
        <p:nvSpPr>
          <p:cNvPr id="3" name="Rectangle 2">
            <a:extLst>
              <a:ext uri="{FF2B5EF4-FFF2-40B4-BE49-F238E27FC236}">
                <a16:creationId xmlns:a16="http://schemas.microsoft.com/office/drawing/2014/main" id="{94D01038-18B3-9160-6AD0-059EB3EE61DA}"/>
              </a:ext>
              <a:ext uri="{C183D7F6-B498-43B3-948B-1728B52AA6E4}">
                <adec:decorative xmlns:adec="http://schemas.microsoft.com/office/drawing/2017/decorative" val="1"/>
              </a:ext>
            </a:extLst>
          </p:cNvPr>
          <p:cNvSpPr/>
          <p:nvPr/>
        </p:nvSpPr>
        <p:spPr bwMode="auto">
          <a:xfrm>
            <a:off x="6892376" y="0"/>
            <a:ext cx="3173184" cy="6858000"/>
          </a:xfrm>
          <a:prstGeom prst="rect">
            <a:avLst/>
          </a:prstGeom>
          <a:gradFill flip="none" rotWithShape="1">
            <a:gsLst>
              <a:gs pos="1900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pic>
        <p:nvPicPr>
          <p:cNvPr id="4" name="M365_Word_Jumpstart_H.264_1920x1080_031023" descr="Copilot in Word GIF&#10;">
            <a:hlinkClick r:id="" action="ppaction://media"/>
            <a:extLst>
              <a:ext uri="{FF2B5EF4-FFF2-40B4-BE49-F238E27FC236}">
                <a16:creationId xmlns:a16="http://schemas.microsoft.com/office/drawing/2014/main" id="{EBC23FE0-7630-42FA-1E77-AA0616BFE21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3683" t="389" r="363" b="739"/>
          <a:stretch/>
        </p:blipFill>
        <p:spPr>
          <a:xfrm>
            <a:off x="5299075" y="1725385"/>
            <a:ext cx="6598006" cy="3824323"/>
          </a:xfrm>
          <a:prstGeom prst="roundRect">
            <a:avLst>
              <a:gd name="adj" fmla="val 3094"/>
            </a:avLst>
          </a:prstGeom>
          <a:ln w="25400">
            <a:solidFill>
              <a:schemeClr val="bg1"/>
            </a:solidFill>
          </a:ln>
          <a:effectLst>
            <a:outerShdw blurRad="411555" dist="135058" dir="2280000" algn="ctr" rotWithShape="0">
              <a:prstClr val="black">
                <a:alpha val="20000"/>
              </a:prstClr>
            </a:outerShdw>
          </a:effectLst>
        </p:spPr>
      </p:pic>
      <p:grpSp>
        <p:nvGrpSpPr>
          <p:cNvPr id="24" name="Group 23">
            <a:extLst>
              <a:ext uri="{FF2B5EF4-FFF2-40B4-BE49-F238E27FC236}">
                <a16:creationId xmlns:a16="http://schemas.microsoft.com/office/drawing/2014/main" id="{EF8C962D-6670-3624-1774-515ADD8D3D60}"/>
              </a:ext>
              <a:ext uri="{C183D7F6-B498-43B3-948B-1728B52AA6E4}">
                <adec:decorative xmlns:adec="http://schemas.microsoft.com/office/drawing/2017/decorative" val="1"/>
              </a:ext>
            </a:extLst>
          </p:cNvPr>
          <p:cNvGrpSpPr/>
          <p:nvPr/>
        </p:nvGrpSpPr>
        <p:grpSpPr>
          <a:xfrm>
            <a:off x="430726" y="1725385"/>
            <a:ext cx="4585773" cy="4715069"/>
            <a:chOff x="430726" y="1725385"/>
            <a:chExt cx="4585773" cy="4715069"/>
          </a:xfrm>
        </p:grpSpPr>
        <p:sp>
          <p:nvSpPr>
            <p:cNvPr id="7" name="Rectangle: Rounded Corners 6">
              <a:extLst>
                <a:ext uri="{FF2B5EF4-FFF2-40B4-BE49-F238E27FC236}">
                  <a16:creationId xmlns:a16="http://schemas.microsoft.com/office/drawing/2014/main" id="{FD867A48-D612-3D74-032C-1A15B9D249F9}"/>
                </a:ext>
              </a:extLst>
            </p:cNvPr>
            <p:cNvSpPr/>
            <p:nvPr/>
          </p:nvSpPr>
          <p:spPr bwMode="auto">
            <a:xfrm>
              <a:off x="430726" y="1725385"/>
              <a:ext cx="4585773" cy="4715069"/>
            </a:xfrm>
            <a:prstGeom prst="roundRect">
              <a:avLst>
                <a:gd name="adj" fmla="val 1769"/>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tx1"/>
                </a:solidFill>
                <a:cs typeface="Segoe UI" pitchFamily="34" charset="0"/>
              </a:endParaRPr>
            </a:p>
          </p:txBody>
        </p:sp>
        <p:sp>
          <p:nvSpPr>
            <p:cNvPr id="11" name="Freeform 29">
              <a:extLst>
                <a:ext uri="{FF2B5EF4-FFF2-40B4-BE49-F238E27FC236}">
                  <a16:creationId xmlns:a16="http://schemas.microsoft.com/office/drawing/2014/main" id="{A8D504C0-9778-BD40-1ACA-182F8DEBC2E2}"/>
                </a:ext>
              </a:extLst>
            </p:cNvPr>
            <p:cNvSpPr/>
            <p:nvPr/>
          </p:nvSpPr>
          <p:spPr bwMode="auto">
            <a:xfrm rot="10800000">
              <a:off x="435355" y="6386216"/>
              <a:ext cx="4581144" cy="54238"/>
            </a:xfrm>
            <a:custGeom>
              <a:avLst/>
              <a:gdLst>
                <a:gd name="connsiteX0" fmla="*/ 3324520 w 3324520"/>
                <a:gd name="connsiteY0" fmla="*/ 54238 h 54238"/>
                <a:gd name="connsiteX1" fmla="*/ 0 w 3324520"/>
                <a:gd name="connsiteY1" fmla="*/ 54238 h 54238"/>
                <a:gd name="connsiteX2" fmla="*/ 15071 w 3324520"/>
                <a:gd name="connsiteY2" fmla="*/ 17853 h 54238"/>
                <a:gd name="connsiteX3" fmla="*/ 58173 w 3324520"/>
                <a:gd name="connsiteY3" fmla="*/ 0 h 54238"/>
                <a:gd name="connsiteX4" fmla="*/ 3266347 w 3324520"/>
                <a:gd name="connsiteY4" fmla="*/ 0 h 54238"/>
                <a:gd name="connsiteX5" fmla="*/ 3309449 w 3324520"/>
                <a:gd name="connsiteY5" fmla="*/ 17853 h 54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4520" h="54238">
                  <a:moveTo>
                    <a:pt x="3324520" y="54238"/>
                  </a:moveTo>
                  <a:lnTo>
                    <a:pt x="0" y="54238"/>
                  </a:lnTo>
                  <a:lnTo>
                    <a:pt x="15071" y="17853"/>
                  </a:lnTo>
                  <a:cubicBezTo>
                    <a:pt x="26102" y="6823"/>
                    <a:pt x="41341" y="0"/>
                    <a:pt x="58173" y="0"/>
                  </a:cubicBezTo>
                  <a:lnTo>
                    <a:pt x="3266347" y="0"/>
                  </a:lnTo>
                  <a:cubicBezTo>
                    <a:pt x="3283180" y="0"/>
                    <a:pt x="3298418" y="6823"/>
                    <a:pt x="3309449" y="17853"/>
                  </a:cubicBezTo>
                  <a:close/>
                </a:path>
              </a:pathLst>
            </a:custGeom>
            <a:gradFill flip="none" rotWithShape="1">
              <a:gsLst>
                <a:gs pos="42000">
                  <a:schemeClr val="accent1"/>
                </a:gs>
                <a:gs pos="0">
                  <a:srgbClr val="4DDBF8"/>
                </a:gs>
                <a:gs pos="80000">
                  <a:srgbClr val="8678D6"/>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tx1"/>
                </a:solidFill>
                <a:cs typeface="Segoe UI" pitchFamily="34" charset="0"/>
              </a:endParaRPr>
            </a:p>
          </p:txBody>
        </p:sp>
      </p:grpSp>
      <p:sp>
        <p:nvSpPr>
          <p:cNvPr id="9" name="Rectangle 8">
            <a:extLst>
              <a:ext uri="{FF2B5EF4-FFF2-40B4-BE49-F238E27FC236}">
                <a16:creationId xmlns:a16="http://schemas.microsoft.com/office/drawing/2014/main" id="{B5A43F14-574F-9DD8-9FF6-7FFABA8E8722}"/>
              </a:ext>
            </a:extLst>
          </p:cNvPr>
          <p:cNvSpPr/>
          <p:nvPr/>
        </p:nvSpPr>
        <p:spPr>
          <a:xfrm>
            <a:off x="729051" y="2015185"/>
            <a:ext cx="4128699" cy="3416320"/>
          </a:xfrm>
          <a:prstGeom prst="rect">
            <a:avLst/>
          </a:prstGeom>
          <a:noFill/>
        </p:spPr>
        <p:txBody>
          <a:bodyPr wrap="square" lIns="0" tIns="45720" rIns="91440" bIns="45720" anchor="t">
            <a:spAutoFit/>
          </a:bodyPr>
          <a:lstStyle/>
          <a:p>
            <a:pPr fontAlgn="base"/>
            <a:r>
              <a:rPr lang="en-US" altLang="zh-CN" dirty="0">
                <a:latin typeface="Segoe UI Semibold" panose="020B0702040204020203" pitchFamily="34" charset="0"/>
                <a:cs typeface="Segoe UI Semibold" panose="020B0702040204020203" pitchFamily="34" charset="0"/>
              </a:rPr>
              <a:t>Copilot</a:t>
            </a:r>
            <a:r>
              <a:rPr lang="zh-CN" altLang="en-US" dirty="0">
                <a:latin typeface="Segoe UI Semibold" panose="020B0702040204020203" pitchFamily="34" charset="0"/>
                <a:cs typeface="Segoe UI Semibold" panose="020B0702040204020203" pitchFamily="34" charset="0"/>
              </a:rPr>
              <a:t>写作、编辑、总结、创造</a:t>
            </a:r>
            <a:endParaRPr lang="en-US" altLang="zh-CN" dirty="0">
              <a:latin typeface="Segoe UI Semibold" panose="020B0702040204020203" pitchFamily="34" charset="0"/>
              <a:cs typeface="Segoe UI Semibold" panose="020B0702040204020203" pitchFamily="34" charset="0"/>
            </a:endParaRPr>
          </a:p>
          <a:p>
            <a:pPr fontAlgn="base"/>
            <a:r>
              <a:rPr lang="zh-CN" altLang="en-US" dirty="0">
                <a:latin typeface="Segoe UI Semibold" panose="020B0702040204020203" pitchFamily="34" charset="0"/>
                <a:cs typeface="Segoe UI Semibold" panose="020B0702040204020203" pitchFamily="34" charset="0"/>
              </a:rPr>
              <a:t>
您可以询问 </a:t>
            </a:r>
            <a:r>
              <a:rPr lang="en-US" altLang="zh-CN" dirty="0">
                <a:latin typeface="Segoe UI Semibold" panose="020B0702040204020203" pitchFamily="34" charset="0"/>
                <a:cs typeface="Segoe UI Semibold" panose="020B0702040204020203" pitchFamily="34" charset="0"/>
              </a:rPr>
              <a:t>Copilot</a:t>
            </a:r>
            <a:r>
              <a:rPr lang="zh-CN" altLang="en-US" dirty="0">
                <a:latin typeface="Segoe UI Semibold" panose="020B0702040204020203" pitchFamily="34" charset="0"/>
                <a:cs typeface="Segoe UI Semibold" panose="020B0702040204020203" pitchFamily="34" charset="0"/>
              </a:rPr>
              <a:t>：</a:t>
            </a:r>
            <a:endParaRPr lang="en-US" altLang="zh-CN" dirty="0">
              <a:latin typeface="Segoe UI Semibold" panose="020B0702040204020203" pitchFamily="34" charset="0"/>
              <a:cs typeface="Segoe UI Semibold" panose="020B0702040204020203" pitchFamily="34" charset="0"/>
            </a:endParaRPr>
          </a:p>
          <a:p>
            <a:pPr fontAlgn="base"/>
            <a:r>
              <a:rPr lang="zh-CN" altLang="en-US" dirty="0">
                <a:latin typeface="Segoe UI Semibold" panose="020B0702040204020203" pitchFamily="34" charset="0"/>
                <a:cs typeface="Segoe UI Semibold" panose="020B0702040204020203" pitchFamily="34" charset="0"/>
              </a:rPr>
              <a:t>
根据 </a:t>
            </a:r>
            <a:r>
              <a:rPr lang="en-US" altLang="zh-CN" dirty="0">
                <a:latin typeface="Segoe UI Semibold" panose="020B0702040204020203" pitchFamily="34" charset="0"/>
                <a:cs typeface="Segoe UI Semibold" panose="020B0702040204020203" pitchFamily="34" charset="0"/>
              </a:rPr>
              <a:t>[Document] </a:t>
            </a:r>
            <a:r>
              <a:rPr lang="zh-CN" altLang="en-US" dirty="0">
                <a:latin typeface="Segoe UI Semibold" panose="020B0702040204020203" pitchFamily="34" charset="0"/>
                <a:cs typeface="Segoe UI Semibold" panose="020B0702040204020203" pitchFamily="34" charset="0"/>
              </a:rPr>
              <a:t>和 </a:t>
            </a:r>
            <a:r>
              <a:rPr lang="en-US" altLang="zh-CN" dirty="0">
                <a:latin typeface="Segoe UI Semibold" panose="020B0702040204020203" pitchFamily="34" charset="0"/>
                <a:cs typeface="Segoe UI Semibold" panose="020B0702040204020203" pitchFamily="34" charset="0"/>
              </a:rPr>
              <a:t>[Excel] </a:t>
            </a:r>
            <a:r>
              <a:rPr lang="zh-CN" altLang="en-US" dirty="0">
                <a:latin typeface="Segoe UI Semibold" panose="020B0702040204020203" pitchFamily="34" charset="0"/>
                <a:cs typeface="Segoe UI Semibold" panose="020B0702040204020203" pitchFamily="34" charset="0"/>
              </a:rPr>
              <a:t>中的数据起草一份两页的项目提案</a:t>
            </a:r>
            <a:endParaRPr lang="en-US" altLang="zh-CN" dirty="0">
              <a:latin typeface="Segoe UI Semibold" panose="020B0702040204020203" pitchFamily="34" charset="0"/>
              <a:cs typeface="Segoe UI Semibold" panose="020B0702040204020203" pitchFamily="34" charset="0"/>
            </a:endParaRPr>
          </a:p>
          <a:p>
            <a:pPr fontAlgn="base"/>
            <a:r>
              <a:rPr lang="zh-CN" altLang="en-US" dirty="0">
                <a:latin typeface="Segoe UI Semibold" panose="020B0702040204020203" pitchFamily="34" charset="0"/>
                <a:cs typeface="Segoe UI Semibold" panose="020B0702040204020203" pitchFamily="34" charset="0"/>
              </a:rPr>
              <a:t>
使第三段更简洁，将文档的语气更改为更随意</a:t>
            </a:r>
            <a:endParaRPr lang="en-US" altLang="zh-CN" dirty="0">
              <a:latin typeface="Segoe UI Semibold" panose="020B0702040204020203" pitchFamily="34" charset="0"/>
              <a:cs typeface="Segoe UI Semibold" panose="020B0702040204020203" pitchFamily="34" charset="0"/>
            </a:endParaRPr>
          </a:p>
          <a:p>
            <a:pPr fontAlgn="base"/>
            <a:r>
              <a:rPr lang="zh-CN" altLang="en-US" dirty="0">
                <a:latin typeface="Segoe UI Semibold" panose="020B0702040204020203" pitchFamily="34" charset="0"/>
                <a:cs typeface="Segoe UI Semibold" panose="020B0702040204020203" pitchFamily="34" charset="0"/>
              </a:rPr>
              <a:t>
根据此粗略大纲创建一页草稿。
</a:t>
            </a:r>
            <a:endParaRPr lang="en-US" sz="1600" b="0" dirty="0">
              <a:effectLst/>
              <a:latin typeface="Segoe UI" panose="020B0502040204020203" pitchFamily="34" charset="0"/>
            </a:endParaRPr>
          </a:p>
        </p:txBody>
      </p:sp>
      <p:grpSp>
        <p:nvGrpSpPr>
          <p:cNvPr id="13" name="Group 12">
            <a:extLst>
              <a:ext uri="{FF2B5EF4-FFF2-40B4-BE49-F238E27FC236}">
                <a16:creationId xmlns:a16="http://schemas.microsoft.com/office/drawing/2014/main" id="{51B7D2B9-1A1B-422E-CD30-17E976142643}"/>
              </a:ext>
            </a:extLst>
          </p:cNvPr>
          <p:cNvGrpSpPr/>
          <p:nvPr/>
        </p:nvGrpSpPr>
        <p:grpSpPr>
          <a:xfrm>
            <a:off x="471582" y="1015603"/>
            <a:ext cx="394006" cy="433388"/>
            <a:chOff x="5715000" y="3009937"/>
            <a:chExt cx="762000" cy="838164"/>
          </a:xfrm>
        </p:grpSpPr>
        <p:sp>
          <p:nvSpPr>
            <p:cNvPr id="14" name="Freeform: Shape 13">
              <a:extLst>
                <a:ext uri="{FF2B5EF4-FFF2-40B4-BE49-F238E27FC236}">
                  <a16:creationId xmlns:a16="http://schemas.microsoft.com/office/drawing/2014/main" id="{A9979D50-7EB6-017E-822A-A3EE842C127D}"/>
                </a:ext>
              </a:extLst>
            </p:cNvPr>
            <p:cNvSpPr/>
            <p:nvPr/>
          </p:nvSpPr>
          <p:spPr>
            <a:xfrm>
              <a:off x="5715000" y="3029443"/>
              <a:ext cx="419100" cy="704360"/>
            </a:xfrm>
            <a:custGeom>
              <a:avLst/>
              <a:gdLst>
                <a:gd name="connsiteX0" fmla="*/ 306404 w 419100"/>
                <a:gd name="connsiteY0" fmla="*/ 0 h 704360"/>
                <a:gd name="connsiteX1" fmla="*/ 302124 w 419100"/>
                <a:gd name="connsiteY1" fmla="*/ 2589 h 704360"/>
                <a:gd name="connsiteX2" fmla="*/ 282916 w 419100"/>
                <a:gd name="connsiteY2" fmla="*/ 16344 h 704360"/>
                <a:gd name="connsiteX3" fmla="*/ 295262 w 419100"/>
                <a:gd name="connsiteY3" fmla="*/ 7660 h 704360"/>
                <a:gd name="connsiteX4" fmla="*/ 400050 w 419100"/>
                <a:gd name="connsiteY4" fmla="*/ 7660 h 704360"/>
                <a:gd name="connsiteX5" fmla="*/ 419100 w 419100"/>
                <a:gd name="connsiteY5" fmla="*/ 151907 h 704360"/>
                <a:gd name="connsiteX6" fmla="*/ 323850 w 419100"/>
                <a:gd name="connsiteY6" fmla="*/ 247157 h 704360"/>
                <a:gd name="connsiteX7" fmla="*/ 228600 w 419100"/>
                <a:gd name="connsiteY7" fmla="*/ 313363 h 704360"/>
                <a:gd name="connsiteX8" fmla="*/ 228600 w 419100"/>
                <a:gd name="connsiteY8" fmla="*/ 389706 h 704360"/>
                <a:gd name="connsiteX9" fmla="*/ 302084 w 419100"/>
                <a:gd name="connsiteY9" fmla="*/ 520083 h 704360"/>
                <a:gd name="connsiteX10" fmla="*/ 402357 w 419100"/>
                <a:gd name="connsiteY10" fmla="*/ 580778 h 704360"/>
                <a:gd name="connsiteX11" fmla="*/ 190500 w 419100"/>
                <a:gd name="connsiteY11" fmla="*/ 704361 h 704360"/>
                <a:gd name="connsiteX12" fmla="*/ 149639 w 419100"/>
                <a:gd name="connsiteY12" fmla="*/ 704361 h 704360"/>
                <a:gd name="connsiteX13" fmla="*/ 73483 w 419100"/>
                <a:gd name="connsiteY13" fmla="*/ 658264 h 704360"/>
                <a:gd name="connsiteX14" fmla="*/ 0 w 419100"/>
                <a:gd name="connsiteY14" fmla="*/ 527887 h 704360"/>
                <a:gd name="connsiteX15" fmla="*/ 0 w 419100"/>
                <a:gd name="connsiteY15" fmla="*/ 271170 h 704360"/>
                <a:gd name="connsiteX16" fmla="*/ 73523 w 419100"/>
                <a:gd name="connsiteY16" fmla="*/ 140770 h 704360"/>
                <a:gd name="connsiteX17" fmla="*/ 302124 w 419100"/>
                <a:gd name="connsiteY17" fmla="*/ 2495 h 704360"/>
                <a:gd name="connsiteX18" fmla="*/ 306404 w 419100"/>
                <a:gd name="connsiteY18" fmla="*/ 0 h 70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9100" h="704360">
                  <a:moveTo>
                    <a:pt x="306404" y="0"/>
                  </a:moveTo>
                  <a:lnTo>
                    <a:pt x="302124" y="2589"/>
                  </a:lnTo>
                  <a:cubicBezTo>
                    <a:pt x="295315" y="6708"/>
                    <a:pt x="288901" y="11313"/>
                    <a:pt x="282916" y="16344"/>
                  </a:cubicBezTo>
                  <a:lnTo>
                    <a:pt x="295262" y="7660"/>
                  </a:lnTo>
                  <a:lnTo>
                    <a:pt x="400050" y="7660"/>
                  </a:lnTo>
                  <a:lnTo>
                    <a:pt x="419100" y="151907"/>
                  </a:lnTo>
                  <a:lnTo>
                    <a:pt x="323850" y="247157"/>
                  </a:lnTo>
                  <a:lnTo>
                    <a:pt x="228600" y="313363"/>
                  </a:lnTo>
                  <a:lnTo>
                    <a:pt x="228600" y="389706"/>
                  </a:lnTo>
                  <a:cubicBezTo>
                    <a:pt x="228600" y="443027"/>
                    <a:pt x="256468" y="492471"/>
                    <a:pt x="302084" y="520083"/>
                  </a:cubicBezTo>
                  <a:lnTo>
                    <a:pt x="402357" y="580778"/>
                  </a:lnTo>
                  <a:lnTo>
                    <a:pt x="190500" y="704361"/>
                  </a:lnTo>
                  <a:lnTo>
                    <a:pt x="149639" y="704361"/>
                  </a:lnTo>
                  <a:lnTo>
                    <a:pt x="73483" y="658264"/>
                  </a:lnTo>
                  <a:cubicBezTo>
                    <a:pt x="27867" y="630653"/>
                    <a:pt x="0" y="581208"/>
                    <a:pt x="0" y="527887"/>
                  </a:cubicBezTo>
                  <a:lnTo>
                    <a:pt x="0" y="271170"/>
                  </a:lnTo>
                  <a:cubicBezTo>
                    <a:pt x="0" y="217832"/>
                    <a:pt x="27885" y="168376"/>
                    <a:pt x="73523" y="140770"/>
                  </a:cubicBezTo>
                  <a:lnTo>
                    <a:pt x="302124" y="2495"/>
                  </a:lnTo>
                  <a:cubicBezTo>
                    <a:pt x="303541" y="1639"/>
                    <a:pt x="304968" y="807"/>
                    <a:pt x="306404" y="0"/>
                  </a:cubicBezTo>
                  <a:close/>
                </a:path>
              </a:pathLst>
            </a:custGeom>
            <a:solidFill>
              <a:srgbClr val="AE7FE2"/>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769E0D68-5CDD-439E-B0C5-D5285F6BDD92}"/>
                </a:ext>
              </a:extLst>
            </p:cNvPr>
            <p:cNvSpPr/>
            <p:nvPr/>
          </p:nvSpPr>
          <p:spPr>
            <a:xfrm>
              <a:off x="5715000" y="3029443"/>
              <a:ext cx="419100" cy="704360"/>
            </a:xfrm>
            <a:custGeom>
              <a:avLst/>
              <a:gdLst>
                <a:gd name="connsiteX0" fmla="*/ 306404 w 419100"/>
                <a:gd name="connsiteY0" fmla="*/ 0 h 704360"/>
                <a:gd name="connsiteX1" fmla="*/ 302124 w 419100"/>
                <a:gd name="connsiteY1" fmla="*/ 2589 h 704360"/>
                <a:gd name="connsiteX2" fmla="*/ 282916 w 419100"/>
                <a:gd name="connsiteY2" fmla="*/ 16344 h 704360"/>
                <a:gd name="connsiteX3" fmla="*/ 295262 w 419100"/>
                <a:gd name="connsiteY3" fmla="*/ 7660 h 704360"/>
                <a:gd name="connsiteX4" fmla="*/ 400050 w 419100"/>
                <a:gd name="connsiteY4" fmla="*/ 7660 h 704360"/>
                <a:gd name="connsiteX5" fmla="*/ 419100 w 419100"/>
                <a:gd name="connsiteY5" fmla="*/ 151907 h 704360"/>
                <a:gd name="connsiteX6" fmla="*/ 323850 w 419100"/>
                <a:gd name="connsiteY6" fmla="*/ 247157 h 704360"/>
                <a:gd name="connsiteX7" fmla="*/ 228600 w 419100"/>
                <a:gd name="connsiteY7" fmla="*/ 313363 h 704360"/>
                <a:gd name="connsiteX8" fmla="*/ 228600 w 419100"/>
                <a:gd name="connsiteY8" fmla="*/ 389706 h 704360"/>
                <a:gd name="connsiteX9" fmla="*/ 302084 w 419100"/>
                <a:gd name="connsiteY9" fmla="*/ 520083 h 704360"/>
                <a:gd name="connsiteX10" fmla="*/ 402357 w 419100"/>
                <a:gd name="connsiteY10" fmla="*/ 580778 h 704360"/>
                <a:gd name="connsiteX11" fmla="*/ 190500 w 419100"/>
                <a:gd name="connsiteY11" fmla="*/ 704361 h 704360"/>
                <a:gd name="connsiteX12" fmla="*/ 149639 w 419100"/>
                <a:gd name="connsiteY12" fmla="*/ 704361 h 704360"/>
                <a:gd name="connsiteX13" fmla="*/ 73483 w 419100"/>
                <a:gd name="connsiteY13" fmla="*/ 658264 h 704360"/>
                <a:gd name="connsiteX14" fmla="*/ 0 w 419100"/>
                <a:gd name="connsiteY14" fmla="*/ 527887 h 704360"/>
                <a:gd name="connsiteX15" fmla="*/ 0 w 419100"/>
                <a:gd name="connsiteY15" fmla="*/ 271170 h 704360"/>
                <a:gd name="connsiteX16" fmla="*/ 73523 w 419100"/>
                <a:gd name="connsiteY16" fmla="*/ 140770 h 704360"/>
                <a:gd name="connsiteX17" fmla="*/ 302124 w 419100"/>
                <a:gd name="connsiteY17" fmla="*/ 2495 h 704360"/>
                <a:gd name="connsiteX18" fmla="*/ 306404 w 419100"/>
                <a:gd name="connsiteY18" fmla="*/ 0 h 70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19100" h="704360">
                  <a:moveTo>
                    <a:pt x="306404" y="0"/>
                  </a:moveTo>
                  <a:lnTo>
                    <a:pt x="302124" y="2589"/>
                  </a:lnTo>
                  <a:cubicBezTo>
                    <a:pt x="295315" y="6708"/>
                    <a:pt x="288901" y="11313"/>
                    <a:pt x="282916" y="16344"/>
                  </a:cubicBezTo>
                  <a:lnTo>
                    <a:pt x="295262" y="7660"/>
                  </a:lnTo>
                  <a:lnTo>
                    <a:pt x="400050" y="7660"/>
                  </a:lnTo>
                  <a:lnTo>
                    <a:pt x="419100" y="151907"/>
                  </a:lnTo>
                  <a:lnTo>
                    <a:pt x="323850" y="247157"/>
                  </a:lnTo>
                  <a:lnTo>
                    <a:pt x="228600" y="313363"/>
                  </a:lnTo>
                  <a:lnTo>
                    <a:pt x="228600" y="389706"/>
                  </a:lnTo>
                  <a:cubicBezTo>
                    <a:pt x="228600" y="443027"/>
                    <a:pt x="256468" y="492471"/>
                    <a:pt x="302084" y="520083"/>
                  </a:cubicBezTo>
                  <a:lnTo>
                    <a:pt x="402357" y="580778"/>
                  </a:lnTo>
                  <a:lnTo>
                    <a:pt x="190500" y="704361"/>
                  </a:lnTo>
                  <a:lnTo>
                    <a:pt x="149639" y="704361"/>
                  </a:lnTo>
                  <a:lnTo>
                    <a:pt x="73483" y="658264"/>
                  </a:lnTo>
                  <a:cubicBezTo>
                    <a:pt x="27867" y="630653"/>
                    <a:pt x="0" y="581208"/>
                    <a:pt x="0" y="527887"/>
                  </a:cubicBezTo>
                  <a:lnTo>
                    <a:pt x="0" y="271170"/>
                  </a:lnTo>
                  <a:cubicBezTo>
                    <a:pt x="0" y="217832"/>
                    <a:pt x="27885" y="168376"/>
                    <a:pt x="73523" y="140770"/>
                  </a:cubicBezTo>
                  <a:lnTo>
                    <a:pt x="302124" y="2495"/>
                  </a:lnTo>
                  <a:cubicBezTo>
                    <a:pt x="303541" y="1639"/>
                    <a:pt x="304968" y="807"/>
                    <a:pt x="306404" y="0"/>
                  </a:cubicBezTo>
                  <a:close/>
                </a:path>
              </a:pathLst>
            </a:custGeom>
            <a:gradFill>
              <a:gsLst>
                <a:gs pos="0">
                  <a:srgbClr val="114A8B"/>
                </a:gs>
                <a:gs pos="50000">
                  <a:srgbClr val="0861AF">
                    <a:alpha val="49804"/>
                  </a:srgbClr>
                </a:gs>
                <a:gs pos="100000">
                  <a:srgbClr val="0078D4">
                    <a:alpha val="0"/>
                  </a:srgbClr>
                </a:gs>
              </a:gsLst>
              <a:lin ang="14397836" scaled="1"/>
            </a:grad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7C899C8C-271D-CF56-D06E-8BFA89297E51}"/>
                </a:ext>
              </a:extLst>
            </p:cNvPr>
            <p:cNvSpPr/>
            <p:nvPr/>
          </p:nvSpPr>
          <p:spPr>
            <a:xfrm>
              <a:off x="5793783" y="3333750"/>
              <a:ext cx="683216" cy="514351"/>
            </a:xfrm>
            <a:custGeom>
              <a:avLst/>
              <a:gdLst>
                <a:gd name="connsiteX0" fmla="*/ 454618 w 683216"/>
                <a:gd name="connsiteY0" fmla="*/ 0 h 514351"/>
                <a:gd name="connsiteX1" fmla="*/ 454618 w 683216"/>
                <a:gd name="connsiteY1" fmla="*/ 85350 h 514351"/>
                <a:gd name="connsiteX2" fmla="*/ 381135 w 683216"/>
                <a:gd name="connsiteY2" fmla="*/ 215725 h 514351"/>
                <a:gd name="connsiteX3" fmla="*/ 152535 w 683216"/>
                <a:gd name="connsiteY3" fmla="*/ 354099 h 514351"/>
                <a:gd name="connsiteX4" fmla="*/ 0 w 683216"/>
                <a:gd name="connsiteY4" fmla="*/ 357163 h 514351"/>
                <a:gd name="connsiteX5" fmla="*/ 223300 w 683216"/>
                <a:gd name="connsiteY5" fmla="*/ 492327 h 514351"/>
                <a:gd name="connsiteX6" fmla="*/ 381134 w 683216"/>
                <a:gd name="connsiteY6" fmla="*/ 492327 h 514351"/>
                <a:gd name="connsiteX7" fmla="*/ 609734 w 683216"/>
                <a:gd name="connsiteY7" fmla="*/ 353955 h 514351"/>
                <a:gd name="connsiteX8" fmla="*/ 683217 w 683216"/>
                <a:gd name="connsiteY8" fmla="*/ 223579 h 514351"/>
                <a:gd name="connsiteX9" fmla="*/ 683217 w 683216"/>
                <a:gd name="connsiteY9" fmla="*/ 161924 h 514351"/>
                <a:gd name="connsiteX10" fmla="*/ 664168 w 683216"/>
                <a:gd name="connsiteY10" fmla="*/ 133350 h 514351"/>
                <a:gd name="connsiteX11" fmla="*/ 454618 w 683216"/>
                <a:gd name="connsiteY11" fmla="*/ 0 h 51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3216" h="514351">
                  <a:moveTo>
                    <a:pt x="454618" y="0"/>
                  </a:moveTo>
                  <a:lnTo>
                    <a:pt x="454618" y="85350"/>
                  </a:lnTo>
                  <a:cubicBezTo>
                    <a:pt x="454618" y="138671"/>
                    <a:pt x="426751" y="188114"/>
                    <a:pt x="381135" y="215725"/>
                  </a:cubicBezTo>
                  <a:lnTo>
                    <a:pt x="152535" y="354099"/>
                  </a:lnTo>
                  <a:cubicBezTo>
                    <a:pt x="105772" y="382404"/>
                    <a:pt x="47587" y="383426"/>
                    <a:pt x="0" y="357163"/>
                  </a:cubicBezTo>
                  <a:lnTo>
                    <a:pt x="223300" y="492327"/>
                  </a:lnTo>
                  <a:cubicBezTo>
                    <a:pt x="271814" y="521693"/>
                    <a:pt x="332621" y="521693"/>
                    <a:pt x="381134" y="492327"/>
                  </a:cubicBezTo>
                  <a:lnTo>
                    <a:pt x="609734" y="353955"/>
                  </a:lnTo>
                  <a:cubicBezTo>
                    <a:pt x="655350" y="326344"/>
                    <a:pt x="683217" y="276900"/>
                    <a:pt x="683217" y="223579"/>
                  </a:cubicBezTo>
                  <a:lnTo>
                    <a:pt x="683217" y="161924"/>
                  </a:lnTo>
                  <a:lnTo>
                    <a:pt x="664168" y="133350"/>
                  </a:lnTo>
                  <a:lnTo>
                    <a:pt x="454618" y="0"/>
                  </a:lnTo>
                  <a:close/>
                </a:path>
              </a:pathLst>
            </a:custGeom>
            <a:solidFill>
              <a:srgbClr val="D59DFF"/>
            </a:solid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E60D843-A974-438A-EDC4-4944874B4345}"/>
                </a:ext>
              </a:extLst>
            </p:cNvPr>
            <p:cNvSpPr/>
            <p:nvPr/>
          </p:nvSpPr>
          <p:spPr>
            <a:xfrm>
              <a:off x="5793783" y="3333750"/>
              <a:ext cx="683216" cy="514351"/>
            </a:xfrm>
            <a:custGeom>
              <a:avLst/>
              <a:gdLst>
                <a:gd name="connsiteX0" fmla="*/ 454618 w 683216"/>
                <a:gd name="connsiteY0" fmla="*/ 0 h 514351"/>
                <a:gd name="connsiteX1" fmla="*/ 454618 w 683216"/>
                <a:gd name="connsiteY1" fmla="*/ 85350 h 514351"/>
                <a:gd name="connsiteX2" fmla="*/ 381135 w 683216"/>
                <a:gd name="connsiteY2" fmla="*/ 215725 h 514351"/>
                <a:gd name="connsiteX3" fmla="*/ 152535 w 683216"/>
                <a:gd name="connsiteY3" fmla="*/ 354099 h 514351"/>
                <a:gd name="connsiteX4" fmla="*/ 0 w 683216"/>
                <a:gd name="connsiteY4" fmla="*/ 357163 h 514351"/>
                <a:gd name="connsiteX5" fmla="*/ 223300 w 683216"/>
                <a:gd name="connsiteY5" fmla="*/ 492327 h 514351"/>
                <a:gd name="connsiteX6" fmla="*/ 381134 w 683216"/>
                <a:gd name="connsiteY6" fmla="*/ 492327 h 514351"/>
                <a:gd name="connsiteX7" fmla="*/ 609734 w 683216"/>
                <a:gd name="connsiteY7" fmla="*/ 353955 h 514351"/>
                <a:gd name="connsiteX8" fmla="*/ 683217 w 683216"/>
                <a:gd name="connsiteY8" fmla="*/ 223579 h 514351"/>
                <a:gd name="connsiteX9" fmla="*/ 683217 w 683216"/>
                <a:gd name="connsiteY9" fmla="*/ 161924 h 514351"/>
                <a:gd name="connsiteX10" fmla="*/ 664168 w 683216"/>
                <a:gd name="connsiteY10" fmla="*/ 133350 h 514351"/>
                <a:gd name="connsiteX11" fmla="*/ 454618 w 683216"/>
                <a:gd name="connsiteY11" fmla="*/ 0 h 514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3216" h="514351">
                  <a:moveTo>
                    <a:pt x="454618" y="0"/>
                  </a:moveTo>
                  <a:lnTo>
                    <a:pt x="454618" y="85350"/>
                  </a:lnTo>
                  <a:cubicBezTo>
                    <a:pt x="454618" y="138671"/>
                    <a:pt x="426751" y="188114"/>
                    <a:pt x="381135" y="215725"/>
                  </a:cubicBezTo>
                  <a:lnTo>
                    <a:pt x="152535" y="354099"/>
                  </a:lnTo>
                  <a:cubicBezTo>
                    <a:pt x="105772" y="382404"/>
                    <a:pt x="47587" y="383426"/>
                    <a:pt x="0" y="357163"/>
                  </a:cubicBezTo>
                  <a:lnTo>
                    <a:pt x="223300" y="492327"/>
                  </a:lnTo>
                  <a:cubicBezTo>
                    <a:pt x="271814" y="521693"/>
                    <a:pt x="332621" y="521693"/>
                    <a:pt x="381134" y="492327"/>
                  </a:cubicBezTo>
                  <a:lnTo>
                    <a:pt x="609734" y="353955"/>
                  </a:lnTo>
                  <a:cubicBezTo>
                    <a:pt x="655350" y="326344"/>
                    <a:pt x="683217" y="276900"/>
                    <a:pt x="683217" y="223579"/>
                  </a:cubicBezTo>
                  <a:lnTo>
                    <a:pt x="683217" y="161924"/>
                  </a:lnTo>
                  <a:lnTo>
                    <a:pt x="664168" y="133350"/>
                  </a:lnTo>
                  <a:lnTo>
                    <a:pt x="454618" y="0"/>
                  </a:lnTo>
                  <a:close/>
                </a:path>
              </a:pathLst>
            </a:custGeom>
            <a:gradFill>
              <a:gsLst>
                <a:gs pos="0">
                  <a:srgbClr val="493474"/>
                </a:gs>
                <a:gs pos="50000">
                  <a:srgbClr val="6A4D97">
                    <a:alpha val="49804"/>
                  </a:srgbClr>
                </a:gs>
                <a:gs pos="100000">
                  <a:srgbClr val="8C66BA">
                    <a:alpha val="0"/>
                  </a:srgbClr>
                </a:gs>
              </a:gsLst>
              <a:lin ang="7493545" scaled="1"/>
            </a:gra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D707A1C8-6932-D53C-7D47-5481A9A62C83}"/>
                </a:ext>
              </a:extLst>
            </p:cNvPr>
            <p:cNvSpPr/>
            <p:nvPr/>
          </p:nvSpPr>
          <p:spPr>
            <a:xfrm>
              <a:off x="5943600" y="3009937"/>
              <a:ext cx="533400" cy="552384"/>
            </a:xfrm>
            <a:custGeom>
              <a:avLst/>
              <a:gdLst>
                <a:gd name="connsiteX0" fmla="*/ 459877 w 533400"/>
                <a:gd name="connsiteY0" fmla="*/ 160274 h 552384"/>
                <a:gd name="connsiteX1" fmla="*/ 231277 w 533400"/>
                <a:gd name="connsiteY1" fmla="*/ 21999 h 552384"/>
                <a:gd name="connsiteX2" fmla="*/ 78065 w 533400"/>
                <a:gd name="connsiteY2" fmla="*/ 19358 h 552384"/>
                <a:gd name="connsiteX3" fmla="*/ 73524 w 533400"/>
                <a:gd name="connsiteY3" fmla="*/ 22105 h 552384"/>
                <a:gd name="connsiteX4" fmla="*/ 0 w 533400"/>
                <a:gd name="connsiteY4" fmla="*/ 152506 h 552384"/>
                <a:gd name="connsiteX5" fmla="*/ 0 w 533400"/>
                <a:gd name="connsiteY5" fmla="*/ 333173 h 552384"/>
                <a:gd name="connsiteX6" fmla="*/ 73524 w 533400"/>
                <a:gd name="connsiteY6" fmla="*/ 288701 h 552384"/>
                <a:gd name="connsiteX7" fmla="*/ 231277 w 533400"/>
                <a:gd name="connsiteY7" fmla="*/ 288701 h 552384"/>
                <a:gd name="connsiteX8" fmla="*/ 459877 w 533400"/>
                <a:gd name="connsiteY8" fmla="*/ 426975 h 552384"/>
                <a:gd name="connsiteX9" fmla="*/ 533319 w 533400"/>
                <a:gd name="connsiteY9" fmla="*/ 552384 h 552384"/>
                <a:gd name="connsiteX10" fmla="*/ 533400 w 533400"/>
                <a:gd name="connsiteY10" fmla="*/ 547392 h 552384"/>
                <a:gd name="connsiteX11" fmla="*/ 533400 w 533400"/>
                <a:gd name="connsiteY11" fmla="*/ 290675 h 552384"/>
                <a:gd name="connsiteX12" fmla="*/ 459877 w 533400"/>
                <a:gd name="connsiteY12" fmla="*/ 160274 h 55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3400" h="552384">
                  <a:moveTo>
                    <a:pt x="459877" y="160274"/>
                  </a:moveTo>
                  <a:lnTo>
                    <a:pt x="231277" y="21999"/>
                  </a:lnTo>
                  <a:cubicBezTo>
                    <a:pt x="184285" y="-6424"/>
                    <a:pt x="125771" y="-7305"/>
                    <a:pt x="78065" y="19358"/>
                  </a:cubicBezTo>
                  <a:lnTo>
                    <a:pt x="73524" y="22105"/>
                  </a:lnTo>
                  <a:cubicBezTo>
                    <a:pt x="27885" y="49711"/>
                    <a:pt x="0" y="99167"/>
                    <a:pt x="0" y="152506"/>
                  </a:cubicBezTo>
                  <a:lnTo>
                    <a:pt x="0" y="333173"/>
                  </a:lnTo>
                  <a:lnTo>
                    <a:pt x="73524" y="288701"/>
                  </a:lnTo>
                  <a:cubicBezTo>
                    <a:pt x="122017" y="259368"/>
                    <a:pt x="182783" y="259368"/>
                    <a:pt x="231277" y="288701"/>
                  </a:cubicBezTo>
                  <a:lnTo>
                    <a:pt x="459877" y="426975"/>
                  </a:lnTo>
                  <a:cubicBezTo>
                    <a:pt x="504088" y="453718"/>
                    <a:pt x="531639" y="500966"/>
                    <a:pt x="533319" y="552384"/>
                  </a:cubicBezTo>
                  <a:cubicBezTo>
                    <a:pt x="533373" y="550724"/>
                    <a:pt x="533400" y="549060"/>
                    <a:pt x="533400" y="547392"/>
                  </a:cubicBezTo>
                  <a:lnTo>
                    <a:pt x="533400" y="290675"/>
                  </a:lnTo>
                  <a:cubicBezTo>
                    <a:pt x="533400" y="237336"/>
                    <a:pt x="505516" y="187880"/>
                    <a:pt x="459877" y="160274"/>
                  </a:cubicBezTo>
                  <a:close/>
                </a:path>
              </a:pathLst>
            </a:custGeom>
            <a:solidFill>
              <a:srgbClr val="50E6FF"/>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A66890CD-E891-9A2F-B604-E7234D5C2EFB}"/>
                </a:ext>
              </a:extLst>
            </p:cNvPr>
            <p:cNvSpPr/>
            <p:nvPr/>
          </p:nvSpPr>
          <p:spPr>
            <a:xfrm>
              <a:off x="5943600" y="3009937"/>
              <a:ext cx="533400" cy="552384"/>
            </a:xfrm>
            <a:custGeom>
              <a:avLst/>
              <a:gdLst>
                <a:gd name="connsiteX0" fmla="*/ 459877 w 533400"/>
                <a:gd name="connsiteY0" fmla="*/ 160274 h 552384"/>
                <a:gd name="connsiteX1" fmla="*/ 231277 w 533400"/>
                <a:gd name="connsiteY1" fmla="*/ 21999 h 552384"/>
                <a:gd name="connsiteX2" fmla="*/ 78065 w 533400"/>
                <a:gd name="connsiteY2" fmla="*/ 19358 h 552384"/>
                <a:gd name="connsiteX3" fmla="*/ 73524 w 533400"/>
                <a:gd name="connsiteY3" fmla="*/ 22105 h 552384"/>
                <a:gd name="connsiteX4" fmla="*/ 0 w 533400"/>
                <a:gd name="connsiteY4" fmla="*/ 152506 h 552384"/>
                <a:gd name="connsiteX5" fmla="*/ 0 w 533400"/>
                <a:gd name="connsiteY5" fmla="*/ 333173 h 552384"/>
                <a:gd name="connsiteX6" fmla="*/ 73524 w 533400"/>
                <a:gd name="connsiteY6" fmla="*/ 288701 h 552384"/>
                <a:gd name="connsiteX7" fmla="*/ 231277 w 533400"/>
                <a:gd name="connsiteY7" fmla="*/ 288701 h 552384"/>
                <a:gd name="connsiteX8" fmla="*/ 459877 w 533400"/>
                <a:gd name="connsiteY8" fmla="*/ 426975 h 552384"/>
                <a:gd name="connsiteX9" fmla="*/ 533319 w 533400"/>
                <a:gd name="connsiteY9" fmla="*/ 552384 h 552384"/>
                <a:gd name="connsiteX10" fmla="*/ 533400 w 533400"/>
                <a:gd name="connsiteY10" fmla="*/ 547392 h 552384"/>
                <a:gd name="connsiteX11" fmla="*/ 533400 w 533400"/>
                <a:gd name="connsiteY11" fmla="*/ 290675 h 552384"/>
                <a:gd name="connsiteX12" fmla="*/ 459877 w 533400"/>
                <a:gd name="connsiteY12" fmla="*/ 160274 h 552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3400" h="552384">
                  <a:moveTo>
                    <a:pt x="459877" y="160274"/>
                  </a:moveTo>
                  <a:lnTo>
                    <a:pt x="231277" y="21999"/>
                  </a:lnTo>
                  <a:cubicBezTo>
                    <a:pt x="184285" y="-6424"/>
                    <a:pt x="125771" y="-7305"/>
                    <a:pt x="78065" y="19358"/>
                  </a:cubicBezTo>
                  <a:lnTo>
                    <a:pt x="73524" y="22105"/>
                  </a:lnTo>
                  <a:cubicBezTo>
                    <a:pt x="27885" y="49711"/>
                    <a:pt x="0" y="99167"/>
                    <a:pt x="0" y="152506"/>
                  </a:cubicBezTo>
                  <a:lnTo>
                    <a:pt x="0" y="333173"/>
                  </a:lnTo>
                  <a:lnTo>
                    <a:pt x="73524" y="288701"/>
                  </a:lnTo>
                  <a:cubicBezTo>
                    <a:pt x="122017" y="259368"/>
                    <a:pt x="182783" y="259368"/>
                    <a:pt x="231277" y="288701"/>
                  </a:cubicBezTo>
                  <a:lnTo>
                    <a:pt x="459877" y="426975"/>
                  </a:lnTo>
                  <a:cubicBezTo>
                    <a:pt x="504088" y="453718"/>
                    <a:pt x="531639" y="500966"/>
                    <a:pt x="533319" y="552384"/>
                  </a:cubicBezTo>
                  <a:cubicBezTo>
                    <a:pt x="533373" y="550724"/>
                    <a:pt x="533400" y="549060"/>
                    <a:pt x="533400" y="547392"/>
                  </a:cubicBezTo>
                  <a:lnTo>
                    <a:pt x="533400" y="290675"/>
                  </a:lnTo>
                  <a:cubicBezTo>
                    <a:pt x="533400" y="237336"/>
                    <a:pt x="505516" y="187880"/>
                    <a:pt x="459877" y="160274"/>
                  </a:cubicBezTo>
                  <a:close/>
                </a:path>
              </a:pathLst>
            </a:custGeom>
            <a:gradFill>
              <a:gsLst>
                <a:gs pos="0">
                  <a:srgbClr val="2D3F80"/>
                </a:gs>
                <a:gs pos="50000">
                  <a:srgbClr val="3856A6">
                    <a:alpha val="49804"/>
                  </a:srgbClr>
                </a:gs>
                <a:gs pos="100000">
                  <a:srgbClr val="436DCD">
                    <a:alpha val="0"/>
                  </a:srgbClr>
                </a:gs>
              </a:gsLst>
              <a:lin ang="0" scaled="1"/>
            </a:gra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E1BDE38-6E32-358B-B12C-2AF620CF299D}"/>
                </a:ext>
              </a:extLst>
            </p:cNvPr>
            <p:cNvSpPr/>
            <p:nvPr/>
          </p:nvSpPr>
          <p:spPr>
            <a:xfrm>
              <a:off x="5715081" y="3562319"/>
              <a:ext cx="9525" cy="0"/>
            </a:xfrm>
            <a:custGeom>
              <a:avLst/>
              <a:gdLst>
                <a:gd name="connsiteX0" fmla="*/ 0 w 9525"/>
                <a:gd name="connsiteY0" fmla="*/ 0 h 0"/>
                <a:gd name="connsiteX1" fmla="*/ 0 w 9525"/>
                <a:gd name="connsiteY1" fmla="*/ 0 h 0"/>
                <a:gd name="connsiteX2" fmla="*/ 0 w 9525"/>
                <a:gd name="connsiteY2" fmla="*/ 0 h 0"/>
              </a:gdLst>
              <a:ahLst/>
              <a:cxnLst>
                <a:cxn ang="0">
                  <a:pos x="connsiteX0" y="connsiteY0"/>
                </a:cxn>
                <a:cxn ang="0">
                  <a:pos x="connsiteX1" y="connsiteY1"/>
                </a:cxn>
                <a:cxn ang="0">
                  <a:pos x="connsiteX2" y="connsiteY2"/>
                </a:cxn>
              </a:cxnLst>
              <a:rect l="l" t="t" r="r" b="b"/>
              <a:pathLst>
                <a:path w="9525">
                  <a:moveTo>
                    <a:pt x="0" y="0"/>
                  </a:moveTo>
                  <a:cubicBezTo>
                    <a:pt x="0" y="1"/>
                    <a:pt x="0" y="0"/>
                    <a:pt x="0" y="0"/>
                  </a:cubicBezTo>
                  <a:lnTo>
                    <a:pt x="0" y="0"/>
                  </a:lnTo>
                  <a:close/>
                </a:path>
              </a:pathLst>
            </a:custGeom>
            <a:solidFill>
              <a:srgbClr val="50E6FF"/>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F24F6436-C146-1DE4-542B-32C62F78A966}"/>
                </a:ext>
              </a:extLst>
            </p:cNvPr>
            <p:cNvSpPr/>
            <p:nvPr/>
          </p:nvSpPr>
          <p:spPr>
            <a:xfrm>
              <a:off x="5715081" y="3562319"/>
              <a:ext cx="9525" cy="0"/>
            </a:xfrm>
            <a:custGeom>
              <a:avLst/>
              <a:gdLst>
                <a:gd name="connsiteX0" fmla="*/ 0 w 9525"/>
                <a:gd name="connsiteY0" fmla="*/ 0 h 0"/>
                <a:gd name="connsiteX1" fmla="*/ 0 w 9525"/>
                <a:gd name="connsiteY1" fmla="*/ 0 h 0"/>
                <a:gd name="connsiteX2" fmla="*/ 0 w 9525"/>
                <a:gd name="connsiteY2" fmla="*/ 0 h 0"/>
              </a:gdLst>
              <a:ahLst/>
              <a:cxnLst>
                <a:cxn ang="0">
                  <a:pos x="connsiteX0" y="connsiteY0"/>
                </a:cxn>
                <a:cxn ang="0">
                  <a:pos x="connsiteX1" y="connsiteY1"/>
                </a:cxn>
                <a:cxn ang="0">
                  <a:pos x="connsiteX2" y="connsiteY2"/>
                </a:cxn>
              </a:cxnLst>
              <a:rect l="l" t="t" r="r" b="b"/>
              <a:pathLst>
                <a:path w="9525">
                  <a:moveTo>
                    <a:pt x="0" y="0"/>
                  </a:moveTo>
                  <a:cubicBezTo>
                    <a:pt x="0" y="1"/>
                    <a:pt x="0" y="0"/>
                    <a:pt x="0" y="0"/>
                  </a:cubicBezTo>
                  <a:lnTo>
                    <a:pt x="0" y="0"/>
                  </a:lnTo>
                  <a:close/>
                </a:path>
              </a:pathLst>
            </a:custGeom>
            <a:gradFill>
              <a:gsLst>
                <a:gs pos="0">
                  <a:srgbClr val="2D3F80"/>
                </a:gs>
                <a:gs pos="50000">
                  <a:srgbClr val="3856A6">
                    <a:alpha val="49804"/>
                  </a:srgbClr>
                </a:gs>
                <a:gs pos="100000">
                  <a:srgbClr val="436DCD">
                    <a:alpha val="0"/>
                  </a:srgbClr>
                </a:gs>
              </a:gsLst>
              <a:lin ang="0" scaled="1"/>
            </a:gradFill>
            <a:ln w="9525" cap="flat">
              <a:noFill/>
              <a:prstDash val="solid"/>
              <a:miter/>
            </a:ln>
          </p:spPr>
          <p:txBody>
            <a:bodyPr rtlCol="0" anchor="ctr"/>
            <a:lstStyle/>
            <a:p>
              <a:endParaRPr lang="en-US"/>
            </a:p>
          </p:txBody>
        </p:sp>
      </p:grpSp>
      <p:sp>
        <p:nvSpPr>
          <p:cNvPr id="5" name="Rectangle 9">
            <a:extLst>
              <a:ext uri="{FF2B5EF4-FFF2-40B4-BE49-F238E27FC236}">
                <a16:creationId xmlns:a16="http://schemas.microsoft.com/office/drawing/2014/main" id="{3294AF80-9ECE-EEDA-202D-9D4136376FC3}"/>
              </a:ext>
            </a:extLst>
          </p:cNvPr>
          <p:cNvSpPr/>
          <p:nvPr/>
        </p:nvSpPr>
        <p:spPr bwMode="auto">
          <a:xfrm>
            <a:off x="1106202" y="1025689"/>
            <a:ext cx="5545557" cy="443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rPr>
              <a:t>Copilot in Word</a:t>
            </a:r>
          </a:p>
        </p:txBody>
      </p:sp>
    </p:spTree>
    <p:extLst>
      <p:ext uri="{BB962C8B-B14F-4D97-AF65-F5344CB8AC3E}">
        <p14:creationId xmlns:p14="http://schemas.microsoft.com/office/powerpoint/2010/main" val="137050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nodeType="withEffect">
                                  <p:stCondLst>
                                    <p:cond delay="400"/>
                                  </p:stCondLst>
                                  <p:childTnLst>
                                    <p:animMotion origin="layout" path="M 0 1.21433E-6 L 0 0.03551 " pathEditMode="relative" rAng="0" ptsTypes="AA">
                                      <p:cBhvr>
                                        <p:cTn id="9" dur="700" spd="-100000" fill="hold"/>
                                        <p:tgtEl>
                                          <p:spTgt spid="24"/>
                                        </p:tgtEl>
                                        <p:attrNameLst>
                                          <p:attrName>ppt_x</p:attrName>
                                          <p:attrName>ppt_y</p:attrName>
                                        </p:attrNameLst>
                                      </p:cBhvr>
                                      <p:rCtr x="0" y="1770"/>
                                    </p:animMotion>
                                  </p:childTnLst>
                                </p:cTn>
                              </p:par>
                              <p:par>
                                <p:cTn id="10" presetID="10" presetClass="entr" presetSubtype="0" fill="hold" grpId="0" nodeType="withEffect">
                                  <p:stCondLst>
                                    <p:cond delay="5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grpId="1" nodeType="withEffect">
                                  <p:stCondLst>
                                    <p:cond delay="500"/>
                                  </p:stCondLst>
                                  <p:childTnLst>
                                    <p:animMotion origin="layout" path="M -2.29167E-6 -4.44444E-6 L -2.29167E-6 0.03542 " pathEditMode="relative" rAng="0" ptsTypes="AA">
                                      <p:cBhvr>
                                        <p:cTn id="14" dur="700" spd="-100000" fill="hold"/>
                                        <p:tgtEl>
                                          <p:spTgt spid="9"/>
                                        </p:tgtEl>
                                        <p:attrNameLst>
                                          <p:attrName>ppt_x</p:attrName>
                                          <p:attrName>ppt_y</p:attrName>
                                        </p:attrNameLst>
                                      </p:cBhvr>
                                      <p:rCtr x="0" y="1759"/>
                                    </p:animMotion>
                                  </p:childTnLst>
                                </p:cTn>
                              </p:par>
                            </p:childTnLst>
                          </p:cTn>
                        </p:par>
                        <p:par>
                          <p:cTn id="15" fill="hold">
                            <p:stCondLst>
                              <p:cond delay="1200"/>
                            </p:stCondLst>
                            <p:childTnLst>
                              <p:par>
                                <p:cTn id="16" presetID="1" presetClass="mediacall" presetSubtype="0" fill="hold" nodeType="afterEffect">
                                  <p:stCondLst>
                                    <p:cond delay="0"/>
                                  </p:stCondLst>
                                  <p:childTnLst>
                                    <p:cmd type="call" cmd="playFrom(0.0)">
                                      <p:cBhvr>
                                        <p:cTn id="17" dur="150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par>
              <p:cTn id="18"/>
            </p:par>
            <p:video>
              <p:cMediaNode vol="80000">
                <p:cTn id="19" fill="hold" display="0">
                  <p:stCondLst>
                    <p:cond delay="indefinite"/>
                  </p:stCondLst>
                </p:cTn>
                <p:tgtEl>
                  <p:spTgt spid="4"/>
                </p:tgtEl>
              </p:cMediaNode>
            </p:video>
            <p:seq concurrent="1" nextAc="seek">
              <p:cTn id="20" restart="whenNotActive" fill="hold" evtFilter="cancelBubble" nodeType="interactiveSeq">
                <p:stCondLst>
                  <p:cond evt="onClick" delay="0">
                    <p:tgtEl>
                      <p:spTgt spid="4"/>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4"/>
                                        </p:tgtEl>
                                      </p:cBhvr>
                                    </p:cmd>
                                  </p:childTnLst>
                                </p:cTn>
                              </p:par>
                            </p:childTnLst>
                          </p:cTn>
                        </p:par>
                      </p:childTnLst>
                    </p:cTn>
                  </p:par>
                </p:childTnLst>
              </p:cTn>
              <p:nextCondLst>
                <p:cond evt="onClick" delay="0">
                  <p:tgtEl>
                    <p:spTgt spid="4"/>
                  </p:tgtEl>
                </p:cond>
              </p:nextCondLst>
            </p:seq>
          </p:childTnLst>
        </p:cTn>
      </p:par>
    </p:tnLst>
    <p:bldLst>
      <p:bldP spid="9" grpId="0"/>
      <p:bldP spid="9"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4DF96C82-F188-489D-2CCE-715412266EF4}"/>
              </a:ext>
              <a:ext uri="{C183D7F6-B498-43B3-948B-1728B52AA6E4}">
                <adec:decorative xmlns:adec="http://schemas.microsoft.com/office/drawing/2017/decorative" val="1"/>
              </a:ext>
            </a:extLst>
          </p:cNvPr>
          <p:cNvGrpSpPr/>
          <p:nvPr/>
        </p:nvGrpSpPr>
        <p:grpSpPr>
          <a:xfrm>
            <a:off x="430726" y="1725385"/>
            <a:ext cx="4585773" cy="4715069"/>
            <a:chOff x="430726" y="1725385"/>
            <a:chExt cx="4585773" cy="4715069"/>
          </a:xfrm>
        </p:grpSpPr>
        <p:sp>
          <p:nvSpPr>
            <p:cNvPr id="32" name="Rectangle: Rounded Corners 31">
              <a:extLst>
                <a:ext uri="{FF2B5EF4-FFF2-40B4-BE49-F238E27FC236}">
                  <a16:creationId xmlns:a16="http://schemas.microsoft.com/office/drawing/2014/main" id="{5EAC959C-5DEC-65C3-68E3-AABC17F4C1BC}"/>
                </a:ext>
              </a:extLst>
            </p:cNvPr>
            <p:cNvSpPr/>
            <p:nvPr/>
          </p:nvSpPr>
          <p:spPr bwMode="auto">
            <a:xfrm>
              <a:off x="430726" y="1725385"/>
              <a:ext cx="4585773" cy="4715069"/>
            </a:xfrm>
            <a:prstGeom prst="roundRect">
              <a:avLst>
                <a:gd name="adj" fmla="val 1769"/>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tx1"/>
                </a:solidFill>
                <a:cs typeface="Segoe UI" pitchFamily="34" charset="0"/>
              </a:endParaRPr>
            </a:p>
          </p:txBody>
        </p:sp>
        <p:sp>
          <p:nvSpPr>
            <p:cNvPr id="26" name="Freeform 29">
              <a:extLst>
                <a:ext uri="{FF2B5EF4-FFF2-40B4-BE49-F238E27FC236}">
                  <a16:creationId xmlns:a16="http://schemas.microsoft.com/office/drawing/2014/main" id="{765BBCD7-161D-1A8C-CF2E-6AE16937584B}"/>
                </a:ext>
              </a:extLst>
            </p:cNvPr>
            <p:cNvSpPr/>
            <p:nvPr/>
          </p:nvSpPr>
          <p:spPr bwMode="auto">
            <a:xfrm rot="10800000">
              <a:off x="435355" y="6386216"/>
              <a:ext cx="4581144" cy="54238"/>
            </a:xfrm>
            <a:custGeom>
              <a:avLst/>
              <a:gdLst>
                <a:gd name="connsiteX0" fmla="*/ 3324520 w 3324520"/>
                <a:gd name="connsiteY0" fmla="*/ 54238 h 54238"/>
                <a:gd name="connsiteX1" fmla="*/ 0 w 3324520"/>
                <a:gd name="connsiteY1" fmla="*/ 54238 h 54238"/>
                <a:gd name="connsiteX2" fmla="*/ 15071 w 3324520"/>
                <a:gd name="connsiteY2" fmla="*/ 17853 h 54238"/>
                <a:gd name="connsiteX3" fmla="*/ 58173 w 3324520"/>
                <a:gd name="connsiteY3" fmla="*/ 0 h 54238"/>
                <a:gd name="connsiteX4" fmla="*/ 3266347 w 3324520"/>
                <a:gd name="connsiteY4" fmla="*/ 0 h 54238"/>
                <a:gd name="connsiteX5" fmla="*/ 3309449 w 3324520"/>
                <a:gd name="connsiteY5" fmla="*/ 17853 h 54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4520" h="54238">
                  <a:moveTo>
                    <a:pt x="3324520" y="54238"/>
                  </a:moveTo>
                  <a:lnTo>
                    <a:pt x="0" y="54238"/>
                  </a:lnTo>
                  <a:lnTo>
                    <a:pt x="15071" y="17853"/>
                  </a:lnTo>
                  <a:cubicBezTo>
                    <a:pt x="26102" y="6823"/>
                    <a:pt x="41341" y="0"/>
                    <a:pt x="58173" y="0"/>
                  </a:cubicBezTo>
                  <a:lnTo>
                    <a:pt x="3266347" y="0"/>
                  </a:lnTo>
                  <a:cubicBezTo>
                    <a:pt x="3283180" y="0"/>
                    <a:pt x="3298418" y="6823"/>
                    <a:pt x="3309449" y="17853"/>
                  </a:cubicBezTo>
                  <a:close/>
                </a:path>
              </a:pathLst>
            </a:custGeom>
            <a:gradFill flip="none" rotWithShape="1">
              <a:gsLst>
                <a:gs pos="64000">
                  <a:srgbClr val="F3484C"/>
                </a:gs>
                <a:gs pos="100000">
                  <a:srgbClr val="FD90E1"/>
                </a:gs>
                <a:gs pos="12000">
                  <a:srgbClr val="FFA63B"/>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pic>
        <p:nvPicPr>
          <p:cNvPr id="2" name="Picture 1">
            <a:extLst>
              <a:ext uri="{FF2B5EF4-FFF2-40B4-BE49-F238E27FC236}">
                <a16:creationId xmlns:a16="http://schemas.microsoft.com/office/drawing/2014/main" id="{65CAF9AE-EE3B-76A0-DB3E-A540EADFE4F5}"/>
              </a:ext>
              <a:ext uri="{C183D7F6-B498-43B3-948B-1728B52AA6E4}">
                <adec:decorative xmlns:adec="http://schemas.microsoft.com/office/drawing/2017/decorative" val="1"/>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00000"/>
                    </a14:imgEffect>
                  </a14:imgLayer>
                </a14:imgProps>
              </a:ext>
            </a:extLst>
          </a:blip>
          <a:srcRect l="16919" t="4793" r="55136" b="5416"/>
          <a:stretch/>
        </p:blipFill>
        <p:spPr>
          <a:xfrm>
            <a:off x="7347856" y="0"/>
            <a:ext cx="4844143" cy="6858000"/>
          </a:xfrm>
          <a:prstGeom prst="rect">
            <a:avLst/>
          </a:prstGeom>
        </p:spPr>
      </p:pic>
      <p:sp>
        <p:nvSpPr>
          <p:cNvPr id="4" name="Rectangle 3">
            <a:extLst>
              <a:ext uri="{FF2B5EF4-FFF2-40B4-BE49-F238E27FC236}">
                <a16:creationId xmlns:a16="http://schemas.microsoft.com/office/drawing/2014/main" id="{ADAD1F7E-9E5E-D32A-066D-76976002447A}"/>
              </a:ext>
              <a:ext uri="{C183D7F6-B498-43B3-948B-1728B52AA6E4}">
                <adec:decorative xmlns:adec="http://schemas.microsoft.com/office/drawing/2017/decorative" val="1"/>
              </a:ext>
            </a:extLst>
          </p:cNvPr>
          <p:cNvSpPr/>
          <p:nvPr/>
        </p:nvSpPr>
        <p:spPr bwMode="auto">
          <a:xfrm>
            <a:off x="6892376" y="0"/>
            <a:ext cx="3173184" cy="6858000"/>
          </a:xfrm>
          <a:prstGeom prst="rect">
            <a:avLst/>
          </a:prstGeom>
          <a:gradFill flip="none" rotWithShape="1">
            <a:gsLst>
              <a:gs pos="1900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2F7DE317-0C50-B30B-5B08-F0325BC55F76}"/>
              </a:ext>
            </a:extLst>
          </p:cNvPr>
          <p:cNvSpPr/>
          <p:nvPr/>
        </p:nvSpPr>
        <p:spPr>
          <a:xfrm>
            <a:off x="729051" y="2015185"/>
            <a:ext cx="4128699" cy="3693319"/>
          </a:xfrm>
          <a:prstGeom prst="rect">
            <a:avLst/>
          </a:prstGeom>
          <a:noFill/>
        </p:spPr>
        <p:txBody>
          <a:bodyPr wrap="square" lIns="0" tIns="45720" rIns="91440" bIns="45720" anchor="t">
            <a:spAutoFit/>
          </a:bodyPr>
          <a:lstStyle/>
          <a:p>
            <a:pPr fontAlgn="base"/>
            <a:r>
              <a:rPr lang="en-US" altLang="zh-CN" dirty="0">
                <a:latin typeface="Segoe UI Semibold" panose="020B0702040204020203" pitchFamily="34" charset="0"/>
                <a:cs typeface="Segoe UI Semibold" panose="020B0702040204020203" pitchFamily="34" charset="0"/>
              </a:rPr>
              <a:t>Copilot</a:t>
            </a:r>
            <a:r>
              <a:rPr lang="zh-CN" altLang="en-US" dirty="0">
                <a:latin typeface="Segoe UI Semibold" panose="020B0702040204020203" pitchFamily="34" charset="0"/>
                <a:cs typeface="Segoe UI Semibold" panose="020B0702040204020203" pitchFamily="34" charset="0"/>
              </a:rPr>
              <a:t>帮助您实现从</a:t>
            </a:r>
            <a:r>
              <a:rPr lang="en-US" altLang="zh-CN" dirty="0">
                <a:latin typeface="Segoe UI Semibold" panose="020B0702040204020203" pitchFamily="34" charset="0"/>
                <a:cs typeface="Segoe UI Semibold" panose="020B0702040204020203" pitchFamily="34" charset="0"/>
              </a:rPr>
              <a:t>idea</a:t>
            </a:r>
            <a:r>
              <a:rPr lang="zh-CN" altLang="en-US" dirty="0">
                <a:latin typeface="Segoe UI Semibold" panose="020B0702040204020203" pitchFamily="34" charset="0"/>
                <a:cs typeface="Segoe UI Semibold" panose="020B0702040204020203" pitchFamily="34" charset="0"/>
              </a:rPr>
              <a:t>到</a:t>
            </a:r>
            <a:r>
              <a:rPr lang="en-US" altLang="zh-CN" dirty="0">
                <a:latin typeface="Segoe UI Semibold" panose="020B0702040204020203" pitchFamily="34" charset="0"/>
                <a:cs typeface="Segoe UI Semibold" panose="020B0702040204020203" pitchFamily="34" charset="0"/>
              </a:rPr>
              <a:t>PPT</a:t>
            </a:r>
            <a:r>
              <a:rPr lang="zh-CN" altLang="en-US" dirty="0">
                <a:latin typeface="Segoe UI Semibold" panose="020B0702040204020203" pitchFamily="34" charset="0"/>
                <a:cs typeface="Segoe UI Semibold" panose="020B0702040204020203" pitchFamily="34" charset="0"/>
              </a:rPr>
              <a:t>的秒级转换</a:t>
            </a:r>
            <a:endParaRPr lang="en-US" altLang="zh-CN" dirty="0">
              <a:latin typeface="Segoe UI Semibold" panose="020B0702040204020203" pitchFamily="34" charset="0"/>
              <a:cs typeface="Segoe UI Semibold" panose="020B0702040204020203" pitchFamily="34" charset="0"/>
            </a:endParaRPr>
          </a:p>
          <a:p>
            <a:pPr fontAlgn="base"/>
            <a:r>
              <a:rPr lang="zh-CN" altLang="en-US" dirty="0">
                <a:latin typeface="Segoe UI Semibold" panose="020B0702040204020203" pitchFamily="34" charset="0"/>
                <a:cs typeface="Segoe UI Semibold" panose="020B0702040204020203" pitchFamily="34" charset="0"/>
              </a:rPr>
              <a:t>
您可以询问 </a:t>
            </a:r>
            <a:r>
              <a:rPr lang="en-US" altLang="zh-CN" dirty="0">
                <a:latin typeface="Segoe UI Semibold" panose="020B0702040204020203" pitchFamily="34" charset="0"/>
                <a:cs typeface="Segoe UI Semibold" panose="020B0702040204020203" pitchFamily="34" charset="0"/>
              </a:rPr>
              <a:t>Copilot</a:t>
            </a:r>
            <a:r>
              <a:rPr lang="zh-CN" altLang="en-US" dirty="0">
                <a:latin typeface="Segoe UI Semibold" panose="020B0702040204020203" pitchFamily="34" charset="0"/>
                <a:cs typeface="Segoe UI Semibold" panose="020B0702040204020203" pitchFamily="34" charset="0"/>
              </a:rPr>
              <a:t>：</a:t>
            </a:r>
            <a:endParaRPr lang="en-US" altLang="zh-CN" dirty="0">
              <a:latin typeface="Segoe UI Semibold" panose="020B0702040204020203" pitchFamily="34" charset="0"/>
              <a:cs typeface="Segoe UI Semibold" panose="020B0702040204020203" pitchFamily="34" charset="0"/>
            </a:endParaRPr>
          </a:p>
          <a:p>
            <a:pPr fontAlgn="base"/>
            <a:r>
              <a:rPr lang="zh-CN" altLang="en-US" dirty="0">
                <a:latin typeface="Segoe UI Semibold" panose="020B0702040204020203" pitchFamily="34" charset="0"/>
                <a:cs typeface="Segoe UI Semibold" panose="020B0702040204020203" pitchFamily="34" charset="0"/>
              </a:rPr>
              <a:t>
创建五张幻灯片的演示文稿基于给定的</a:t>
            </a:r>
            <a:r>
              <a:rPr lang="en-US" altLang="zh-CN" dirty="0">
                <a:latin typeface="Segoe UI Semibold" panose="020B0702040204020203" pitchFamily="34" charset="0"/>
                <a:cs typeface="Segoe UI Semibold" panose="020B0702040204020203" pitchFamily="34" charset="0"/>
              </a:rPr>
              <a:t>Word </a:t>
            </a:r>
            <a:r>
              <a:rPr lang="zh-CN" altLang="en-US" dirty="0">
                <a:latin typeface="Segoe UI Semibold" panose="020B0702040204020203" pitchFamily="34" charset="0"/>
                <a:cs typeface="Segoe UI Semibold" panose="020B0702040204020203" pitchFamily="34" charset="0"/>
              </a:rPr>
              <a:t>文档，并包含相关的照片</a:t>
            </a:r>
            <a:endParaRPr lang="en-US" altLang="zh-CN" dirty="0">
              <a:latin typeface="Segoe UI Semibold" panose="020B0702040204020203" pitchFamily="34" charset="0"/>
              <a:cs typeface="Segoe UI Semibold" panose="020B0702040204020203" pitchFamily="34" charset="0"/>
            </a:endParaRPr>
          </a:p>
          <a:p>
            <a:pPr fontAlgn="base"/>
            <a:r>
              <a:rPr lang="zh-CN" altLang="en-US" dirty="0">
                <a:latin typeface="Segoe UI Semibold" panose="020B0702040204020203" pitchFamily="34" charset="0"/>
                <a:cs typeface="Segoe UI Semibold" panose="020B0702040204020203" pitchFamily="34" charset="0"/>
              </a:rPr>
              <a:t>
将此演示文稿合并为三张幻灯片摘要</a:t>
            </a:r>
            <a:endParaRPr lang="en-US" altLang="zh-CN" dirty="0">
              <a:latin typeface="Segoe UI Semibold" panose="020B0702040204020203" pitchFamily="34" charset="0"/>
              <a:cs typeface="Segoe UI Semibold" panose="020B0702040204020203" pitchFamily="34" charset="0"/>
            </a:endParaRPr>
          </a:p>
          <a:p>
            <a:pPr fontAlgn="base"/>
            <a:r>
              <a:rPr lang="zh-CN" altLang="en-US" dirty="0">
                <a:latin typeface="Segoe UI Semibold" panose="020B0702040204020203" pitchFamily="34" charset="0"/>
                <a:cs typeface="Segoe UI Semibold" panose="020B0702040204020203" pitchFamily="34" charset="0"/>
              </a:rPr>
              <a:t>
将这三个项目符号重新格式化为</a:t>
            </a:r>
            <a:br>
              <a:rPr lang="zh-CN" altLang="en-US" dirty="0">
                <a:latin typeface="Segoe UI Semibold" panose="020B0702040204020203" pitchFamily="34" charset="0"/>
                <a:cs typeface="Segoe UI Semibold" panose="020B0702040204020203" pitchFamily="34" charset="0"/>
              </a:rPr>
            </a:br>
            <a:r>
              <a:rPr lang="zh-CN" altLang="en-US" dirty="0">
                <a:latin typeface="Segoe UI Semibold" panose="020B0702040204020203" pitchFamily="34" charset="0"/>
                <a:cs typeface="Segoe UI Semibold" panose="020B0702040204020203" pitchFamily="34" charset="0"/>
              </a:rPr>
              <a:t>三列，每列都有一张图片。
</a:t>
            </a:r>
            <a:endParaRPr lang="en-US" sz="1600" b="0" i="0" dirty="0">
              <a:effectLst/>
              <a:latin typeface="Segoe UI" panose="020B0502040204020203" pitchFamily="34" charset="0"/>
            </a:endParaRPr>
          </a:p>
        </p:txBody>
      </p:sp>
      <p:pic>
        <p:nvPicPr>
          <p:cNvPr id="3" name="Picture 2" descr="Graphical user interface, application, PowerPoint">
            <a:extLst>
              <a:ext uri="{FF2B5EF4-FFF2-40B4-BE49-F238E27FC236}">
                <a16:creationId xmlns:a16="http://schemas.microsoft.com/office/drawing/2014/main" id="{AC8E5D62-19AF-BE5D-E0BE-C0D57166B1A1}"/>
              </a:ext>
            </a:extLst>
          </p:cNvPr>
          <p:cNvPicPr>
            <a:picLocks noChangeAspect="1"/>
          </p:cNvPicPr>
          <p:nvPr/>
        </p:nvPicPr>
        <p:blipFill rotWithShape="1">
          <a:blip r:embed="rId5">
            <a:extLst>
              <a:ext uri="{28A0092B-C50C-407E-A947-70E740481C1C}">
                <a14:useLocalDpi xmlns:a14="http://schemas.microsoft.com/office/drawing/2010/main" val="0"/>
              </a:ext>
            </a:extLst>
          </a:blip>
          <a:srcRect l="2495" t="2495" r="2495" b="3236"/>
          <a:stretch/>
        </p:blipFill>
        <p:spPr>
          <a:xfrm>
            <a:off x="5299077" y="1725384"/>
            <a:ext cx="6598006" cy="3682431"/>
          </a:xfrm>
          <a:prstGeom prst="roundRect">
            <a:avLst>
              <a:gd name="adj" fmla="val 3094"/>
            </a:avLst>
          </a:prstGeom>
          <a:ln w="25400">
            <a:solidFill>
              <a:schemeClr val="bg1"/>
            </a:solidFill>
          </a:ln>
          <a:effectLst>
            <a:outerShdw blurRad="411555" dist="135058" dir="2280000" algn="ctr" rotWithShape="0">
              <a:prstClr val="black">
                <a:alpha val="20000"/>
              </a:prstClr>
            </a:outerShdw>
          </a:effectLst>
        </p:spPr>
      </p:pic>
      <p:pic>
        <p:nvPicPr>
          <p:cNvPr id="19" name="Graphic 18">
            <a:extLst>
              <a:ext uri="{FF2B5EF4-FFF2-40B4-BE49-F238E27FC236}">
                <a16:creationId xmlns:a16="http://schemas.microsoft.com/office/drawing/2014/main" id="{2E6663D1-847E-2C35-699A-D88C9E651B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0726" y="994094"/>
            <a:ext cx="475718" cy="475718"/>
          </a:xfrm>
          <a:prstGeom prst="rect">
            <a:avLst/>
          </a:prstGeom>
        </p:spPr>
      </p:pic>
      <p:sp>
        <p:nvSpPr>
          <p:cNvPr id="5" name="Rectangle 9">
            <a:extLst>
              <a:ext uri="{FF2B5EF4-FFF2-40B4-BE49-F238E27FC236}">
                <a16:creationId xmlns:a16="http://schemas.microsoft.com/office/drawing/2014/main" id="{962544CF-783F-6417-A7AA-F578FBF3D8AF}"/>
              </a:ext>
            </a:extLst>
          </p:cNvPr>
          <p:cNvSpPr/>
          <p:nvPr/>
        </p:nvSpPr>
        <p:spPr bwMode="auto">
          <a:xfrm>
            <a:off x="1126631" y="1006987"/>
            <a:ext cx="5545557" cy="443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rPr>
              <a:t>Copilot in PowerPoint</a:t>
            </a:r>
          </a:p>
        </p:txBody>
      </p:sp>
    </p:spTree>
    <p:extLst>
      <p:ext uri="{BB962C8B-B14F-4D97-AF65-F5344CB8AC3E}">
        <p14:creationId xmlns:p14="http://schemas.microsoft.com/office/powerpoint/2010/main" val="322033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42" presetClass="path" presetSubtype="0" decel="100000" fill="hold" nodeType="withEffect">
                                  <p:stCondLst>
                                    <p:cond delay="400"/>
                                  </p:stCondLst>
                                  <p:childTnLst>
                                    <p:animMotion origin="layout" path="M 0 1.21433E-6 L 0 0.03551 " pathEditMode="relative" rAng="0" ptsTypes="AA">
                                      <p:cBhvr>
                                        <p:cTn id="9" dur="700" spd="-100000" fill="hold"/>
                                        <p:tgtEl>
                                          <p:spTgt spid="21"/>
                                        </p:tgtEl>
                                        <p:attrNameLst>
                                          <p:attrName>ppt_x</p:attrName>
                                          <p:attrName>ppt_y</p:attrName>
                                        </p:attrNameLst>
                                      </p:cBhvr>
                                      <p:rCtr x="0" y="1770"/>
                                    </p:animMotion>
                                  </p:childTnLst>
                                </p:cTn>
                              </p:par>
                              <p:par>
                                <p:cTn id="10" presetID="10" presetClass="entr" presetSubtype="0" fill="hold" grpId="0" nodeType="withEffect">
                                  <p:stCondLst>
                                    <p:cond delay="5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grpId="1" nodeType="withEffect">
                                  <p:stCondLst>
                                    <p:cond delay="500"/>
                                  </p:stCondLst>
                                  <p:childTnLst>
                                    <p:animMotion origin="layout" path="M -2.29167E-6 -4.44444E-6 L -2.29167E-6 0.03542 " pathEditMode="relative" rAng="0" ptsTypes="AA">
                                      <p:cBhvr>
                                        <p:cTn id="14" dur="700" spd="-100000" fill="hold"/>
                                        <p:tgtEl>
                                          <p:spTgt spid="15"/>
                                        </p:tgtEl>
                                        <p:attrNameLst>
                                          <p:attrName>ppt_x</p:attrName>
                                          <p:attrName>ppt_y</p:attrName>
                                        </p:attrNameLst>
                                      </p:cBhvr>
                                      <p:rCtr x="0" y="1759"/>
                                    </p:animMotion>
                                  </p:childTnLst>
                                </p:cTn>
                              </p:par>
                              <p:par>
                                <p:cTn id="15" presetID="10" presetClass="entr" presetSubtype="0" fill="hold" nodeType="withEffect">
                                  <p:stCondLst>
                                    <p:cond delay="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nodeType="withEffect">
                                  <p:stCondLst>
                                    <p:cond delay="500"/>
                                  </p:stCondLst>
                                  <p:childTnLst>
                                    <p:animMotion origin="layout" path="M -2.29167E-6 -4.44444E-6 L -2.29167E-6 0.03542 " pathEditMode="relative" rAng="0" ptsTypes="AA">
                                      <p:cBhvr>
                                        <p:cTn id="19"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par>
              <p:cTn id="20"/>
            </p:par>
          </p:childTnLst>
        </p:cTn>
      </p:par>
    </p:tnLst>
    <p:bldLst>
      <p:bldP spid="15" grpId="0"/>
      <p:bldP spid="15"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7465889A-550C-9732-DC02-510B8CBDC16C}"/>
              </a:ext>
              <a:ext uri="{C183D7F6-B498-43B3-948B-1728B52AA6E4}">
                <adec:decorative xmlns:adec="http://schemas.microsoft.com/office/drawing/2017/decorative" val="1"/>
              </a:ext>
            </a:extLst>
          </p:cNvPr>
          <p:cNvGrpSpPr/>
          <p:nvPr/>
        </p:nvGrpSpPr>
        <p:grpSpPr>
          <a:xfrm>
            <a:off x="430726" y="1725385"/>
            <a:ext cx="4585773" cy="4715069"/>
            <a:chOff x="430726" y="1725385"/>
            <a:chExt cx="4585773" cy="4715069"/>
          </a:xfrm>
        </p:grpSpPr>
        <p:sp>
          <p:nvSpPr>
            <p:cNvPr id="3" name="Rectangle: Rounded Corners 2">
              <a:extLst>
                <a:ext uri="{FF2B5EF4-FFF2-40B4-BE49-F238E27FC236}">
                  <a16:creationId xmlns:a16="http://schemas.microsoft.com/office/drawing/2014/main" id="{43F36AB0-899D-3523-E659-E35BD673CB9C}"/>
                </a:ext>
              </a:extLst>
            </p:cNvPr>
            <p:cNvSpPr/>
            <p:nvPr/>
          </p:nvSpPr>
          <p:spPr bwMode="auto">
            <a:xfrm>
              <a:off x="430726" y="1725385"/>
              <a:ext cx="4585773" cy="4715069"/>
            </a:xfrm>
            <a:prstGeom prst="roundRect">
              <a:avLst>
                <a:gd name="adj" fmla="val 1769"/>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tx1"/>
                </a:solidFill>
                <a:cs typeface="Segoe UI" pitchFamily="34" charset="0"/>
              </a:endParaRPr>
            </a:p>
          </p:txBody>
        </p:sp>
        <p:sp>
          <p:nvSpPr>
            <p:cNvPr id="12" name="Freeform 29">
              <a:extLst>
                <a:ext uri="{FF2B5EF4-FFF2-40B4-BE49-F238E27FC236}">
                  <a16:creationId xmlns:a16="http://schemas.microsoft.com/office/drawing/2014/main" id="{690CA8F9-47D0-7D90-15D6-5C2F096F5F52}"/>
                </a:ext>
              </a:extLst>
            </p:cNvPr>
            <p:cNvSpPr/>
            <p:nvPr/>
          </p:nvSpPr>
          <p:spPr bwMode="auto">
            <a:xfrm rot="10800000">
              <a:off x="435355" y="6386216"/>
              <a:ext cx="4581144" cy="54238"/>
            </a:xfrm>
            <a:custGeom>
              <a:avLst/>
              <a:gdLst>
                <a:gd name="connsiteX0" fmla="*/ 3324520 w 3324520"/>
                <a:gd name="connsiteY0" fmla="*/ 54238 h 54238"/>
                <a:gd name="connsiteX1" fmla="*/ 0 w 3324520"/>
                <a:gd name="connsiteY1" fmla="*/ 54238 h 54238"/>
                <a:gd name="connsiteX2" fmla="*/ 15071 w 3324520"/>
                <a:gd name="connsiteY2" fmla="*/ 17853 h 54238"/>
                <a:gd name="connsiteX3" fmla="*/ 58173 w 3324520"/>
                <a:gd name="connsiteY3" fmla="*/ 0 h 54238"/>
                <a:gd name="connsiteX4" fmla="*/ 3266347 w 3324520"/>
                <a:gd name="connsiteY4" fmla="*/ 0 h 54238"/>
                <a:gd name="connsiteX5" fmla="*/ 3309449 w 3324520"/>
                <a:gd name="connsiteY5" fmla="*/ 17853 h 54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24520" h="54238">
                  <a:moveTo>
                    <a:pt x="3324520" y="54238"/>
                  </a:moveTo>
                  <a:lnTo>
                    <a:pt x="0" y="54238"/>
                  </a:lnTo>
                  <a:lnTo>
                    <a:pt x="15071" y="17853"/>
                  </a:lnTo>
                  <a:cubicBezTo>
                    <a:pt x="26102" y="6823"/>
                    <a:pt x="41341" y="0"/>
                    <a:pt x="58173" y="0"/>
                  </a:cubicBezTo>
                  <a:lnTo>
                    <a:pt x="3266347" y="0"/>
                  </a:lnTo>
                  <a:cubicBezTo>
                    <a:pt x="3283180" y="0"/>
                    <a:pt x="3298418" y="6823"/>
                    <a:pt x="3309449" y="17853"/>
                  </a:cubicBezTo>
                  <a:close/>
                </a:path>
              </a:pathLst>
            </a:custGeom>
            <a:gradFill flip="none" rotWithShape="1">
              <a:gsLst>
                <a:gs pos="48000">
                  <a:srgbClr val="03C5AE"/>
                </a:gs>
                <a:gs pos="96000">
                  <a:srgbClr val="007E39"/>
                </a:gs>
                <a:gs pos="0">
                  <a:srgbClr val="CFEC88"/>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tx1"/>
                </a:solidFill>
                <a:cs typeface="Segoe UI" pitchFamily="34" charset="0"/>
              </a:endParaRPr>
            </a:p>
          </p:txBody>
        </p:sp>
      </p:grpSp>
      <p:pic>
        <p:nvPicPr>
          <p:cNvPr id="4" name="Picture 3">
            <a:extLst>
              <a:ext uri="{FF2B5EF4-FFF2-40B4-BE49-F238E27FC236}">
                <a16:creationId xmlns:a16="http://schemas.microsoft.com/office/drawing/2014/main" id="{81DA3A69-0D50-A036-6DE5-C83B8F651A58}"/>
              </a:ext>
              <a:ext uri="{C183D7F6-B498-43B3-948B-1728B52AA6E4}">
                <adec:decorative xmlns:adec="http://schemas.microsoft.com/office/drawing/2017/decorative" val="1"/>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100000"/>
                    </a14:imgEffect>
                  </a14:imgLayer>
                </a14:imgProps>
              </a:ext>
            </a:extLst>
          </a:blip>
          <a:srcRect l="16919" t="4793" r="55136" b="5416"/>
          <a:stretch/>
        </p:blipFill>
        <p:spPr>
          <a:xfrm>
            <a:off x="7347856" y="0"/>
            <a:ext cx="4844143" cy="6858000"/>
          </a:xfrm>
          <a:prstGeom prst="rect">
            <a:avLst/>
          </a:prstGeom>
        </p:spPr>
      </p:pic>
      <p:sp>
        <p:nvSpPr>
          <p:cNvPr id="7" name="Rectangle 6">
            <a:extLst>
              <a:ext uri="{FF2B5EF4-FFF2-40B4-BE49-F238E27FC236}">
                <a16:creationId xmlns:a16="http://schemas.microsoft.com/office/drawing/2014/main" id="{658D3B34-03DA-43E6-E5CE-00EAD64D27C0}"/>
              </a:ext>
              <a:ext uri="{C183D7F6-B498-43B3-948B-1728B52AA6E4}">
                <adec:decorative xmlns:adec="http://schemas.microsoft.com/office/drawing/2017/decorative" val="1"/>
              </a:ext>
            </a:extLst>
          </p:cNvPr>
          <p:cNvSpPr/>
          <p:nvPr/>
        </p:nvSpPr>
        <p:spPr bwMode="auto">
          <a:xfrm>
            <a:off x="6892376" y="-142240"/>
            <a:ext cx="3173184" cy="6858000"/>
          </a:xfrm>
          <a:prstGeom prst="rect">
            <a:avLst/>
          </a:prstGeom>
          <a:gradFill flip="none" rotWithShape="1">
            <a:gsLst>
              <a:gs pos="1900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pic>
        <p:nvPicPr>
          <p:cNvPr id="2" name="M365_Excel_Analyze_031023" descr="Copilot in Excel GIF">
            <a:hlinkClick r:id="" action="ppaction://media"/>
            <a:extLst>
              <a:ext uri="{FF2B5EF4-FFF2-40B4-BE49-F238E27FC236}">
                <a16:creationId xmlns:a16="http://schemas.microsoft.com/office/drawing/2014/main" id="{A3FF7371-577B-1226-6883-EDD3D520008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119" t="3417" r="1100" b="1483"/>
          <a:stretch/>
        </p:blipFill>
        <p:spPr>
          <a:xfrm>
            <a:off x="5299076" y="1725385"/>
            <a:ext cx="6598006" cy="3609672"/>
          </a:xfrm>
          <a:prstGeom prst="roundRect">
            <a:avLst>
              <a:gd name="adj" fmla="val 3094"/>
            </a:avLst>
          </a:prstGeom>
          <a:ln w="25400">
            <a:solidFill>
              <a:schemeClr val="bg1"/>
            </a:solidFill>
          </a:ln>
          <a:effectLst>
            <a:outerShdw blurRad="411555" dist="135058" dir="2280000" algn="ctr" rotWithShape="0">
              <a:prstClr val="black">
                <a:alpha val="20000"/>
              </a:prstClr>
            </a:outerShdw>
          </a:effectLst>
        </p:spPr>
      </p:pic>
      <p:sp>
        <p:nvSpPr>
          <p:cNvPr id="9" name="Rectangle 8">
            <a:extLst>
              <a:ext uri="{FF2B5EF4-FFF2-40B4-BE49-F238E27FC236}">
                <a16:creationId xmlns:a16="http://schemas.microsoft.com/office/drawing/2014/main" id="{E66A1BF5-EA33-466D-C999-388DBA416AC0}"/>
              </a:ext>
            </a:extLst>
          </p:cNvPr>
          <p:cNvSpPr/>
          <p:nvPr/>
        </p:nvSpPr>
        <p:spPr>
          <a:xfrm>
            <a:off x="729051" y="2015185"/>
            <a:ext cx="4128699" cy="3693319"/>
          </a:xfrm>
          <a:prstGeom prst="rect">
            <a:avLst/>
          </a:prstGeom>
          <a:noFill/>
        </p:spPr>
        <p:txBody>
          <a:bodyPr wrap="square" lIns="0" tIns="45720" rIns="91440" bIns="45720" anchor="t">
            <a:spAutoFit/>
          </a:bodyPr>
          <a:lstStyle/>
          <a:p>
            <a:pPr fontAlgn="base"/>
            <a:r>
              <a:rPr lang="en-US" altLang="zh-CN" dirty="0">
                <a:latin typeface="Segoe UI Semibold" panose="020B0702040204020203" pitchFamily="34" charset="0"/>
                <a:cs typeface="Segoe UI Semibold" panose="020B0702040204020203" pitchFamily="34" charset="0"/>
              </a:rPr>
              <a:t>Copilot </a:t>
            </a:r>
            <a:r>
              <a:rPr lang="zh-CN" altLang="en-US" dirty="0">
                <a:latin typeface="Segoe UI Semibold" panose="020B0702040204020203" pitchFamily="34" charset="0"/>
                <a:cs typeface="Segoe UI Semibold" panose="020B0702040204020203" pitchFamily="34" charset="0"/>
              </a:rPr>
              <a:t>与您并肩工作，帮助分析和探索您的数据</a:t>
            </a:r>
            <a:endParaRPr lang="en-US" altLang="zh-CN" dirty="0">
              <a:latin typeface="Segoe UI Semibold" panose="020B0702040204020203" pitchFamily="34" charset="0"/>
              <a:cs typeface="Segoe UI Semibold" panose="020B0702040204020203" pitchFamily="34" charset="0"/>
            </a:endParaRPr>
          </a:p>
          <a:p>
            <a:pPr fontAlgn="base"/>
            <a:r>
              <a:rPr lang="zh-CN" altLang="en-US" dirty="0">
                <a:latin typeface="Segoe UI Semibold" panose="020B0702040204020203" pitchFamily="34" charset="0"/>
                <a:cs typeface="Segoe UI Semibold" panose="020B0702040204020203" pitchFamily="34" charset="0"/>
              </a:rPr>
              <a:t>
您可以询问 </a:t>
            </a:r>
            <a:r>
              <a:rPr lang="en-US" altLang="zh-CN" dirty="0">
                <a:latin typeface="Segoe UI Semibold" panose="020B0702040204020203" pitchFamily="34" charset="0"/>
                <a:cs typeface="Segoe UI Semibold" panose="020B0702040204020203" pitchFamily="34" charset="0"/>
              </a:rPr>
              <a:t>Copilot</a:t>
            </a:r>
            <a:r>
              <a:rPr lang="zh-CN" altLang="en-US" dirty="0">
                <a:latin typeface="Segoe UI Semibold" panose="020B0702040204020203" pitchFamily="34" charset="0"/>
                <a:cs typeface="Segoe UI Semibold" panose="020B0702040204020203" pitchFamily="34" charset="0"/>
              </a:rPr>
              <a:t>：</a:t>
            </a:r>
            <a:endParaRPr lang="en-US" altLang="zh-CN" dirty="0">
              <a:latin typeface="Segoe UI Semibold" panose="020B0702040204020203" pitchFamily="34" charset="0"/>
              <a:cs typeface="Segoe UI Semibold" panose="020B0702040204020203" pitchFamily="34" charset="0"/>
            </a:endParaRPr>
          </a:p>
          <a:p>
            <a:pPr fontAlgn="base"/>
            <a:r>
              <a:rPr lang="zh-CN" altLang="en-US" dirty="0">
                <a:latin typeface="Segoe UI Semibold" panose="020B0702040204020203" pitchFamily="34" charset="0"/>
                <a:cs typeface="Segoe UI Semibold" panose="020B0702040204020203" pitchFamily="34" charset="0"/>
              </a:rPr>
              <a:t>
按类型和渠道细分销售，插入表格</a:t>
            </a:r>
            <a:endParaRPr lang="en-US" altLang="zh-CN" dirty="0">
              <a:latin typeface="Segoe UI Semibold" panose="020B0702040204020203" pitchFamily="34" charset="0"/>
              <a:cs typeface="Segoe UI Semibold" panose="020B0702040204020203" pitchFamily="34" charset="0"/>
            </a:endParaRPr>
          </a:p>
          <a:p>
            <a:pPr fontAlgn="base"/>
            <a:r>
              <a:rPr lang="zh-CN" altLang="en-US" dirty="0">
                <a:latin typeface="Segoe UI Semibold" panose="020B0702040204020203" pitchFamily="34" charset="0"/>
                <a:cs typeface="Segoe UI Semibold" panose="020B0702040204020203" pitchFamily="34" charset="0"/>
              </a:rPr>
              <a:t>
预测 </a:t>
            </a:r>
            <a:r>
              <a:rPr lang="en-US" altLang="zh-CN" dirty="0">
                <a:latin typeface="Segoe UI Semibold" panose="020B0702040204020203" pitchFamily="34" charset="0"/>
                <a:cs typeface="Segoe UI Semibold" panose="020B0702040204020203" pitchFamily="34" charset="0"/>
              </a:rPr>
              <a:t>[variable] </a:t>
            </a:r>
            <a:r>
              <a:rPr lang="zh-CN" altLang="en-US" dirty="0">
                <a:latin typeface="Segoe UI Semibold" panose="020B0702040204020203" pitchFamily="34" charset="0"/>
                <a:cs typeface="Segoe UI Semibold" panose="020B0702040204020203" pitchFamily="34" charset="0"/>
              </a:rPr>
              <a:t>的影响并生成图表以帮助可视化</a:t>
            </a:r>
            <a:endParaRPr lang="en-US" altLang="zh-CN" dirty="0">
              <a:latin typeface="Segoe UI Semibold" panose="020B0702040204020203" pitchFamily="34" charset="0"/>
              <a:cs typeface="Segoe UI Semibold" panose="020B0702040204020203" pitchFamily="34" charset="0"/>
            </a:endParaRPr>
          </a:p>
          <a:p>
            <a:pPr fontAlgn="base"/>
            <a:r>
              <a:rPr lang="zh-CN" altLang="en-US" dirty="0">
                <a:latin typeface="Segoe UI Semibold" panose="020B0702040204020203" pitchFamily="34" charset="0"/>
                <a:cs typeface="Segoe UI Semibold" panose="020B0702040204020203" pitchFamily="34" charset="0"/>
              </a:rPr>
              <a:t>
模拟 </a:t>
            </a:r>
            <a:r>
              <a:rPr lang="en-US" altLang="zh-CN" dirty="0">
                <a:latin typeface="Segoe UI Semibold" panose="020B0702040204020203" pitchFamily="34" charset="0"/>
                <a:cs typeface="Segoe UI Semibold" panose="020B0702040204020203" pitchFamily="34" charset="0"/>
              </a:rPr>
              <a:t>[variable] </a:t>
            </a:r>
            <a:r>
              <a:rPr lang="zh-CN" altLang="en-US" dirty="0">
                <a:latin typeface="Segoe UI Semibold" panose="020B0702040204020203" pitchFamily="34" charset="0"/>
                <a:cs typeface="Segoe UI Semibold" panose="020B0702040204020203" pitchFamily="34" charset="0"/>
              </a:rPr>
              <a:t>增长率的变化将如何影响我的毛利率
</a:t>
            </a:r>
            <a:endParaRPr lang="en-US" sz="1600" b="0" i="0" dirty="0">
              <a:effectLst/>
              <a:latin typeface="Segoe UI" panose="020B0502040204020203" pitchFamily="34" charset="0"/>
            </a:endParaRPr>
          </a:p>
        </p:txBody>
      </p:sp>
      <p:pic>
        <p:nvPicPr>
          <p:cNvPr id="16" name="Graphic 15">
            <a:extLst>
              <a:ext uri="{FF2B5EF4-FFF2-40B4-BE49-F238E27FC236}">
                <a16:creationId xmlns:a16="http://schemas.microsoft.com/office/drawing/2014/main" id="{AD80972B-1D2B-E6B6-EF5D-B7A1CCB60E5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30726" y="994094"/>
            <a:ext cx="475718" cy="475718"/>
          </a:xfrm>
          <a:prstGeom prst="rect">
            <a:avLst/>
          </a:prstGeom>
        </p:spPr>
      </p:pic>
      <p:sp>
        <p:nvSpPr>
          <p:cNvPr id="5" name="Rectangle 9">
            <a:extLst>
              <a:ext uri="{FF2B5EF4-FFF2-40B4-BE49-F238E27FC236}">
                <a16:creationId xmlns:a16="http://schemas.microsoft.com/office/drawing/2014/main" id="{CAEB9C67-4E63-A0B5-C405-A91686AF61A2}"/>
              </a:ext>
            </a:extLst>
          </p:cNvPr>
          <p:cNvSpPr/>
          <p:nvPr/>
        </p:nvSpPr>
        <p:spPr bwMode="auto">
          <a:xfrm>
            <a:off x="1219121" y="1026614"/>
            <a:ext cx="5545557" cy="443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rPr>
              <a:t>Copilot in Excel</a:t>
            </a:r>
          </a:p>
        </p:txBody>
      </p:sp>
    </p:spTree>
    <p:extLst>
      <p:ext uri="{BB962C8B-B14F-4D97-AF65-F5344CB8AC3E}">
        <p14:creationId xmlns:p14="http://schemas.microsoft.com/office/powerpoint/2010/main" val="1854903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nodeType="withEffect">
                                  <p:stCondLst>
                                    <p:cond delay="400"/>
                                  </p:stCondLst>
                                  <p:childTnLst>
                                    <p:animMotion origin="layout" path="M 0 1.21433E-6 L 0 0.03551 " pathEditMode="relative" rAng="0" ptsTypes="AA">
                                      <p:cBhvr>
                                        <p:cTn id="9" dur="700" spd="-100000" fill="hold"/>
                                        <p:tgtEl>
                                          <p:spTgt spid="14"/>
                                        </p:tgtEl>
                                        <p:attrNameLst>
                                          <p:attrName>ppt_x</p:attrName>
                                          <p:attrName>ppt_y</p:attrName>
                                        </p:attrNameLst>
                                      </p:cBhvr>
                                      <p:rCtr x="0" y="1770"/>
                                    </p:animMotion>
                                  </p:childTnLst>
                                </p:cTn>
                              </p:par>
                              <p:par>
                                <p:cTn id="10" presetID="10" presetClass="entr" presetSubtype="0" fill="hold" grpId="0" nodeType="withEffect">
                                  <p:stCondLst>
                                    <p:cond delay="5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grpId="1" nodeType="withEffect">
                                  <p:stCondLst>
                                    <p:cond delay="500"/>
                                  </p:stCondLst>
                                  <p:childTnLst>
                                    <p:animMotion origin="layout" path="M -2.29167E-6 -4.44444E-6 L -2.29167E-6 0.03542 " pathEditMode="relative" rAng="0" ptsTypes="AA">
                                      <p:cBhvr>
                                        <p:cTn id="14" dur="700" spd="-100000" fill="hold"/>
                                        <p:tgtEl>
                                          <p:spTgt spid="9"/>
                                        </p:tgtEl>
                                        <p:attrNameLst>
                                          <p:attrName>ppt_x</p:attrName>
                                          <p:attrName>ppt_y</p:attrName>
                                        </p:attrNameLst>
                                      </p:cBhvr>
                                      <p:rCtr x="0" y="1759"/>
                                    </p:animMotion>
                                  </p:childTnLst>
                                </p:cTn>
                              </p:par>
                            </p:childTnLst>
                          </p:cTn>
                        </p:par>
                        <p:par>
                          <p:cTn id="15" fill="hold">
                            <p:stCondLst>
                              <p:cond delay="1200"/>
                            </p:stCondLst>
                            <p:childTnLst>
                              <p:par>
                                <p:cTn id="16" presetID="1" presetClass="mediacall" presetSubtype="0" fill="hold" nodeType="afterEffect">
                                  <p:stCondLst>
                                    <p:cond delay="0"/>
                                  </p:stCondLst>
                                  <p:childTnLst>
                                    <p:cmd type="call" cmd="playFrom(0.0)">
                                      <p:cBhvr>
                                        <p:cTn id="17" dur="1102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par>
              <p:cTn id="18"/>
            </p:par>
            <p:video>
              <p:cMediaNode vol="80000">
                <p:cTn id="19" fill="hold" display="0">
                  <p:stCondLst>
                    <p:cond delay="indefinite"/>
                  </p:stCondLst>
                </p:cTn>
                <p:tgtEl>
                  <p:spTgt spid="2"/>
                </p:tgtEl>
              </p:cMediaNode>
            </p:video>
            <p:seq concurrent="1" nextAc="seek">
              <p:cTn id="20" restart="whenNotActive" fill="hold" evtFilter="cancelBubble" nodeType="interactiveSeq">
                <p:stCondLst>
                  <p:cond evt="onClick" delay="0">
                    <p:tgtEl>
                      <p:spTgt spid="2"/>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2"/>
                                        </p:tgtEl>
                                      </p:cBhvr>
                                    </p:cmd>
                                  </p:childTnLst>
                                </p:cTn>
                              </p:par>
                            </p:childTnLst>
                          </p:cTn>
                        </p:par>
                      </p:childTnLst>
                    </p:cTn>
                  </p:par>
                </p:childTnLst>
              </p:cTn>
              <p:nextCondLst>
                <p:cond evt="onClick" delay="0">
                  <p:tgtEl>
                    <p:spTgt spid="2"/>
                  </p:tgtEl>
                </p:cond>
              </p:nextCondLst>
            </p:seq>
          </p:childTnLst>
        </p:cTn>
      </p:par>
    </p:tnLst>
    <p:bldLst>
      <p:bldP spid="9" grpId="0"/>
      <p:bldP spid="9"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3118CB1-8241-8B26-B01C-52A75E4752D5}"/>
              </a:ext>
            </a:extLst>
          </p:cNvPr>
          <p:cNvSpPr>
            <a:spLocks noGrp="1"/>
          </p:cNvSpPr>
          <p:nvPr>
            <p:ph type="body" sz="quarter" idx="11"/>
          </p:nvPr>
        </p:nvSpPr>
        <p:spPr>
          <a:xfrm>
            <a:off x="2442834" y="495305"/>
            <a:ext cx="4275284" cy="846386"/>
          </a:xfrm>
        </p:spPr>
        <p:txBody>
          <a:bodyPr/>
          <a:lstStyle/>
          <a:p>
            <a:r>
              <a:rPr lang="zh-CN" altLang="en-US" dirty="0"/>
              <a:t>个性化电子邮件建议
</a:t>
            </a:r>
            <a:endParaRPr lang="en-US" dirty="0"/>
          </a:p>
        </p:txBody>
      </p:sp>
      <p:pic>
        <p:nvPicPr>
          <p:cNvPr id="7" name="viva-email-openai">
            <a:hlinkClick r:id="" action="ppaction://media"/>
            <a:extLst>
              <a:ext uri="{FF2B5EF4-FFF2-40B4-BE49-F238E27FC236}">
                <a16:creationId xmlns:a16="http://schemas.microsoft.com/office/drawing/2014/main" id="{C90595A1-CFB9-EFA5-64AF-A11592C901B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55428" y="1464802"/>
            <a:ext cx="9125381" cy="5133027"/>
          </a:xfrm>
          <a:prstGeom prst="rect">
            <a:avLst/>
          </a:prstGeom>
        </p:spPr>
      </p:pic>
      <p:sp>
        <p:nvSpPr>
          <p:cNvPr id="4" name="Rectangle 9">
            <a:extLst>
              <a:ext uri="{FF2B5EF4-FFF2-40B4-BE49-F238E27FC236}">
                <a16:creationId xmlns:a16="http://schemas.microsoft.com/office/drawing/2014/main" id="{A80DC961-5F60-B115-EA1B-1910A16A4204}"/>
              </a:ext>
            </a:extLst>
          </p:cNvPr>
          <p:cNvSpPr/>
          <p:nvPr/>
        </p:nvSpPr>
        <p:spPr bwMode="auto">
          <a:xfrm>
            <a:off x="550443" y="426435"/>
            <a:ext cx="5545557" cy="443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rPr>
              <a:t>Viva Sales</a:t>
            </a:r>
          </a:p>
        </p:txBody>
      </p:sp>
    </p:spTree>
    <p:extLst>
      <p:ext uri="{BB962C8B-B14F-4D97-AF65-F5344CB8AC3E}">
        <p14:creationId xmlns:p14="http://schemas.microsoft.com/office/powerpoint/2010/main" val="10714719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68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B1CFDB6-ABDF-47F5-8932-8E0405511EF7}"/>
              </a:ext>
              <a:ext uri="{C183D7F6-B498-43B3-948B-1728B52AA6E4}">
                <adec:decorative xmlns:adec="http://schemas.microsoft.com/office/drawing/2017/decorative" val="1"/>
              </a:ext>
            </a:extLst>
          </p:cNvPr>
          <p:cNvPicPr>
            <a:picLocks noChangeAspect="1"/>
          </p:cNvPicPr>
          <p:nvPr/>
        </p:nvPicPr>
        <p:blipFill rotWithShape="1">
          <a:blip r:embed="rId3"/>
          <a:srcRect l="22135" t="14221" r="22135" b="14033"/>
          <a:stretch/>
        </p:blipFill>
        <p:spPr>
          <a:xfrm>
            <a:off x="6049091" y="1479190"/>
            <a:ext cx="5513773" cy="3992920"/>
          </a:xfrm>
          <a:prstGeom prst="rect">
            <a:avLst/>
          </a:prstGeom>
        </p:spPr>
      </p:pic>
      <p:sp>
        <p:nvSpPr>
          <p:cNvPr id="3" name="Text Placeholder 2">
            <a:extLst>
              <a:ext uri="{FF2B5EF4-FFF2-40B4-BE49-F238E27FC236}">
                <a16:creationId xmlns:a16="http://schemas.microsoft.com/office/drawing/2014/main" id="{04631F63-CE47-659A-FDEA-28E069563E40}"/>
              </a:ext>
            </a:extLst>
          </p:cNvPr>
          <p:cNvSpPr>
            <a:spLocks noGrp="1"/>
          </p:cNvSpPr>
          <p:nvPr>
            <p:ph type="body" sz="quarter" idx="11"/>
          </p:nvPr>
        </p:nvSpPr>
        <p:spPr>
          <a:xfrm>
            <a:off x="1571783" y="3429000"/>
            <a:ext cx="4043371" cy="307777"/>
          </a:xfrm>
        </p:spPr>
        <p:txBody>
          <a:bodyPr/>
          <a:lstStyle/>
          <a:p>
            <a:r>
              <a:rPr lang="zh-CN" altLang="en-US" dirty="0"/>
              <a:t>你的专属</a:t>
            </a:r>
            <a:r>
              <a:rPr lang="en-US" altLang="zh-CN" dirty="0"/>
              <a:t>AI</a:t>
            </a:r>
            <a:r>
              <a:rPr lang="zh-CN" altLang="en-US" dirty="0"/>
              <a:t>程序员</a:t>
            </a:r>
            <a:endParaRPr lang="en-US" dirty="0"/>
          </a:p>
        </p:txBody>
      </p:sp>
      <p:pic>
        <p:nvPicPr>
          <p:cNvPr id="5124" name="Picture 4" descr="Join the GitHub Copilot waitlist · GitHub">
            <a:extLst>
              <a:ext uri="{FF2B5EF4-FFF2-40B4-BE49-F238E27FC236}">
                <a16:creationId xmlns:a16="http://schemas.microsoft.com/office/drawing/2014/main" id="{AB8624C0-3E3E-EA42-ADF1-FF1090A58B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5022" y="508001"/>
            <a:ext cx="1026761" cy="102676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1960C09D-97EE-470A-B146-B6B9CE491A9E}"/>
              </a:ext>
              <a:ext uri="{C183D7F6-B498-43B3-948B-1728B52AA6E4}">
                <adec:decorative xmlns:adec="http://schemas.microsoft.com/office/drawing/2017/decorative" val="1"/>
              </a:ext>
            </a:extLst>
          </p:cNvPr>
          <p:cNvSpPr/>
          <p:nvPr/>
        </p:nvSpPr>
        <p:spPr bwMode="auto">
          <a:xfrm flipV="1">
            <a:off x="6167923" y="4768848"/>
            <a:ext cx="5277337" cy="466726"/>
          </a:xfrm>
          <a:prstGeom prst="rect">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4" name="Picture 3">
            <a:extLst>
              <a:ext uri="{FF2B5EF4-FFF2-40B4-BE49-F238E27FC236}">
                <a16:creationId xmlns:a16="http://schemas.microsoft.com/office/drawing/2014/main" id="{27AB802D-9E46-B34D-9C6B-CBBC89256D26}"/>
              </a:ext>
              <a:ext uri="{C183D7F6-B498-43B3-948B-1728B52AA6E4}">
                <adec:decorative xmlns:adec="http://schemas.microsoft.com/office/drawing/2017/decorative" val="1"/>
              </a:ext>
            </a:extLst>
          </p:cNvPr>
          <p:cNvPicPr>
            <a:picLocks noChangeAspect="1"/>
          </p:cNvPicPr>
          <p:nvPr/>
        </p:nvPicPr>
        <p:blipFill rotWithShape="1">
          <a:blip r:embed="rId5"/>
          <a:srcRect l="2953" t="1153" r="1820" b="502"/>
          <a:stretch/>
        </p:blipFill>
        <p:spPr>
          <a:xfrm>
            <a:off x="6167923" y="1718854"/>
            <a:ext cx="5277336" cy="3065770"/>
          </a:xfrm>
          <a:prstGeom prst="rect">
            <a:avLst/>
          </a:prstGeom>
          <a:noFill/>
          <a:ln w="12700">
            <a:noFill/>
            <a:miter lim="800000"/>
            <a:headEnd type="none" w="med" len="med"/>
            <a:tailEnd type="none" w="med" len="med"/>
          </a:ln>
          <a:effectLst/>
        </p:spPr>
      </p:pic>
      <p:sp>
        <p:nvSpPr>
          <p:cNvPr id="5" name="Rectangle 9">
            <a:extLst>
              <a:ext uri="{FF2B5EF4-FFF2-40B4-BE49-F238E27FC236}">
                <a16:creationId xmlns:a16="http://schemas.microsoft.com/office/drawing/2014/main" id="{BFDD1F69-606E-5785-EE63-D56BCC50261D}"/>
              </a:ext>
            </a:extLst>
          </p:cNvPr>
          <p:cNvSpPr/>
          <p:nvPr/>
        </p:nvSpPr>
        <p:spPr bwMode="auto">
          <a:xfrm>
            <a:off x="1767761" y="824706"/>
            <a:ext cx="5545557" cy="443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rPr>
              <a:t>GitHub Copilot</a:t>
            </a:r>
          </a:p>
        </p:txBody>
      </p:sp>
    </p:spTree>
    <p:extLst>
      <p:ext uri="{BB962C8B-B14F-4D97-AF65-F5344CB8AC3E}">
        <p14:creationId xmlns:p14="http://schemas.microsoft.com/office/powerpoint/2010/main" val="29395841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100"/>
                                  </p:stCondLst>
                                  <p:childTnLst>
                                    <p:animMotion origin="layout" path="M 4.375E-6 -4.07407E-6 L 4.375E-6 0.01806 " pathEditMode="relative" rAng="0" ptsTypes="AA">
                                      <p:cBhvr>
                                        <p:cTn id="9" dur="500" spd="-100000" fill="hold"/>
                                        <p:tgtEl>
                                          <p:spTgt spid="4"/>
                                        </p:tgtEl>
                                        <p:attrNameLst>
                                          <p:attrName>ppt_x</p:attrName>
                                          <p:attrName>ppt_y</p:attrName>
                                        </p:attrNameLst>
                                      </p:cBhvr>
                                      <p:rCtr x="0" y="903"/>
                                    </p:animMotion>
                                  </p:childTnLst>
                                </p:cTn>
                              </p:par>
                              <p:par>
                                <p:cTn id="10" presetID="10" presetClass="entr" presetSubtype="0" fill="hold" nodeType="withEffect">
                                  <p:stCondLst>
                                    <p:cond delay="1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nodeType="withEffect">
                                  <p:stCondLst>
                                    <p:cond delay="100"/>
                                  </p:stCondLst>
                                  <p:childTnLst>
                                    <p:animMotion origin="layout" path="M 3.95833E-6 2.59259E-6 L 3.95833E-6 0.01805 " pathEditMode="relative" rAng="0" ptsTypes="AA">
                                      <p:cBhvr>
                                        <p:cTn id="14" dur="500" spd="-100000" fill="hold"/>
                                        <p:tgtEl>
                                          <p:spTgt spid="12"/>
                                        </p:tgtEl>
                                        <p:attrNameLst>
                                          <p:attrName>ppt_x</p:attrName>
                                          <p:attrName>ppt_y</p:attrName>
                                        </p:attrNameLst>
                                      </p:cBhvr>
                                      <p:rCtr x="0" y="903"/>
                                    </p:animMotion>
                                  </p:childTnLst>
                                </p:cTn>
                              </p:par>
                              <p:par>
                                <p:cTn id="15" presetID="10" presetClass="entr" presetSubtype="0" fill="hold" grpId="0" nodeType="withEffect">
                                  <p:stCondLst>
                                    <p:cond delay="1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42" presetClass="path" presetSubtype="0" decel="100000" fill="hold" grpId="1" nodeType="withEffect">
                                  <p:stCondLst>
                                    <p:cond delay="100"/>
                                  </p:stCondLst>
                                  <p:childTnLst>
                                    <p:animMotion origin="layout" path="M 3.95833E-6 2.59259E-6 L 3.95833E-6 0.01805 " pathEditMode="relative" rAng="0" ptsTypes="AA">
                                      <p:cBhvr>
                                        <p:cTn id="19" dur="500" spd="-100000" fill="hold"/>
                                        <p:tgtEl>
                                          <p:spTgt spid="13"/>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664D5E-FFD1-413F-9404-269E66ACE13B}"/>
              </a:ext>
              <a:ext uri="{C183D7F6-B498-43B3-948B-1728B52AA6E4}">
                <adec:decorative xmlns:adec="http://schemas.microsoft.com/office/drawing/2017/decorative" val="1"/>
              </a:ext>
            </a:extLst>
          </p:cNvPr>
          <p:cNvPicPr>
            <a:picLocks noChangeAspect="1"/>
          </p:cNvPicPr>
          <p:nvPr/>
        </p:nvPicPr>
        <p:blipFill rotWithShape="1">
          <a:blip r:embed="rId3"/>
          <a:srcRect l="22135" t="14221" r="22135" b="14033"/>
          <a:stretch/>
        </p:blipFill>
        <p:spPr>
          <a:xfrm>
            <a:off x="3913646" y="292100"/>
            <a:ext cx="7690091" cy="5568948"/>
          </a:xfrm>
          <a:prstGeom prst="rect">
            <a:avLst/>
          </a:prstGeom>
        </p:spPr>
      </p:pic>
      <p:sp>
        <p:nvSpPr>
          <p:cNvPr id="3" name="Text Placeholder 2">
            <a:extLst>
              <a:ext uri="{FF2B5EF4-FFF2-40B4-BE49-F238E27FC236}">
                <a16:creationId xmlns:a16="http://schemas.microsoft.com/office/drawing/2014/main" id="{4A1C6150-4644-C658-ED15-22B10CE1A0EA}"/>
              </a:ext>
            </a:extLst>
          </p:cNvPr>
          <p:cNvSpPr>
            <a:spLocks noGrp="1"/>
          </p:cNvSpPr>
          <p:nvPr>
            <p:ph type="body" sz="quarter" idx="11"/>
          </p:nvPr>
        </p:nvSpPr>
        <p:spPr>
          <a:xfrm>
            <a:off x="695693" y="2981720"/>
            <a:ext cx="2088834" cy="615553"/>
          </a:xfrm>
        </p:spPr>
        <p:txBody>
          <a:bodyPr/>
          <a:lstStyle/>
          <a:p>
            <a:r>
              <a:rPr lang="zh-CN" altLang="en-US" dirty="0"/>
              <a:t>用自然语言生成 </a:t>
            </a:r>
            <a:r>
              <a:rPr lang="en-US" altLang="zh-CN" dirty="0"/>
              <a:t>DAX </a:t>
            </a:r>
            <a:r>
              <a:rPr lang="zh-CN" altLang="en-US" dirty="0"/>
              <a:t>表达式</a:t>
            </a:r>
            <a:endParaRPr lang="en-US" dirty="0"/>
          </a:p>
        </p:txBody>
      </p:sp>
      <p:sp>
        <p:nvSpPr>
          <p:cNvPr id="5" name="Rectangle 4">
            <a:extLst>
              <a:ext uri="{FF2B5EF4-FFF2-40B4-BE49-F238E27FC236}">
                <a16:creationId xmlns:a16="http://schemas.microsoft.com/office/drawing/2014/main" id="{786BCC1D-7936-4384-ACAE-5EF3566415BC}"/>
              </a:ext>
              <a:ext uri="{C183D7F6-B498-43B3-948B-1728B52AA6E4}">
                <adec:decorative xmlns:adec="http://schemas.microsoft.com/office/drawing/2017/decorative" val="1"/>
              </a:ext>
            </a:extLst>
          </p:cNvPr>
          <p:cNvSpPr/>
          <p:nvPr/>
        </p:nvSpPr>
        <p:spPr bwMode="auto">
          <a:xfrm>
            <a:off x="4081032" y="4591132"/>
            <a:ext cx="7348968" cy="933368"/>
          </a:xfrm>
          <a:prstGeom prst="rect">
            <a:avLst/>
          </a:prstGeom>
          <a:solidFill>
            <a:srgbClr val="F1F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8" name="Picture 2">
            <a:extLst>
              <a:ext uri="{FF2B5EF4-FFF2-40B4-BE49-F238E27FC236}">
                <a16:creationId xmlns:a16="http://schemas.microsoft.com/office/drawing/2014/main" id="{8B766190-898D-3E40-B6DE-9A16EB11DCB8}"/>
              </a:ext>
              <a:ext uri="{C183D7F6-B498-43B3-948B-1728B52AA6E4}">
                <adec:decorative xmlns:adec="http://schemas.microsoft.com/office/drawing/2017/decorative" val="1"/>
              </a:ext>
            </a:extLst>
          </p:cNvPr>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83050" y="607053"/>
            <a:ext cx="7346950" cy="4024562"/>
          </a:xfrm>
          <a:prstGeom prst="rect">
            <a:avLst/>
          </a:prstGeom>
          <a:noFill/>
          <a:ln w="12700">
            <a:noFill/>
            <a:miter lim="800000"/>
            <a:headEnd type="none" w="med" len="med"/>
            <a:tailEnd type="none" w="med" len="med"/>
          </a:ln>
          <a:effectLst/>
        </p:spPr>
      </p:pic>
      <p:sp>
        <p:nvSpPr>
          <p:cNvPr id="6" name="Rectangle 9">
            <a:extLst>
              <a:ext uri="{FF2B5EF4-FFF2-40B4-BE49-F238E27FC236}">
                <a16:creationId xmlns:a16="http://schemas.microsoft.com/office/drawing/2014/main" id="{E5528574-661B-E4DF-9371-E2A8F077452A}"/>
              </a:ext>
            </a:extLst>
          </p:cNvPr>
          <p:cNvSpPr/>
          <p:nvPr/>
        </p:nvSpPr>
        <p:spPr bwMode="auto">
          <a:xfrm>
            <a:off x="695693" y="385454"/>
            <a:ext cx="5545557" cy="443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rPr>
              <a:t>Power BI</a:t>
            </a:r>
          </a:p>
        </p:txBody>
      </p:sp>
    </p:spTree>
    <p:extLst>
      <p:ext uri="{BB962C8B-B14F-4D97-AF65-F5344CB8AC3E}">
        <p14:creationId xmlns:p14="http://schemas.microsoft.com/office/powerpoint/2010/main" val="35950579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100"/>
                                  </p:stCondLst>
                                  <p:childTnLst>
                                    <p:animMotion origin="layout" path="M 2.08333E-6 -4.44444E-6 L 2.08333E-6 0.01806 " pathEditMode="relative" rAng="0" ptsTypes="AA">
                                      <p:cBhvr>
                                        <p:cTn id="9" dur="500" spd="-100000" fill="hold"/>
                                        <p:tgtEl>
                                          <p:spTgt spid="8"/>
                                        </p:tgtEl>
                                        <p:attrNameLst>
                                          <p:attrName>ppt_x</p:attrName>
                                          <p:attrName>ppt_y</p:attrName>
                                        </p:attrNameLst>
                                      </p:cBhvr>
                                      <p:rCtr x="0" y="903"/>
                                    </p:animMotion>
                                  </p:childTnLst>
                                </p:cTn>
                              </p:par>
                              <p:par>
                                <p:cTn id="10" presetID="10" presetClass="entr" presetSubtype="0" fill="hold"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100"/>
                                  </p:stCondLst>
                                  <p:childTnLst>
                                    <p:animMotion origin="layout" path="M 1.875E-6 -1.11111E-6 L 1.875E-6 0.01806 " pathEditMode="relative" rAng="0" ptsTypes="AA">
                                      <p:cBhvr>
                                        <p:cTn id="14" dur="500" spd="-100000" fill="hold"/>
                                        <p:tgtEl>
                                          <p:spTgt spid="4"/>
                                        </p:tgtEl>
                                        <p:attrNameLst>
                                          <p:attrName>ppt_x</p:attrName>
                                          <p:attrName>ppt_y</p:attrName>
                                        </p:attrNameLst>
                                      </p:cBhvr>
                                      <p:rCtr x="0" y="903"/>
                                    </p:animMotion>
                                  </p:childTnLst>
                                </p:cTn>
                              </p:par>
                              <p:par>
                                <p:cTn id="15" presetID="10" presetClass="entr" presetSubtype="0" fill="hold" grpId="0"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100"/>
                                  </p:stCondLst>
                                  <p:childTnLst>
                                    <p:animMotion origin="layout" path="M 1.875E-6 1.48148E-6 L 1.875E-6 0.01805 " pathEditMode="relative" rAng="0" ptsTypes="AA">
                                      <p:cBhvr>
                                        <p:cTn id="19" dur="500" spd="-100000" fill="hold"/>
                                        <p:tgtEl>
                                          <p:spTgt spid="5"/>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3118CB1-8241-8B26-B01C-52A75E4752D5}"/>
              </a:ext>
            </a:extLst>
          </p:cNvPr>
          <p:cNvSpPr>
            <a:spLocks noGrp="1"/>
          </p:cNvSpPr>
          <p:nvPr>
            <p:ph type="body" sz="quarter" idx="11"/>
          </p:nvPr>
        </p:nvSpPr>
        <p:spPr>
          <a:xfrm>
            <a:off x="588264" y="3429000"/>
            <a:ext cx="4043371" cy="307777"/>
          </a:xfrm>
        </p:spPr>
        <p:txBody>
          <a:bodyPr/>
          <a:lstStyle/>
          <a:p>
            <a:r>
              <a:rPr lang="en-US"/>
              <a:t>Power </a:t>
            </a:r>
            <a:r>
              <a:rPr lang="en-US" err="1"/>
              <a:t>Fx</a:t>
            </a:r>
            <a:r>
              <a:rPr lang="en-US"/>
              <a:t> </a:t>
            </a:r>
            <a:r>
              <a:rPr lang="zh-CN" altLang="en-US"/>
              <a:t>公式</a:t>
            </a:r>
            <a:endParaRPr lang="en-US"/>
          </a:p>
        </p:txBody>
      </p:sp>
      <p:pic>
        <p:nvPicPr>
          <p:cNvPr id="4" name="Picture 3">
            <a:extLst>
              <a:ext uri="{FF2B5EF4-FFF2-40B4-BE49-F238E27FC236}">
                <a16:creationId xmlns:a16="http://schemas.microsoft.com/office/drawing/2014/main" id="{B11E2F6C-4DCB-42DB-AAA9-ABBF1E58F785}"/>
              </a:ext>
              <a:ext uri="{C183D7F6-B498-43B3-948B-1728B52AA6E4}">
                <adec:decorative xmlns:adec="http://schemas.microsoft.com/office/drawing/2017/decorative" val="1"/>
              </a:ext>
            </a:extLst>
          </p:cNvPr>
          <p:cNvPicPr>
            <a:picLocks noChangeAspect="1"/>
          </p:cNvPicPr>
          <p:nvPr/>
        </p:nvPicPr>
        <p:blipFill rotWithShape="1">
          <a:blip r:embed="rId3"/>
          <a:srcRect l="22135" t="14221" r="22135" b="14033"/>
          <a:stretch/>
        </p:blipFill>
        <p:spPr>
          <a:xfrm>
            <a:off x="3913646" y="786968"/>
            <a:ext cx="7690091" cy="5568948"/>
          </a:xfrm>
          <a:prstGeom prst="rect">
            <a:avLst/>
          </a:prstGeom>
        </p:spPr>
      </p:pic>
      <p:pic>
        <p:nvPicPr>
          <p:cNvPr id="6" name="Picture 2">
            <a:extLst>
              <a:ext uri="{FF2B5EF4-FFF2-40B4-BE49-F238E27FC236}">
                <a16:creationId xmlns:a16="http://schemas.microsoft.com/office/drawing/2014/main" id="{DB1FE462-B6FD-D049-92F7-086718061C5D}"/>
              </a:ext>
              <a:ext uri="{C183D7F6-B498-43B3-948B-1728B52AA6E4}">
                <adec:decorative xmlns:adec="http://schemas.microsoft.com/office/drawing/2017/decorative" val="1"/>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087382" y="1129784"/>
            <a:ext cx="7342618" cy="3956216"/>
          </a:xfrm>
          <a:prstGeom prst="rect">
            <a:avLst/>
          </a:prstGeom>
          <a:noFill/>
          <a:ln w="12700">
            <a:noFill/>
            <a:miter lim="800000"/>
            <a:headEnd type="none" w="med" len="med"/>
            <a:tailEnd type="none" w="med" len="med"/>
          </a:ln>
          <a:effectLst/>
        </p:spPr>
      </p:pic>
      <p:sp>
        <p:nvSpPr>
          <p:cNvPr id="5" name="Rectangle 4">
            <a:extLst>
              <a:ext uri="{FF2B5EF4-FFF2-40B4-BE49-F238E27FC236}">
                <a16:creationId xmlns:a16="http://schemas.microsoft.com/office/drawing/2014/main" id="{36CD6D74-A5CA-4DF6-BABA-60066E09E4CA}"/>
              </a:ext>
              <a:ext uri="{C183D7F6-B498-43B3-948B-1728B52AA6E4}">
                <adec:decorative xmlns:adec="http://schemas.microsoft.com/office/drawing/2017/decorative" val="1"/>
              </a:ext>
            </a:extLst>
          </p:cNvPr>
          <p:cNvSpPr/>
          <p:nvPr/>
        </p:nvSpPr>
        <p:spPr bwMode="auto">
          <a:xfrm>
            <a:off x="4081032" y="5086000"/>
            <a:ext cx="7348968" cy="933368"/>
          </a:xfrm>
          <a:prstGeom prst="rect">
            <a:avLst/>
          </a:prstGeom>
          <a:solidFill>
            <a:srgbClr val="F1F0F0"/>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598F4454-FC16-451D-993C-D64DC1A85324}"/>
              </a:ext>
              <a:ext uri="{C183D7F6-B498-43B3-948B-1728B52AA6E4}">
                <adec:decorative xmlns:adec="http://schemas.microsoft.com/office/drawing/2017/decorative" val="1"/>
              </a:ext>
            </a:extLst>
          </p:cNvPr>
          <p:cNvSpPr/>
          <p:nvPr/>
        </p:nvSpPr>
        <p:spPr bwMode="auto">
          <a:xfrm>
            <a:off x="4081032" y="1104468"/>
            <a:ext cx="7348968" cy="45719"/>
          </a:xfrm>
          <a:prstGeom prst="rect">
            <a:avLst/>
          </a:prstGeom>
          <a:solidFill>
            <a:srgbClr val="732773"/>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 name="Rectangle 9">
            <a:extLst>
              <a:ext uri="{FF2B5EF4-FFF2-40B4-BE49-F238E27FC236}">
                <a16:creationId xmlns:a16="http://schemas.microsoft.com/office/drawing/2014/main" id="{45419943-EA2B-53DC-68FA-D24890F27E15}"/>
              </a:ext>
            </a:extLst>
          </p:cNvPr>
          <p:cNvSpPr/>
          <p:nvPr/>
        </p:nvSpPr>
        <p:spPr bwMode="auto">
          <a:xfrm>
            <a:off x="550443" y="553754"/>
            <a:ext cx="5545557" cy="443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rPr>
              <a:t>Power Platform</a:t>
            </a:r>
          </a:p>
        </p:txBody>
      </p:sp>
    </p:spTree>
    <p:extLst>
      <p:ext uri="{BB962C8B-B14F-4D97-AF65-F5344CB8AC3E}">
        <p14:creationId xmlns:p14="http://schemas.microsoft.com/office/powerpoint/2010/main" val="40473145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100"/>
                                  </p:stCondLst>
                                  <p:childTnLst>
                                    <p:animMotion origin="layout" path="M 1.875E-6 1.48148E-6 L 1.875E-6 0.01805 " pathEditMode="relative" rAng="0" ptsTypes="AA">
                                      <p:cBhvr>
                                        <p:cTn id="9" dur="500" spd="-100000" fill="hold"/>
                                        <p:tgtEl>
                                          <p:spTgt spid="6"/>
                                        </p:tgtEl>
                                        <p:attrNameLst>
                                          <p:attrName>ppt_x</p:attrName>
                                          <p:attrName>ppt_y</p:attrName>
                                        </p:attrNameLst>
                                      </p:cBhvr>
                                      <p:rCtr x="0" y="903"/>
                                    </p:animMotion>
                                  </p:childTnLst>
                                </p:cTn>
                              </p:par>
                              <p:par>
                                <p:cTn id="10" presetID="10" presetClass="entr" presetSubtype="0" fill="hold"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100"/>
                                  </p:stCondLst>
                                  <p:childTnLst>
                                    <p:animMotion origin="layout" path="M 1.875E-6 -1.11111E-6 L 1.875E-6 0.01806 " pathEditMode="relative" rAng="0" ptsTypes="AA">
                                      <p:cBhvr>
                                        <p:cTn id="14" dur="500" spd="-100000" fill="hold"/>
                                        <p:tgtEl>
                                          <p:spTgt spid="4"/>
                                        </p:tgtEl>
                                        <p:attrNameLst>
                                          <p:attrName>ppt_x</p:attrName>
                                          <p:attrName>ppt_y</p:attrName>
                                        </p:attrNameLst>
                                      </p:cBhvr>
                                      <p:rCtr x="0" y="903"/>
                                    </p:animMotion>
                                  </p:childTnLst>
                                </p:cTn>
                              </p:par>
                              <p:par>
                                <p:cTn id="15" presetID="10" presetClass="entr" presetSubtype="0" fill="hold" grpId="0"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100"/>
                                  </p:stCondLst>
                                  <p:childTnLst>
                                    <p:animMotion origin="layout" path="M 1.875E-6 1.48148E-6 L 1.875E-6 0.01805 " pathEditMode="relative" rAng="0" ptsTypes="AA">
                                      <p:cBhvr>
                                        <p:cTn id="19" dur="500" spd="-100000" fill="hold"/>
                                        <p:tgtEl>
                                          <p:spTgt spid="5"/>
                                        </p:tgtEl>
                                        <p:attrNameLst>
                                          <p:attrName>ppt_x</p:attrName>
                                          <p:attrName>ppt_y</p:attrName>
                                        </p:attrNameLst>
                                      </p:cBhvr>
                                      <p:rCtr x="0" y="903"/>
                                    </p:animMotion>
                                  </p:childTnLst>
                                </p:cTn>
                              </p:par>
                              <p:par>
                                <p:cTn id="20" presetID="10" presetClass="entr" presetSubtype="0" fill="hold" grpId="0" nodeType="withEffect">
                                  <p:stCondLst>
                                    <p:cond delay="1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42" presetClass="path" presetSubtype="0" decel="100000" fill="hold" grpId="1" nodeType="withEffect">
                                  <p:stCondLst>
                                    <p:cond delay="100"/>
                                  </p:stCondLst>
                                  <p:childTnLst>
                                    <p:animMotion origin="layout" path="M 2.29167E-6 3.7037E-7 L 2.29167E-6 0.01806 " pathEditMode="relative" rAng="0" ptsTypes="AA">
                                      <p:cBhvr>
                                        <p:cTn id="24" dur="500" spd="-100000" fill="hold"/>
                                        <p:tgtEl>
                                          <p:spTgt spid="9"/>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9" grpId="0" animBg="1"/>
      <p:bldP spid="9"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3">
            <a:extLst>
              <a:ext uri="{FF2B5EF4-FFF2-40B4-BE49-F238E27FC236}">
                <a16:creationId xmlns:a16="http://schemas.microsoft.com/office/drawing/2014/main" id="{AD65F299-A41C-88EE-AAD6-4E51F626941A}"/>
              </a:ext>
            </a:extLst>
          </p:cNvPr>
          <p:cNvSpPr>
            <a:spLocks noGrp="1"/>
          </p:cNvSpPr>
          <p:nvPr>
            <p:ph type="title"/>
          </p:nvPr>
        </p:nvSpPr>
        <p:spPr>
          <a:xfrm>
            <a:off x="717842" y="3004379"/>
            <a:ext cx="2820183" cy="677108"/>
          </a:xfrm>
        </p:spPr>
        <p:txBody>
          <a:bodyPr/>
          <a:lstStyle/>
          <a:p>
            <a:r>
              <a:rPr lang="zh-CN" altLang="en-US" sz="4400">
                <a:gradFill flip="none" rotWithShape="1">
                  <a:gsLst>
                    <a:gs pos="100000">
                      <a:srgbClr val="CD98D0"/>
                    </a:gs>
                    <a:gs pos="0">
                      <a:srgbClr val="8DC8E8"/>
                    </a:gs>
                  </a:gsLst>
                  <a:lin ang="2700000" scaled="1"/>
                  <a:tileRect/>
                </a:gradFill>
                <a:latin typeface="微软雅黑" panose="020B0503020204020204" pitchFamily="34" charset="-122"/>
                <a:ea typeface="微软雅黑" panose="020B0503020204020204" pitchFamily="34" charset="-122"/>
                <a:cs typeface="Segoe UI"/>
              </a:rPr>
              <a:t>谢谢</a:t>
            </a:r>
            <a:endParaRPr lang="en-US" sz="4400">
              <a:gradFill flip="none" rotWithShape="1">
                <a:gsLst>
                  <a:gs pos="100000">
                    <a:srgbClr val="CD98D0"/>
                  </a:gs>
                  <a:gs pos="0">
                    <a:srgbClr val="8DC8E8"/>
                  </a:gs>
                </a:gsLst>
                <a:lin ang="2700000" scaled="1"/>
                <a:tileRect/>
              </a:gradFill>
              <a:latin typeface="微软雅黑" panose="020B0503020204020204" pitchFamily="34" charset="-122"/>
              <a:ea typeface="微软雅黑" panose="020B0503020204020204" pitchFamily="34" charset="-122"/>
              <a:cs typeface="Segoe UI"/>
            </a:endParaRPr>
          </a:p>
        </p:txBody>
      </p:sp>
    </p:spTree>
    <p:extLst>
      <p:ext uri="{BB962C8B-B14F-4D97-AF65-F5344CB8AC3E}">
        <p14:creationId xmlns:p14="http://schemas.microsoft.com/office/powerpoint/2010/main" val="19365285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57D0F1E0-37B4-7DD1-0228-5A607A5D480C}"/>
              </a:ext>
            </a:extLst>
          </p:cNvPr>
          <p:cNvSpPr/>
          <p:nvPr/>
        </p:nvSpPr>
        <p:spPr bwMode="auto">
          <a:xfrm>
            <a:off x="573889" y="3324133"/>
            <a:ext cx="4818725"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zh-CN" altLang="en-US" sz="4000" spc="-50" dirty="0">
                <a:ln w="3175">
                  <a:noFill/>
                </a:ln>
                <a:gradFill flip="none" rotWithShape="1">
                  <a:gsLst>
                    <a:gs pos="100000">
                      <a:srgbClr val="CD98D0"/>
                    </a:gs>
                    <a:gs pos="0">
                      <a:srgbClr val="8DC8E8"/>
                    </a:gs>
                  </a:gsLst>
                  <a:lin ang="2700000" scaled="1"/>
                  <a:tileRect/>
                </a:gradFill>
                <a:latin typeface="Segoe UI Semibold"/>
                <a:cs typeface="Segoe UI"/>
              </a:rPr>
              <a:t>新一代创新智能场景</a:t>
            </a:r>
          </a:p>
        </p:txBody>
      </p:sp>
    </p:spTree>
    <p:extLst>
      <p:ext uri="{BB962C8B-B14F-4D97-AF65-F5344CB8AC3E}">
        <p14:creationId xmlns:p14="http://schemas.microsoft.com/office/powerpoint/2010/main" val="2167459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crosoft AI">
            <a:extLst>
              <a:ext uri="{FF2B5EF4-FFF2-40B4-BE49-F238E27FC236}">
                <a16:creationId xmlns:a16="http://schemas.microsoft.com/office/drawing/2014/main" id="{8F85588A-F8C3-4C8E-9149-C73394C5448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62205" y="2430367"/>
            <a:ext cx="5067591" cy="1997267"/>
          </a:xfrm>
          <a:prstGeom prst="rect">
            <a:avLst/>
          </a:prstGeom>
        </p:spPr>
      </p:pic>
    </p:spTree>
    <p:extLst>
      <p:ext uri="{BB962C8B-B14F-4D97-AF65-F5344CB8AC3E}">
        <p14:creationId xmlns:p14="http://schemas.microsoft.com/office/powerpoint/2010/main" val="35650893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0"/>
                                  </p:stCondLst>
                                  <p:childTnLst>
                                    <p:animMotion origin="layout" path="M 2.25428E-6 0.04607 L 2.25428E-6 -6.58193E-7 " pathEditMode="relative" rAng="0" ptsTypes="AA">
                                      <p:cBhvr>
                                        <p:cTn id="9" dur="600" fill="hold"/>
                                        <p:tgtEl>
                                          <p:spTgt spid="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2AB083-BA40-C315-EDB1-46465DC1A29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338903" y="1515992"/>
            <a:ext cx="1001419" cy="1001419"/>
          </a:xfrm>
          <a:prstGeom prst="rect">
            <a:avLst/>
          </a:prstGeom>
        </p:spPr>
      </p:pic>
      <p:cxnSp>
        <p:nvCxnSpPr>
          <p:cNvPr id="11" name="Straight Connector 10">
            <a:extLst>
              <a:ext uri="{FF2B5EF4-FFF2-40B4-BE49-F238E27FC236}">
                <a16:creationId xmlns:a16="http://schemas.microsoft.com/office/drawing/2014/main" id="{3CE2B88C-21EE-39C9-B67C-B4F5FD71DBE1}"/>
              </a:ext>
              <a:ext uri="{C183D7F6-B498-43B3-948B-1728B52AA6E4}">
                <adec:decorative xmlns:adec="http://schemas.microsoft.com/office/drawing/2017/decorative" val="1"/>
              </a:ext>
            </a:extLst>
          </p:cNvPr>
          <p:cNvCxnSpPr>
            <a:cxnSpLocks/>
          </p:cNvCxnSpPr>
          <p:nvPr/>
        </p:nvCxnSpPr>
        <p:spPr>
          <a:xfrm>
            <a:off x="-10182" y="834005"/>
            <a:ext cx="2454741" cy="0"/>
          </a:xfrm>
          <a:prstGeom prst="line">
            <a:avLst/>
          </a:prstGeom>
          <a:ln w="38100"/>
        </p:spPr>
        <p:style>
          <a:lnRef idx="1">
            <a:schemeClr val="dk1"/>
          </a:lnRef>
          <a:fillRef idx="0">
            <a:schemeClr val="dk1"/>
          </a:fillRef>
          <a:effectRef idx="0">
            <a:schemeClr val="dk1"/>
          </a:effectRef>
          <a:fontRef idx="minor">
            <a:schemeClr val="tx1"/>
          </a:fontRef>
        </p:style>
      </p:cxnSp>
      <p:sp>
        <p:nvSpPr>
          <p:cNvPr id="20" name="Rectangle 19" descr="Language use-cases for Azure OpenAI service">
            <a:extLst>
              <a:ext uri="{FF2B5EF4-FFF2-40B4-BE49-F238E27FC236}">
                <a16:creationId xmlns:a16="http://schemas.microsoft.com/office/drawing/2014/main" id="{BBC020D5-6E4E-AD72-4258-BCD22F0432C8}"/>
              </a:ext>
              <a:ext uri="{C183D7F6-B498-43B3-948B-1728B52AA6E4}">
                <adec:decorative xmlns:adec="http://schemas.microsoft.com/office/drawing/2017/decorative" val="0"/>
              </a:ext>
            </a:extLst>
          </p:cNvPr>
          <p:cNvSpPr/>
          <p:nvPr/>
        </p:nvSpPr>
        <p:spPr bwMode="auto">
          <a:xfrm>
            <a:off x="4178894" y="81185"/>
            <a:ext cx="7455564" cy="6674265"/>
          </a:xfrm>
          <a:prstGeom prst="rect">
            <a:avLst/>
          </a:prstGeom>
          <a:solidFill>
            <a:schemeClr val="bg1">
              <a:lumMod val="95000"/>
            </a:schemeClr>
          </a:solidFill>
          <a:ln>
            <a:solidFill>
              <a:srgbClr val="00B0F0"/>
            </a:solidFill>
            <a:headEnd type="none" w="med" len="med"/>
            <a:tailEnd type="none" w="med" len="med"/>
          </a:ln>
          <a:effectLst>
            <a:glow rad="635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22" name="Rectangle 21">
            <a:extLst>
              <a:ext uri="{FF2B5EF4-FFF2-40B4-BE49-F238E27FC236}">
                <a16:creationId xmlns:a16="http://schemas.microsoft.com/office/drawing/2014/main" id="{D7F92119-E96F-08D4-2FD5-9A312B5865C6}"/>
              </a:ext>
              <a:ext uri="{C183D7F6-B498-43B3-948B-1728B52AA6E4}">
                <adec:decorative xmlns:adec="http://schemas.microsoft.com/office/drawing/2017/decorative" val="1"/>
              </a:ext>
            </a:extLst>
          </p:cNvPr>
          <p:cNvSpPr/>
          <p:nvPr/>
        </p:nvSpPr>
        <p:spPr bwMode="auto">
          <a:xfrm>
            <a:off x="183093" y="2727057"/>
            <a:ext cx="3804587" cy="1962382"/>
          </a:xfrm>
          <a:prstGeom prst="rect">
            <a:avLst/>
          </a:prstGeom>
          <a:solidFill>
            <a:schemeClr val="bg1">
              <a:lumMod val="95000"/>
            </a:schemeClr>
          </a:solidFill>
          <a:ln>
            <a:solidFill>
              <a:srgbClr val="00B0F0"/>
            </a:solidFill>
            <a:headEnd type="none" w="med" len="med"/>
            <a:tailEnd type="none" w="med" len="med"/>
          </a:ln>
          <a:effectLst>
            <a:glow rad="635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24" name="Content Placeholder 13">
            <a:extLst>
              <a:ext uri="{FF2B5EF4-FFF2-40B4-BE49-F238E27FC236}">
                <a16:creationId xmlns:a16="http://schemas.microsoft.com/office/drawing/2014/main" id="{BE3ABA2E-7986-4EA9-B970-9B5C6B729AB7}"/>
              </a:ext>
            </a:extLst>
          </p:cNvPr>
          <p:cNvSpPr txBox="1">
            <a:spLocks/>
          </p:cNvSpPr>
          <p:nvPr/>
        </p:nvSpPr>
        <p:spPr>
          <a:xfrm>
            <a:off x="4355113" y="511825"/>
            <a:ext cx="4554505" cy="32835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None/>
              <a:tabLst/>
              <a:defRPr/>
            </a:pPr>
            <a:r>
              <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结构化和非结构化数据的推理：分类，情感，实体提取，搜索</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使用嵌入模型改进文本搜索</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产品反馈情绪</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客户和员工反馈分类</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索赔和风险分析</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支持邮件和通话记录</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社交媒体趋势</a:t>
            </a:r>
          </a:p>
          <a:p>
            <a:pPr marL="0" marR="0" lvl="0" indent="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None/>
              <a:tabLst/>
              <a:defRPr/>
            </a:pPr>
            <a:r>
              <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写作辅助</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营销文案</a:t>
            </a:r>
            <a:r>
              <a:rPr kumimoji="0" lang="en-US" altLang="zh-CN"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邮件标语</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长格式文本</a:t>
            </a:r>
            <a:endParaRPr kumimoji="0" lang="en-US" altLang="zh-CN"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根据要点分段</a:t>
            </a:r>
            <a:endParaRPr kumimoji="0" 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6" name="TextBox 25">
            <a:extLst>
              <a:ext uri="{FF2B5EF4-FFF2-40B4-BE49-F238E27FC236}">
                <a16:creationId xmlns:a16="http://schemas.microsoft.com/office/drawing/2014/main" id="{77482A0F-EF1C-D119-0260-EC892E13BBD3}"/>
              </a:ext>
            </a:extLst>
          </p:cNvPr>
          <p:cNvSpPr txBox="1"/>
          <p:nvPr/>
        </p:nvSpPr>
        <p:spPr>
          <a:xfrm>
            <a:off x="323255" y="3200288"/>
            <a:ext cx="2985160" cy="146193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自然语言转换成代码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自然语言</a:t>
            </a:r>
            <a:r>
              <a:rPr lang="zh-CN" altLang="en-US" sz="1400" dirty="0">
                <a:solidFill>
                  <a:srgbClr val="FFFFFF"/>
                </a:solidFill>
                <a:latin typeface="微软雅黑" panose="020B0503020204020204" pitchFamily="34" charset="-122"/>
                <a:ea typeface="微软雅黑" panose="020B0503020204020204" pitchFamily="34" charset="-122"/>
              </a:rPr>
              <a:t>转换成</a:t>
            </a:r>
            <a:r>
              <a:rPr kumimoji="0" lang="en-US" altLang="zh-CN"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SQL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代码</a:t>
            </a:r>
            <a:r>
              <a:rPr lang="zh-CN" altLang="en-US" sz="1400" dirty="0">
                <a:solidFill>
                  <a:srgbClr val="FFFFFF"/>
                </a:solidFill>
                <a:latin typeface="微软雅黑" panose="020B0503020204020204" pitchFamily="34" charset="-122"/>
                <a:ea typeface="微软雅黑" panose="020B0503020204020204" pitchFamily="34" charset="-122"/>
              </a:rPr>
              <a:t>转换成</a:t>
            </a: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自然语言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代码</a:t>
            </a:r>
            <a:r>
              <a:rPr lang="zh-CN" altLang="en-US" sz="1400" dirty="0">
                <a:solidFill>
                  <a:srgbClr val="FFFFFF"/>
                </a:solidFill>
                <a:latin typeface="微软雅黑" panose="020B0503020204020204" pitchFamily="34" charset="-122"/>
                <a:ea typeface="微软雅黑" panose="020B0503020204020204" pitchFamily="34" charset="-122"/>
              </a:rPr>
              <a:t>注释</a:t>
            </a: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代码重构</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endParaRPr kumimoji="0" 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8" name="TextBox 27">
            <a:extLst>
              <a:ext uri="{FF2B5EF4-FFF2-40B4-BE49-F238E27FC236}">
                <a16:creationId xmlns:a16="http://schemas.microsoft.com/office/drawing/2014/main" id="{D5BF66DB-A06E-7528-77A8-1D4C22E163E9}"/>
              </a:ext>
            </a:extLst>
          </p:cNvPr>
          <p:cNvSpPr txBox="1"/>
          <p:nvPr/>
        </p:nvSpPr>
        <p:spPr>
          <a:xfrm>
            <a:off x="8985436" y="511825"/>
            <a:ext cx="2563199" cy="44935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1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摘要模型 </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呼叫中心电话记录 </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altLang="zh-CN"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SME</a:t>
            </a: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 文档 </a:t>
            </a:r>
          </a:p>
          <a:p>
            <a:pPr marL="742950" marR="0" lvl="1"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竞争性分析 </a:t>
            </a:r>
          </a:p>
          <a:p>
            <a:pPr marL="742950" marR="0" lvl="1"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同行分析 </a:t>
            </a:r>
          </a:p>
          <a:p>
            <a:pPr marL="742950" marR="0" lvl="1"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技术报告 </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产品和服务反馈 </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社交媒体趋势 </a:t>
            </a:r>
          </a:p>
          <a:p>
            <a:pPr marL="0" marR="0" lvl="0" indent="0" algn="l" defTabSz="914400" rtl="0" eaLnBrk="1" fontAlgn="auto" latinLnBrk="0" hangingPunct="1">
              <a:lnSpc>
                <a:spcPct val="100000"/>
              </a:lnSpc>
              <a:spcBef>
                <a:spcPts val="600"/>
              </a:spcBef>
              <a:spcAft>
                <a:spcPts val="0"/>
              </a:spcAft>
              <a:buClrTx/>
              <a:buSzTx/>
              <a:buFontTx/>
              <a:buNone/>
              <a:tabLst/>
              <a:defRPr/>
            </a:pPr>
            <a:endParaRPr kumimoji="0" lang="en-US" altLang="zh-CN"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1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会话 </a:t>
            </a:r>
            <a:r>
              <a:rPr kumimoji="0" lang="en-US" altLang="zh-CN" sz="1400" b="1"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AI</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为呼叫中心提供智能协助 </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技术支持聊天机器人 </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虚拟助手 </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虚拟人</a:t>
            </a:r>
          </a:p>
          <a:p>
            <a:pPr marL="0" marR="0" lvl="0" indent="0" algn="l" defTabSz="457200" rtl="0" eaLnBrk="1" fontAlgn="auto" latinLnBrk="0" hangingPunct="1">
              <a:lnSpc>
                <a:spcPct val="100000"/>
              </a:lnSpc>
              <a:spcBef>
                <a:spcPts val="60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0" name="TextBox 29">
            <a:extLst>
              <a:ext uri="{FF2B5EF4-FFF2-40B4-BE49-F238E27FC236}">
                <a16:creationId xmlns:a16="http://schemas.microsoft.com/office/drawing/2014/main" id="{541B43F5-366F-C24E-75DA-6AF76300B770}"/>
              </a:ext>
            </a:extLst>
          </p:cNvPr>
          <p:cNvSpPr txBox="1"/>
          <p:nvPr/>
        </p:nvSpPr>
        <p:spPr>
          <a:xfrm>
            <a:off x="4360252" y="136844"/>
            <a:ext cx="1549854"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a:ln>
                  <a:noFill/>
                </a:ln>
                <a:solidFill>
                  <a:srgbClr val="0078D4">
                    <a:lumMod val="60000"/>
                    <a:lumOff val="40000"/>
                  </a:srgbClr>
                </a:solidFill>
                <a:effectLst/>
                <a:uLnTx/>
                <a:uFillTx/>
                <a:latin typeface="微软雅黑" panose="020B0503020204020204" pitchFamily="34" charset="-122"/>
                <a:ea typeface="微软雅黑" panose="020B0503020204020204" pitchFamily="34" charset="-122"/>
                <a:cs typeface="+mn-cs"/>
              </a:rPr>
              <a:t>语言模型</a:t>
            </a:r>
            <a:endParaRPr kumimoji="0" lang="en-US" altLang="zh-CN" sz="2000" b="1" i="0" u="none" strike="noStrike" kern="1200" cap="none" spc="0" normalizeH="0" baseline="0" noProof="0">
              <a:ln>
                <a:noFill/>
              </a:ln>
              <a:solidFill>
                <a:srgbClr val="0078D4">
                  <a:lumMod val="60000"/>
                  <a:lumOff val="40000"/>
                </a:srgbClr>
              </a:solidFill>
              <a:effectLst/>
              <a:uLnTx/>
              <a:uFillTx/>
              <a:latin typeface="微软雅黑" panose="020B0503020204020204" pitchFamily="34" charset="-122"/>
              <a:ea typeface="微软雅黑" panose="020B0503020204020204" pitchFamily="34" charset="-122"/>
              <a:cs typeface="+mn-cs"/>
            </a:endParaRPr>
          </a:p>
        </p:txBody>
      </p:sp>
      <p:sp>
        <p:nvSpPr>
          <p:cNvPr id="32" name="TextBox 31">
            <a:extLst>
              <a:ext uri="{FF2B5EF4-FFF2-40B4-BE49-F238E27FC236}">
                <a16:creationId xmlns:a16="http://schemas.microsoft.com/office/drawing/2014/main" id="{EE692A72-3230-442A-DDD3-68EA64091AEE}"/>
              </a:ext>
            </a:extLst>
          </p:cNvPr>
          <p:cNvSpPr txBox="1"/>
          <p:nvPr/>
        </p:nvSpPr>
        <p:spPr>
          <a:xfrm>
            <a:off x="327727" y="2763618"/>
            <a:ext cx="2116832"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solidFill>
                  <a:srgbClr val="0078D4">
                    <a:lumMod val="60000"/>
                    <a:lumOff val="40000"/>
                  </a:srgbClr>
                </a:solidFill>
                <a:latin typeface="微软雅黑" panose="020B0503020204020204" pitchFamily="34" charset="-122"/>
                <a:ea typeface="微软雅黑" panose="020B0503020204020204" pitchFamily="34" charset="-122"/>
              </a:rPr>
              <a:t>GPT</a:t>
            </a:r>
            <a:r>
              <a:rPr lang="en-US" altLang="zh-CN" sz="2000" dirty="0">
                <a:solidFill>
                  <a:srgbClr val="0078D4">
                    <a:lumMod val="60000"/>
                    <a:lumOff val="40000"/>
                  </a:srgbClr>
                </a:solidFill>
                <a:latin typeface="微软雅黑" panose="020B0503020204020204" pitchFamily="34" charset="-122"/>
                <a:ea typeface="微软雅黑" panose="020B0503020204020204" pitchFamily="34" charset="-122"/>
              </a:rPr>
              <a:t>-4</a:t>
            </a:r>
            <a:r>
              <a:rPr lang="zh-CN" altLang="en-US" sz="2000" dirty="0">
                <a:solidFill>
                  <a:srgbClr val="0078D4">
                    <a:lumMod val="60000"/>
                    <a:lumOff val="40000"/>
                  </a:srgbClr>
                </a:solidFill>
                <a:latin typeface="微软雅黑" panose="020B0503020204020204" pitchFamily="34" charset="-122"/>
                <a:ea typeface="微软雅黑" panose="020B0503020204020204" pitchFamily="34" charset="-122"/>
              </a:rPr>
              <a:t>代码生成</a:t>
            </a:r>
            <a:endParaRPr kumimoji="0" lang="en-US" sz="2000" b="0" i="0" u="none" strike="noStrike" kern="1200" cap="none" spc="0" normalizeH="0" baseline="0" noProof="0" dirty="0">
              <a:ln>
                <a:noFill/>
              </a:ln>
              <a:solidFill>
                <a:srgbClr val="0078D4">
                  <a:lumMod val="60000"/>
                  <a:lumOff val="40000"/>
                </a:srgbClr>
              </a:solidFill>
              <a:effectLst/>
              <a:uLnTx/>
              <a:uFillTx/>
              <a:latin typeface="微软雅黑" panose="020B0503020204020204" pitchFamily="34" charset="-122"/>
              <a:ea typeface="微软雅黑" panose="020B0503020204020204" pitchFamily="34" charset="-122"/>
              <a:cs typeface="+mn-cs"/>
            </a:endParaRPr>
          </a:p>
        </p:txBody>
      </p:sp>
      <p:sp>
        <p:nvSpPr>
          <p:cNvPr id="36" name="TextBox 35">
            <a:extLst>
              <a:ext uri="{FF2B5EF4-FFF2-40B4-BE49-F238E27FC236}">
                <a16:creationId xmlns:a16="http://schemas.microsoft.com/office/drawing/2014/main" id="{D272C3DE-1FDA-B914-D4BE-47FDA1CF4A44}"/>
              </a:ext>
            </a:extLst>
          </p:cNvPr>
          <p:cNvSpPr txBox="1"/>
          <p:nvPr/>
        </p:nvSpPr>
        <p:spPr>
          <a:xfrm>
            <a:off x="4384630" y="4226033"/>
            <a:ext cx="7044092" cy="2354491"/>
          </a:xfrm>
          <a:prstGeom prst="rect">
            <a:avLst/>
          </a:prstGeom>
          <a:noFill/>
        </p:spPr>
        <p:txBody>
          <a:bodyPr wrap="square">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zh-CN" altLang="en-US"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多模型应用场景 </a:t>
            </a:r>
            <a:endParaRPr kumimoji="0" lang="en-US" altLang="zh-CN" sz="1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客服中心</a:t>
            </a:r>
          </a:p>
          <a:p>
            <a:pPr marL="742950" marR="0" lvl="1"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分类</a:t>
            </a:r>
            <a:r>
              <a:rPr kumimoji="0" lang="en-US" altLang="zh-CN"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 - </a:t>
            </a: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将邮件发送到合适的分组 </a:t>
            </a:r>
          </a:p>
          <a:p>
            <a:pPr marL="742950" marR="0" lvl="1"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情绪</a:t>
            </a:r>
            <a:r>
              <a:rPr kumimoji="0" lang="en-US" altLang="zh-CN"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 - </a:t>
            </a: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优先应对情绪不佳的客户 </a:t>
            </a:r>
          </a:p>
          <a:p>
            <a:pPr marL="742950" marR="0" lvl="1"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实体提取和搜索</a:t>
            </a:r>
            <a:r>
              <a:rPr kumimoji="0" lang="en-US" altLang="zh-CN"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 - </a:t>
            </a: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分析责任和风险 </a:t>
            </a:r>
          </a:p>
          <a:p>
            <a:pPr marL="742950" marR="0" lvl="1"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邮件和电话记录总结</a:t>
            </a:r>
          </a:p>
          <a:p>
            <a:pPr marL="742950" marR="0" lvl="1"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客户邮件答复的生成 </a:t>
            </a:r>
          </a:p>
          <a:p>
            <a:pPr marL="285750" marR="0" lvl="0" indent="-2857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营销活动快速响应：分类、情感、汇总、内容生成、图像生成</a:t>
            </a:r>
          </a:p>
        </p:txBody>
      </p:sp>
      <p:sp>
        <p:nvSpPr>
          <p:cNvPr id="38" name="Rectangle 37">
            <a:extLst>
              <a:ext uri="{FF2B5EF4-FFF2-40B4-BE49-F238E27FC236}">
                <a16:creationId xmlns:a16="http://schemas.microsoft.com/office/drawing/2014/main" id="{B3DBCD1F-C07C-8EF3-C2B5-3BFBAD6D74A0}"/>
              </a:ext>
              <a:ext uri="{C183D7F6-B498-43B3-948B-1728B52AA6E4}">
                <adec:decorative xmlns:adec="http://schemas.microsoft.com/office/drawing/2017/decorative" val="1"/>
              </a:ext>
            </a:extLst>
          </p:cNvPr>
          <p:cNvSpPr/>
          <p:nvPr/>
        </p:nvSpPr>
        <p:spPr bwMode="auto">
          <a:xfrm>
            <a:off x="183093" y="4793068"/>
            <a:ext cx="3804587" cy="1962382"/>
          </a:xfrm>
          <a:prstGeom prst="rect">
            <a:avLst/>
          </a:prstGeom>
          <a:solidFill>
            <a:schemeClr val="bg1">
              <a:lumMod val="95000"/>
            </a:schemeClr>
          </a:solidFill>
          <a:ln>
            <a:solidFill>
              <a:srgbClr val="00B0F0"/>
            </a:solidFill>
            <a:headEnd type="none" w="med" len="med"/>
            <a:tailEnd type="none" w="med" len="med"/>
          </a:ln>
          <a:effectLst>
            <a:glow rad="635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Segoe UI" pitchFamily="34" charset="0"/>
            </a:endParaRPr>
          </a:p>
        </p:txBody>
      </p:sp>
      <p:sp>
        <p:nvSpPr>
          <p:cNvPr id="40" name="TextBox 39">
            <a:extLst>
              <a:ext uri="{FF2B5EF4-FFF2-40B4-BE49-F238E27FC236}">
                <a16:creationId xmlns:a16="http://schemas.microsoft.com/office/drawing/2014/main" id="{F09A2CCE-9ED6-E155-5334-707E7E00ED88}"/>
              </a:ext>
            </a:extLst>
          </p:cNvPr>
          <p:cNvSpPr txBox="1"/>
          <p:nvPr/>
        </p:nvSpPr>
        <p:spPr>
          <a:xfrm>
            <a:off x="323255" y="5212360"/>
            <a:ext cx="3524924" cy="116955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创意构思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播客和音乐播放列表图像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内容聚合</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营销活动个性化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400">
                <a:solidFill>
                  <a:srgbClr val="FFFFFF"/>
                </a:solidFill>
                <a:latin typeface="微软雅黑" panose="020B0503020204020204" pitchFamily="34" charset="-122"/>
                <a:ea typeface="微软雅黑" panose="020B0503020204020204" pitchFamily="34" charset="-122"/>
              </a:rPr>
              <a:t>高级定制</a:t>
            </a:r>
            <a:endParaRPr kumimoji="0" lang="en-US" altLang="zh-CN"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42" name="TextBox 41">
            <a:extLst>
              <a:ext uri="{FF2B5EF4-FFF2-40B4-BE49-F238E27FC236}">
                <a16:creationId xmlns:a16="http://schemas.microsoft.com/office/drawing/2014/main" id="{65EE1181-8F65-0605-17D4-33234DAB6DE1}"/>
              </a:ext>
            </a:extLst>
          </p:cNvPr>
          <p:cNvSpPr txBox="1"/>
          <p:nvPr/>
        </p:nvSpPr>
        <p:spPr>
          <a:xfrm>
            <a:off x="327727" y="4829629"/>
            <a:ext cx="132786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lumMod val="60000"/>
                    <a:lumOff val="40000"/>
                  </a:srgbClr>
                </a:solidFill>
                <a:effectLst/>
                <a:uLnTx/>
                <a:uFillTx/>
                <a:latin typeface="微软雅黑" panose="020B0503020204020204" pitchFamily="34" charset="-122"/>
                <a:ea typeface="微软雅黑" panose="020B0503020204020204" pitchFamily="34" charset="-122"/>
                <a:cs typeface="+mn-cs"/>
              </a:rPr>
              <a:t>DALL·E </a:t>
            </a:r>
          </a:p>
        </p:txBody>
      </p:sp>
      <p:sp>
        <p:nvSpPr>
          <p:cNvPr id="2" name="Rectangle 9">
            <a:extLst>
              <a:ext uri="{FF2B5EF4-FFF2-40B4-BE49-F238E27FC236}">
                <a16:creationId xmlns:a16="http://schemas.microsoft.com/office/drawing/2014/main" id="{64DEC344-A7D1-CE42-A52C-E4440E8CA99C}"/>
              </a:ext>
            </a:extLst>
          </p:cNvPr>
          <p:cNvSpPr/>
          <p:nvPr/>
        </p:nvSpPr>
        <p:spPr bwMode="auto">
          <a:xfrm>
            <a:off x="588265" y="316330"/>
            <a:ext cx="2811152" cy="1117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algn="ctr" defTabSz="932742" fontAlgn="base">
              <a:lnSpc>
                <a:spcPct val="90000"/>
              </a:lnSpc>
              <a:spcBef>
                <a:spcPts val="1800"/>
              </a:spcBef>
              <a:spcAft>
                <a:spcPct val="0"/>
              </a:spcAft>
              <a:defRPr/>
            </a:pPr>
            <a:r>
              <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rPr>
              <a:t>Azure OpenAI </a:t>
            </a:r>
          </a:p>
          <a:p>
            <a:pPr lvl="0" algn="ctr" defTabSz="932742" fontAlgn="base">
              <a:lnSpc>
                <a:spcPct val="90000"/>
              </a:lnSpc>
              <a:spcBef>
                <a:spcPts val="1800"/>
              </a:spcBef>
              <a:spcAft>
                <a:spcPct val="0"/>
              </a:spcAft>
              <a:defRPr/>
            </a:pP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应用场景</a:t>
            </a:r>
            <a:endPar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endParaRPr>
          </a:p>
        </p:txBody>
      </p:sp>
    </p:spTree>
    <p:extLst>
      <p:ext uri="{BB962C8B-B14F-4D97-AF65-F5344CB8AC3E}">
        <p14:creationId xmlns:p14="http://schemas.microsoft.com/office/powerpoint/2010/main" val="10046008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mph" presetSubtype="0" fill="hold" nodeType="withEffect">
                                  <p:stCondLst>
                                    <p:cond delay="0"/>
                                  </p:stCondLst>
                                  <p:iterate type="lt">
                                    <p:tmPct val="4000"/>
                                  </p:iterate>
                                  <p:childTnLst>
                                    <p:set>
                                      <p:cBhvr override="childStyle">
                                        <p:cTn id="6" dur="500" fill="hold"/>
                                        <p:tgtEl>
                                          <p:spTgt spid="26">
                                            <p:txEl>
                                              <p:pRg st="0" end="0"/>
                                            </p:txEl>
                                          </p:spTgt>
                                        </p:tgtEl>
                                        <p:attrNameLst>
                                          <p:attrName>style.textDecorationUnderline</p:attrName>
                                        </p:attrNameLst>
                                      </p:cBhvr>
                                      <p:to>
                                        <p:strVal val="true"/>
                                      </p:to>
                                    </p:set>
                                  </p:childTnLst>
                                </p:cTn>
                              </p:par>
                              <p:par>
                                <p:cTn id="7" presetID="18" presetClass="emph" presetSubtype="0" fill="hold" nodeType="withEffect">
                                  <p:stCondLst>
                                    <p:cond delay="0"/>
                                  </p:stCondLst>
                                  <p:iterate type="lt">
                                    <p:tmPct val="4000"/>
                                  </p:iterate>
                                  <p:childTnLst>
                                    <p:set>
                                      <p:cBhvr override="childStyle">
                                        <p:cTn id="8" dur="500" fill="hold"/>
                                        <p:tgtEl>
                                          <p:spTgt spid="26">
                                            <p:txEl>
                                              <p:pRg st="1" end="1"/>
                                            </p:txEl>
                                          </p:spTgt>
                                        </p:tgtEl>
                                        <p:attrNameLst>
                                          <p:attrName>style.textDecorationUnderline</p:attrName>
                                        </p:attrNameLst>
                                      </p:cBhvr>
                                      <p:to>
                                        <p:strVal val="true"/>
                                      </p:to>
                                    </p:set>
                                  </p:childTnLst>
                                </p:cTn>
                              </p:par>
                              <p:par>
                                <p:cTn id="9" presetID="18" presetClass="emph" presetSubtype="0" fill="hold" nodeType="withEffect">
                                  <p:stCondLst>
                                    <p:cond delay="0"/>
                                  </p:stCondLst>
                                  <p:iterate type="lt">
                                    <p:tmPct val="4000"/>
                                  </p:iterate>
                                  <p:childTnLst>
                                    <p:set>
                                      <p:cBhvr override="childStyle">
                                        <p:cTn id="10" dur="500" fill="hold"/>
                                        <p:tgtEl>
                                          <p:spTgt spid="26">
                                            <p:txEl>
                                              <p:pRg st="2" end="2"/>
                                            </p:txEl>
                                          </p:spTgt>
                                        </p:tgtEl>
                                        <p:attrNameLst>
                                          <p:attrName>style.textDecorationUnderline</p:attrName>
                                        </p:attrNameLst>
                                      </p:cBhvr>
                                      <p:to>
                                        <p:strVal val="true"/>
                                      </p:to>
                                    </p:set>
                                  </p:childTnLst>
                                </p:cTn>
                              </p:par>
                              <p:par>
                                <p:cTn id="11" presetID="18" presetClass="emph" presetSubtype="0" fill="hold" nodeType="withEffect">
                                  <p:stCondLst>
                                    <p:cond delay="0"/>
                                  </p:stCondLst>
                                  <p:iterate type="lt">
                                    <p:tmPct val="4000"/>
                                  </p:iterate>
                                  <p:childTnLst>
                                    <p:set>
                                      <p:cBhvr override="childStyle">
                                        <p:cTn id="12" dur="500" fill="hold"/>
                                        <p:tgtEl>
                                          <p:spTgt spid="26">
                                            <p:txEl>
                                              <p:pRg st="3" end="3"/>
                                            </p:txEl>
                                          </p:spTgt>
                                        </p:tgtEl>
                                        <p:attrNameLst>
                                          <p:attrName>style.textDecorationUnderline</p:attrName>
                                        </p:attrNameLst>
                                      </p:cBhvr>
                                      <p:to>
                                        <p:strVal val="true"/>
                                      </p:to>
                                    </p:set>
                                  </p:childTnLst>
                                </p:cTn>
                              </p:par>
                              <p:par>
                                <p:cTn id="13" presetID="18" presetClass="emph" presetSubtype="0" fill="hold" nodeType="withEffect">
                                  <p:stCondLst>
                                    <p:cond delay="0"/>
                                  </p:stCondLst>
                                  <p:iterate type="lt">
                                    <p:tmPct val="4000"/>
                                  </p:iterate>
                                  <p:childTnLst>
                                    <p:set>
                                      <p:cBhvr override="childStyle">
                                        <p:cTn id="14" dur="500" fill="hold"/>
                                        <p:tgtEl>
                                          <p:spTgt spid="26">
                                            <p:txEl>
                                              <p:pRg st="4" end="4"/>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grpSp>
        <p:nvGrpSpPr>
          <p:cNvPr id="137" name="Group 136" descr="Content Generation">
            <a:extLst>
              <a:ext uri="{FF2B5EF4-FFF2-40B4-BE49-F238E27FC236}">
                <a16:creationId xmlns:a16="http://schemas.microsoft.com/office/drawing/2014/main" id="{830FD4CA-64B7-8C2B-4001-D0B460A07273}"/>
              </a:ext>
            </a:extLst>
          </p:cNvPr>
          <p:cNvGrpSpPr/>
          <p:nvPr/>
        </p:nvGrpSpPr>
        <p:grpSpPr>
          <a:xfrm>
            <a:off x="630659" y="1497765"/>
            <a:ext cx="10070109" cy="1349868"/>
            <a:chOff x="1097007" y="754124"/>
            <a:chExt cx="10070109" cy="1349868"/>
          </a:xfrm>
        </p:grpSpPr>
        <p:sp>
          <p:nvSpPr>
            <p:cNvPr id="2" name="TextBox 1">
              <a:extLst>
                <a:ext uri="{FF2B5EF4-FFF2-40B4-BE49-F238E27FC236}">
                  <a16:creationId xmlns:a16="http://schemas.microsoft.com/office/drawing/2014/main" id="{54F9EBE8-22F2-46CE-F61F-A52FBC9F1B77}"/>
                </a:ext>
              </a:extLst>
            </p:cNvPr>
            <p:cNvSpPr txBox="1"/>
            <p:nvPr/>
          </p:nvSpPr>
          <p:spPr>
            <a:xfrm>
              <a:off x="1097007" y="1568461"/>
              <a:ext cx="1132452" cy="535531"/>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zh-CN" alt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微软雅黑" panose="020B0503020204020204" pitchFamily="34" charset="-122"/>
                  <a:ea typeface="微软雅黑" panose="020B0503020204020204" pitchFamily="34" charset="-122"/>
                  <a:cs typeface="Segoe UI" panose="020B0502040204020203" pitchFamily="34" charset="0"/>
                </a:rPr>
                <a:t>客户服务</a:t>
              </a:r>
              <a:endPar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sp>
          <p:nvSpPr>
            <p:cNvPr id="3" name="Graphic 22">
              <a:extLst>
                <a:ext uri="{FF2B5EF4-FFF2-40B4-BE49-F238E27FC236}">
                  <a16:creationId xmlns:a16="http://schemas.microsoft.com/office/drawing/2014/main" id="{2A4144F3-DA8B-21C9-1A24-9399EA3A221F}"/>
                </a:ext>
              </a:extLst>
            </p:cNvPr>
            <p:cNvSpPr/>
            <p:nvPr/>
          </p:nvSpPr>
          <p:spPr>
            <a:xfrm>
              <a:off x="10770055" y="754124"/>
              <a:ext cx="397061" cy="381876"/>
            </a:xfrm>
            <a:custGeom>
              <a:avLst/>
              <a:gdLst>
                <a:gd name="connsiteX0" fmla="*/ 132313 w 190499"/>
                <a:gd name="connsiteY0" fmla="*/ 9985 h 196445"/>
                <a:gd name="connsiteX1" fmla="*/ 180517 w 190499"/>
                <a:gd name="connsiteY1" fmla="*/ 9983 h 196445"/>
                <a:gd name="connsiteX2" fmla="*/ 180518 w 190499"/>
                <a:gd name="connsiteY2" fmla="*/ 58184 h 196445"/>
                <a:gd name="connsiteX3" fmla="*/ 172022 w 190499"/>
                <a:gd name="connsiteY3" fmla="*/ 66681 h 196445"/>
                <a:gd name="connsiteX4" fmla="*/ 123820 w 190499"/>
                <a:gd name="connsiteY4" fmla="*/ 18478 h 196445"/>
                <a:gd name="connsiteX5" fmla="*/ 132313 w 190499"/>
                <a:gd name="connsiteY5" fmla="*/ 9985 h 196445"/>
                <a:gd name="connsiteX6" fmla="*/ 113718 w 190499"/>
                <a:gd name="connsiteY6" fmla="*/ 28581 h 196445"/>
                <a:gd name="connsiteX7" fmla="*/ 18488 w 190499"/>
                <a:gd name="connsiteY7" fmla="*/ 123822 h 196445"/>
                <a:gd name="connsiteX8" fmla="*/ 10630 w 190499"/>
                <a:gd name="connsiteY8" fmla="*/ 137886 h 196445"/>
                <a:gd name="connsiteX9" fmla="*/ 194 w 190499"/>
                <a:gd name="connsiteY9" fmla="*/ 181715 h 196445"/>
                <a:gd name="connsiteX10" fmla="*/ 2092 w 190499"/>
                <a:gd name="connsiteY10" fmla="*/ 188421 h 196445"/>
                <a:gd name="connsiteX11" fmla="*/ 8799 w 190499"/>
                <a:gd name="connsiteY11" fmla="*/ 190319 h 196445"/>
                <a:gd name="connsiteX12" fmla="*/ 52625 w 190499"/>
                <a:gd name="connsiteY12" fmla="*/ 179884 h 196445"/>
                <a:gd name="connsiteX13" fmla="*/ 66693 w 190499"/>
                <a:gd name="connsiteY13" fmla="*/ 172023 h 196445"/>
                <a:gd name="connsiteX14" fmla="*/ 77657 w 190499"/>
                <a:gd name="connsiteY14" fmla="*/ 161058 h 196445"/>
                <a:gd name="connsiteX15" fmla="*/ 76200 w 190499"/>
                <a:gd name="connsiteY15" fmla="*/ 147644 h 196445"/>
                <a:gd name="connsiteX16" fmla="*/ 138112 w 190499"/>
                <a:gd name="connsiteY16" fmla="*/ 85731 h 196445"/>
                <a:gd name="connsiteX17" fmla="*/ 151519 w 190499"/>
                <a:gd name="connsiteY17" fmla="*/ 87187 h 196445"/>
                <a:gd name="connsiteX18" fmla="*/ 161920 w 190499"/>
                <a:gd name="connsiteY18" fmla="*/ 76784 h 196445"/>
                <a:gd name="connsiteX19" fmla="*/ 113718 w 190499"/>
                <a:gd name="connsiteY19" fmla="*/ 28581 h 196445"/>
                <a:gd name="connsiteX20" fmla="*/ 107415 w 190499"/>
                <a:gd name="connsiteY20" fmla="*/ 114077 h 196445"/>
                <a:gd name="connsiteX21" fmla="*/ 93688 w 190499"/>
                <a:gd name="connsiteY21" fmla="*/ 137853 h 196445"/>
                <a:gd name="connsiteX22" fmla="*/ 88123 w 190499"/>
                <a:gd name="connsiteY22" fmla="*/ 139229 h 196445"/>
                <a:gd name="connsiteX23" fmla="*/ 87474 w 190499"/>
                <a:gd name="connsiteY23" fmla="*/ 147647 h 196445"/>
                <a:gd name="connsiteX24" fmla="*/ 88184 w 190499"/>
                <a:gd name="connsiteY24" fmla="*/ 156442 h 196445"/>
                <a:gd name="connsiteX25" fmla="*/ 93322 w 190499"/>
                <a:gd name="connsiteY25" fmla="*/ 157679 h 196445"/>
                <a:gd name="connsiteX26" fmla="*/ 107133 w 190499"/>
                <a:gd name="connsiteY26" fmla="*/ 181592 h 196445"/>
                <a:gd name="connsiteX27" fmla="*/ 105359 w 190499"/>
                <a:gd name="connsiteY27" fmla="*/ 187605 h 196445"/>
                <a:gd name="connsiteX28" fmla="*/ 119496 w 190499"/>
                <a:gd name="connsiteY28" fmla="*/ 196382 h 196445"/>
                <a:gd name="connsiteX29" fmla="*/ 124195 w 190499"/>
                <a:gd name="connsiteY29" fmla="*/ 191442 h 196445"/>
                <a:gd name="connsiteX30" fmla="*/ 151808 w 190499"/>
                <a:gd name="connsiteY30" fmla="*/ 191446 h 196445"/>
                <a:gd name="connsiteX31" fmla="*/ 156559 w 190499"/>
                <a:gd name="connsiteY31" fmla="*/ 196445 h 196445"/>
                <a:gd name="connsiteX32" fmla="*/ 170682 w 190499"/>
                <a:gd name="connsiteY32" fmla="*/ 187750 h 196445"/>
                <a:gd name="connsiteX33" fmla="*/ 168796 w 190499"/>
                <a:gd name="connsiteY33" fmla="*/ 181216 h 196445"/>
                <a:gd name="connsiteX34" fmla="*/ 182524 w 190499"/>
                <a:gd name="connsiteY34" fmla="*/ 157440 h 196445"/>
                <a:gd name="connsiteX35" fmla="*/ 188084 w 190499"/>
                <a:gd name="connsiteY35" fmla="*/ 156064 h 196445"/>
                <a:gd name="connsiteX36" fmla="*/ 188733 w 190499"/>
                <a:gd name="connsiteY36" fmla="*/ 147647 h 196445"/>
                <a:gd name="connsiteX37" fmla="*/ 188023 w 190499"/>
                <a:gd name="connsiteY37" fmla="*/ 138849 h 196445"/>
                <a:gd name="connsiteX38" fmla="*/ 182889 w 190499"/>
                <a:gd name="connsiteY38" fmla="*/ 137613 h 196445"/>
                <a:gd name="connsiteX39" fmla="*/ 169078 w 190499"/>
                <a:gd name="connsiteY39" fmla="*/ 113700 h 196445"/>
                <a:gd name="connsiteX40" fmla="*/ 170851 w 190499"/>
                <a:gd name="connsiteY40" fmla="*/ 107692 h 196445"/>
                <a:gd name="connsiteX41" fmla="*/ 156714 w 190499"/>
                <a:gd name="connsiteY41" fmla="*/ 98912 h 196445"/>
                <a:gd name="connsiteX42" fmla="*/ 152017 w 190499"/>
                <a:gd name="connsiteY42" fmla="*/ 103851 h 196445"/>
                <a:gd name="connsiteX43" fmla="*/ 124403 w 190499"/>
                <a:gd name="connsiteY43" fmla="*/ 103846 h 196445"/>
                <a:gd name="connsiteX44" fmla="*/ 119652 w 190499"/>
                <a:gd name="connsiteY44" fmla="*/ 98847 h 196445"/>
                <a:gd name="connsiteX45" fmla="*/ 105528 w 190499"/>
                <a:gd name="connsiteY45" fmla="*/ 107541 h 196445"/>
                <a:gd name="connsiteX46" fmla="*/ 107415 w 190499"/>
                <a:gd name="connsiteY46" fmla="*/ 114077 h 196445"/>
                <a:gd name="connsiteX47" fmla="*/ 138104 w 190499"/>
                <a:gd name="connsiteY47" fmla="*/ 161934 h 196445"/>
                <a:gd name="connsiteX48" fmla="*/ 124296 w 190499"/>
                <a:gd name="connsiteY48" fmla="*/ 147647 h 196445"/>
                <a:gd name="connsiteX49" fmla="*/ 138104 w 190499"/>
                <a:gd name="connsiteY49" fmla="*/ 133359 h 196445"/>
                <a:gd name="connsiteX50" fmla="*/ 151911 w 190499"/>
                <a:gd name="connsiteY50" fmla="*/ 147647 h 196445"/>
                <a:gd name="connsiteX51" fmla="*/ 138104 w 190499"/>
                <a:gd name="connsiteY51" fmla="*/ 161934 h 19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0499" h="196445">
                  <a:moveTo>
                    <a:pt x="132313" y="9985"/>
                  </a:moveTo>
                  <a:cubicBezTo>
                    <a:pt x="145623" y="-3328"/>
                    <a:pt x="167205" y="-3328"/>
                    <a:pt x="180517" y="9983"/>
                  </a:cubicBezTo>
                  <a:cubicBezTo>
                    <a:pt x="193827" y="23293"/>
                    <a:pt x="193827" y="44874"/>
                    <a:pt x="180518" y="58184"/>
                  </a:cubicBezTo>
                  <a:lnTo>
                    <a:pt x="172022" y="66681"/>
                  </a:lnTo>
                  <a:lnTo>
                    <a:pt x="123820" y="18478"/>
                  </a:lnTo>
                  <a:lnTo>
                    <a:pt x="132313" y="9985"/>
                  </a:lnTo>
                  <a:close/>
                  <a:moveTo>
                    <a:pt x="113718" y="28581"/>
                  </a:moveTo>
                  <a:lnTo>
                    <a:pt x="18488" y="123822"/>
                  </a:lnTo>
                  <a:cubicBezTo>
                    <a:pt x="14618" y="127693"/>
                    <a:pt x="11898" y="132562"/>
                    <a:pt x="10630" y="137886"/>
                  </a:cubicBezTo>
                  <a:lnTo>
                    <a:pt x="194" y="181715"/>
                  </a:lnTo>
                  <a:cubicBezTo>
                    <a:pt x="-380" y="184128"/>
                    <a:pt x="338" y="186667"/>
                    <a:pt x="2092" y="188421"/>
                  </a:cubicBezTo>
                  <a:cubicBezTo>
                    <a:pt x="3847" y="190176"/>
                    <a:pt x="6385" y="190894"/>
                    <a:pt x="8799" y="190319"/>
                  </a:cubicBezTo>
                  <a:lnTo>
                    <a:pt x="52625" y="179884"/>
                  </a:lnTo>
                  <a:cubicBezTo>
                    <a:pt x="57952" y="178616"/>
                    <a:pt x="62822" y="175895"/>
                    <a:pt x="66693" y="172023"/>
                  </a:cubicBezTo>
                  <a:lnTo>
                    <a:pt x="77657" y="161058"/>
                  </a:lnTo>
                  <a:cubicBezTo>
                    <a:pt x="76703" y="156738"/>
                    <a:pt x="76200" y="152250"/>
                    <a:pt x="76200" y="147644"/>
                  </a:cubicBezTo>
                  <a:cubicBezTo>
                    <a:pt x="76200" y="113450"/>
                    <a:pt x="103919" y="85731"/>
                    <a:pt x="138112" y="85731"/>
                  </a:cubicBezTo>
                  <a:cubicBezTo>
                    <a:pt x="142716" y="85731"/>
                    <a:pt x="147202" y="86233"/>
                    <a:pt x="151519" y="87187"/>
                  </a:cubicBezTo>
                  <a:lnTo>
                    <a:pt x="161920" y="76784"/>
                  </a:lnTo>
                  <a:lnTo>
                    <a:pt x="113718" y="28581"/>
                  </a:lnTo>
                  <a:close/>
                  <a:moveTo>
                    <a:pt x="107415" y="114077"/>
                  </a:moveTo>
                  <a:cubicBezTo>
                    <a:pt x="110414" y="124461"/>
                    <a:pt x="104181" y="135256"/>
                    <a:pt x="93688" y="137853"/>
                  </a:cubicBezTo>
                  <a:lnTo>
                    <a:pt x="88123" y="139229"/>
                  </a:lnTo>
                  <a:cubicBezTo>
                    <a:pt x="87696" y="141970"/>
                    <a:pt x="87474" y="144781"/>
                    <a:pt x="87474" y="147647"/>
                  </a:cubicBezTo>
                  <a:cubicBezTo>
                    <a:pt x="87474" y="150644"/>
                    <a:pt x="87717" y="153583"/>
                    <a:pt x="88184" y="156442"/>
                  </a:cubicBezTo>
                  <a:lnTo>
                    <a:pt x="93322" y="157679"/>
                  </a:lnTo>
                  <a:cubicBezTo>
                    <a:pt x="103920" y="160232"/>
                    <a:pt x="110219" y="171138"/>
                    <a:pt x="107133" y="181592"/>
                  </a:cubicBezTo>
                  <a:lnTo>
                    <a:pt x="105359" y="187605"/>
                  </a:lnTo>
                  <a:cubicBezTo>
                    <a:pt x="109542" y="191278"/>
                    <a:pt x="114309" y="194261"/>
                    <a:pt x="119496" y="196382"/>
                  </a:cubicBezTo>
                  <a:lnTo>
                    <a:pt x="124195" y="191442"/>
                  </a:lnTo>
                  <a:cubicBezTo>
                    <a:pt x="131705" y="183543"/>
                    <a:pt x="144300" y="183545"/>
                    <a:pt x="151808" y="191446"/>
                  </a:cubicBezTo>
                  <a:lnTo>
                    <a:pt x="156559" y="196445"/>
                  </a:lnTo>
                  <a:cubicBezTo>
                    <a:pt x="161735" y="194347"/>
                    <a:pt x="166498" y="191392"/>
                    <a:pt x="170682" y="187750"/>
                  </a:cubicBezTo>
                  <a:lnTo>
                    <a:pt x="168796" y="181216"/>
                  </a:lnTo>
                  <a:cubicBezTo>
                    <a:pt x="165798" y="170831"/>
                    <a:pt x="172031" y="160036"/>
                    <a:pt x="182524" y="157440"/>
                  </a:cubicBezTo>
                  <a:lnTo>
                    <a:pt x="188084" y="156064"/>
                  </a:lnTo>
                  <a:cubicBezTo>
                    <a:pt x="188511" y="153323"/>
                    <a:pt x="188733" y="150512"/>
                    <a:pt x="188733" y="147647"/>
                  </a:cubicBezTo>
                  <a:cubicBezTo>
                    <a:pt x="188733" y="144649"/>
                    <a:pt x="188490" y="141710"/>
                    <a:pt x="188023" y="138849"/>
                  </a:cubicBezTo>
                  <a:lnTo>
                    <a:pt x="182889" y="137613"/>
                  </a:lnTo>
                  <a:cubicBezTo>
                    <a:pt x="172292" y="135061"/>
                    <a:pt x="165993" y="124155"/>
                    <a:pt x="169078" y="113700"/>
                  </a:cubicBezTo>
                  <a:lnTo>
                    <a:pt x="170851" y="107692"/>
                  </a:lnTo>
                  <a:cubicBezTo>
                    <a:pt x="166668" y="104017"/>
                    <a:pt x="161901" y="101034"/>
                    <a:pt x="156714" y="98912"/>
                  </a:cubicBezTo>
                  <a:lnTo>
                    <a:pt x="152017" y="103851"/>
                  </a:lnTo>
                  <a:cubicBezTo>
                    <a:pt x="144507" y="111750"/>
                    <a:pt x="131912" y="111747"/>
                    <a:pt x="124403" y="103846"/>
                  </a:cubicBezTo>
                  <a:lnTo>
                    <a:pt x="119652" y="98847"/>
                  </a:lnTo>
                  <a:cubicBezTo>
                    <a:pt x="114475" y="100945"/>
                    <a:pt x="109713" y="103898"/>
                    <a:pt x="105528" y="107541"/>
                  </a:cubicBezTo>
                  <a:lnTo>
                    <a:pt x="107415" y="114077"/>
                  </a:lnTo>
                  <a:close/>
                  <a:moveTo>
                    <a:pt x="138104" y="161934"/>
                  </a:moveTo>
                  <a:cubicBezTo>
                    <a:pt x="130477" y="161934"/>
                    <a:pt x="124296" y="155537"/>
                    <a:pt x="124296" y="147647"/>
                  </a:cubicBezTo>
                  <a:cubicBezTo>
                    <a:pt x="124296" y="139756"/>
                    <a:pt x="130477" y="133359"/>
                    <a:pt x="138104" y="133359"/>
                  </a:cubicBezTo>
                  <a:cubicBezTo>
                    <a:pt x="145730" y="133359"/>
                    <a:pt x="151911" y="139756"/>
                    <a:pt x="151911" y="147647"/>
                  </a:cubicBezTo>
                  <a:cubicBezTo>
                    <a:pt x="151911" y="155537"/>
                    <a:pt x="145730" y="161934"/>
                    <a:pt x="138104" y="161934"/>
                  </a:cubicBezTo>
                  <a:close/>
                </a:path>
              </a:pathLst>
            </a:custGeom>
            <a:solidFill>
              <a:srgbClr val="00B0F0"/>
            </a:soli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微软雅黑" panose="020B0503020204020204" pitchFamily="34" charset="-122"/>
                <a:ea typeface="微软雅黑" panose="020B0503020204020204" pitchFamily="34" charset="-122"/>
                <a:cs typeface="+mn-cs"/>
              </a:endParaRPr>
            </a:p>
          </p:txBody>
        </p:sp>
      </p:grpSp>
      <p:sp>
        <p:nvSpPr>
          <p:cNvPr id="42" name="TextBox 41">
            <a:extLst>
              <a:ext uri="{FF2B5EF4-FFF2-40B4-BE49-F238E27FC236}">
                <a16:creationId xmlns:a16="http://schemas.microsoft.com/office/drawing/2014/main" id="{EE3C946A-F25A-916A-6FF0-0F48C21B3822}"/>
              </a:ext>
            </a:extLst>
          </p:cNvPr>
          <p:cNvSpPr txBox="1"/>
          <p:nvPr/>
        </p:nvSpPr>
        <p:spPr>
          <a:xfrm>
            <a:off x="3328138" y="1576942"/>
            <a:ext cx="1603731" cy="313932"/>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zh-CN" alt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微软雅黑" panose="020B0503020204020204" pitchFamily="34" charset="-122"/>
                <a:ea typeface="微软雅黑" panose="020B0503020204020204" pitchFamily="34" charset="-122"/>
                <a:cs typeface="Segoe UI" panose="020B0502040204020203" pitchFamily="34" charset="0"/>
              </a:rPr>
              <a:t>销售市场</a:t>
            </a:r>
            <a:endPar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nvGrpSpPr>
          <p:cNvPr id="139" name="Group 138" descr="Semantic Search">
            <a:extLst>
              <a:ext uri="{FF2B5EF4-FFF2-40B4-BE49-F238E27FC236}">
                <a16:creationId xmlns:a16="http://schemas.microsoft.com/office/drawing/2014/main" id="{452CB5ED-53DE-5C7E-47BE-3C9201B61A6F}"/>
              </a:ext>
            </a:extLst>
          </p:cNvPr>
          <p:cNvGrpSpPr/>
          <p:nvPr/>
        </p:nvGrpSpPr>
        <p:grpSpPr>
          <a:xfrm>
            <a:off x="7825392" y="1555557"/>
            <a:ext cx="2119635" cy="365553"/>
            <a:chOff x="9552195" y="1513523"/>
            <a:chExt cx="2119635" cy="365553"/>
          </a:xfrm>
        </p:grpSpPr>
        <p:sp>
          <p:nvSpPr>
            <p:cNvPr id="54" name="Graphic 15">
              <a:extLst>
                <a:ext uri="{FF2B5EF4-FFF2-40B4-BE49-F238E27FC236}">
                  <a16:creationId xmlns:a16="http://schemas.microsoft.com/office/drawing/2014/main" id="{55095135-A0DB-9BF4-C811-4BA4702E7817}"/>
                </a:ext>
              </a:extLst>
            </p:cNvPr>
            <p:cNvSpPr/>
            <p:nvPr/>
          </p:nvSpPr>
          <p:spPr>
            <a:xfrm>
              <a:off x="9552195" y="1513523"/>
              <a:ext cx="431720" cy="365553"/>
            </a:xfrm>
            <a:custGeom>
              <a:avLst/>
              <a:gdLst>
                <a:gd name="connsiteX0" fmla="*/ 9525 w 200025"/>
                <a:gd name="connsiteY0" fmla="*/ 26194 h 171449"/>
                <a:gd name="connsiteX1" fmla="*/ 35719 w 200025"/>
                <a:gd name="connsiteY1" fmla="*/ 0 h 171449"/>
                <a:gd name="connsiteX2" fmla="*/ 173831 w 200025"/>
                <a:gd name="connsiteY2" fmla="*/ 0 h 171449"/>
                <a:gd name="connsiteX3" fmla="*/ 200025 w 200025"/>
                <a:gd name="connsiteY3" fmla="*/ 26194 h 171449"/>
                <a:gd name="connsiteX4" fmla="*/ 200025 w 200025"/>
                <a:gd name="connsiteY4" fmla="*/ 126206 h 171449"/>
                <a:gd name="connsiteX5" fmla="*/ 173831 w 200025"/>
                <a:gd name="connsiteY5" fmla="*/ 152400 h 171449"/>
                <a:gd name="connsiteX6" fmla="*/ 109298 w 200025"/>
                <a:gd name="connsiteY6" fmla="*/ 152400 h 171449"/>
                <a:gd name="connsiteX7" fmla="*/ 89776 w 200025"/>
                <a:gd name="connsiteY7" fmla="*/ 132878 h 171449"/>
                <a:gd name="connsiteX8" fmla="*/ 95250 w 200025"/>
                <a:gd name="connsiteY8" fmla="*/ 109538 h 171449"/>
                <a:gd name="connsiteX9" fmla="*/ 135731 w 200025"/>
                <a:gd name="connsiteY9" fmla="*/ 109538 h 171449"/>
                <a:gd name="connsiteX10" fmla="*/ 142875 w 200025"/>
                <a:gd name="connsiteY10" fmla="*/ 102394 h 171449"/>
                <a:gd name="connsiteX11" fmla="*/ 135731 w 200025"/>
                <a:gd name="connsiteY11" fmla="*/ 95250 h 171449"/>
                <a:gd name="connsiteX12" fmla="*/ 93278 w 200025"/>
                <a:gd name="connsiteY12" fmla="*/ 95250 h 171449"/>
                <a:gd name="connsiteX13" fmla="*/ 86778 w 200025"/>
                <a:gd name="connsiteY13" fmla="*/ 80963 h 171449"/>
                <a:gd name="connsiteX14" fmla="*/ 154781 w 200025"/>
                <a:gd name="connsiteY14" fmla="*/ 80963 h 171449"/>
                <a:gd name="connsiteX15" fmla="*/ 161925 w 200025"/>
                <a:gd name="connsiteY15" fmla="*/ 73819 h 171449"/>
                <a:gd name="connsiteX16" fmla="*/ 154781 w 200025"/>
                <a:gd name="connsiteY16" fmla="*/ 66675 h 171449"/>
                <a:gd name="connsiteX17" fmla="*/ 72991 w 200025"/>
                <a:gd name="connsiteY17" fmla="*/ 66675 h 171449"/>
                <a:gd name="connsiteX18" fmla="*/ 42863 w 200025"/>
                <a:gd name="connsiteY18" fmla="*/ 57150 h 171449"/>
                <a:gd name="connsiteX19" fmla="*/ 9525 w 200025"/>
                <a:gd name="connsiteY19" fmla="*/ 69125 h 171449"/>
                <a:gd name="connsiteX20" fmla="*/ 9525 w 200025"/>
                <a:gd name="connsiteY20" fmla="*/ 26194 h 171449"/>
                <a:gd name="connsiteX21" fmla="*/ 54769 w 200025"/>
                <a:gd name="connsiteY21" fmla="*/ 38100 h 171449"/>
                <a:gd name="connsiteX22" fmla="*/ 47625 w 200025"/>
                <a:gd name="connsiteY22" fmla="*/ 45244 h 171449"/>
                <a:gd name="connsiteX23" fmla="*/ 54769 w 200025"/>
                <a:gd name="connsiteY23" fmla="*/ 52388 h 171449"/>
                <a:gd name="connsiteX24" fmla="*/ 116681 w 200025"/>
                <a:gd name="connsiteY24" fmla="*/ 52388 h 171449"/>
                <a:gd name="connsiteX25" fmla="*/ 123825 w 200025"/>
                <a:gd name="connsiteY25" fmla="*/ 45244 h 171449"/>
                <a:gd name="connsiteX26" fmla="*/ 116681 w 200025"/>
                <a:gd name="connsiteY26" fmla="*/ 38100 h 171449"/>
                <a:gd name="connsiteX27" fmla="*/ 54769 w 200025"/>
                <a:gd name="connsiteY27" fmla="*/ 38100 h 171449"/>
                <a:gd name="connsiteX28" fmla="*/ 42863 w 200025"/>
                <a:gd name="connsiteY28" fmla="*/ 152400 h 171449"/>
                <a:gd name="connsiteX29" fmla="*/ 67698 w 200025"/>
                <a:gd name="connsiteY29" fmla="*/ 144476 h 171449"/>
                <a:gd name="connsiteX30" fmla="*/ 92580 w 200025"/>
                <a:gd name="connsiteY30" fmla="*/ 169357 h 171449"/>
                <a:gd name="connsiteX31" fmla="*/ 102682 w 200025"/>
                <a:gd name="connsiteY31" fmla="*/ 169357 h 171449"/>
                <a:gd name="connsiteX32" fmla="*/ 102682 w 200025"/>
                <a:gd name="connsiteY32" fmla="*/ 159255 h 171449"/>
                <a:gd name="connsiteX33" fmla="*/ 77801 w 200025"/>
                <a:gd name="connsiteY33" fmla="*/ 134373 h 171449"/>
                <a:gd name="connsiteX34" fmla="*/ 85725 w 200025"/>
                <a:gd name="connsiteY34" fmla="*/ 109538 h 171449"/>
                <a:gd name="connsiteX35" fmla="*/ 42863 w 200025"/>
                <a:gd name="connsiteY35" fmla="*/ 66675 h 171449"/>
                <a:gd name="connsiteX36" fmla="*/ 0 w 200025"/>
                <a:gd name="connsiteY36" fmla="*/ 109538 h 171449"/>
                <a:gd name="connsiteX37" fmla="*/ 42863 w 200025"/>
                <a:gd name="connsiteY37" fmla="*/ 152400 h 171449"/>
                <a:gd name="connsiteX38" fmla="*/ 42863 w 200025"/>
                <a:gd name="connsiteY38" fmla="*/ 138113 h 171449"/>
                <a:gd name="connsiteX39" fmla="*/ 14288 w 200025"/>
                <a:gd name="connsiteY39" fmla="*/ 109538 h 171449"/>
                <a:gd name="connsiteX40" fmla="*/ 42863 w 200025"/>
                <a:gd name="connsiteY40" fmla="*/ 80963 h 171449"/>
                <a:gd name="connsiteX41" fmla="*/ 71438 w 200025"/>
                <a:gd name="connsiteY41" fmla="*/ 109538 h 171449"/>
                <a:gd name="connsiteX42" fmla="*/ 42863 w 200025"/>
                <a:gd name="connsiteY42" fmla="*/ 138113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0025" h="171449">
                  <a:moveTo>
                    <a:pt x="9525" y="26194"/>
                  </a:moveTo>
                  <a:cubicBezTo>
                    <a:pt x="9525" y="11727"/>
                    <a:pt x="21252" y="0"/>
                    <a:pt x="35719" y="0"/>
                  </a:cubicBezTo>
                  <a:lnTo>
                    <a:pt x="173831" y="0"/>
                  </a:lnTo>
                  <a:cubicBezTo>
                    <a:pt x="188298" y="0"/>
                    <a:pt x="200025" y="11727"/>
                    <a:pt x="200025" y="26194"/>
                  </a:cubicBezTo>
                  <a:lnTo>
                    <a:pt x="200025" y="126206"/>
                  </a:lnTo>
                  <a:cubicBezTo>
                    <a:pt x="200025" y="140673"/>
                    <a:pt x="188298" y="152400"/>
                    <a:pt x="173831" y="152400"/>
                  </a:cubicBezTo>
                  <a:lnTo>
                    <a:pt x="109298" y="152400"/>
                  </a:lnTo>
                  <a:lnTo>
                    <a:pt x="89776" y="132878"/>
                  </a:lnTo>
                  <a:cubicBezTo>
                    <a:pt x="93279" y="125850"/>
                    <a:pt x="95250" y="117924"/>
                    <a:pt x="95250" y="109538"/>
                  </a:cubicBezTo>
                  <a:lnTo>
                    <a:pt x="135731" y="109538"/>
                  </a:lnTo>
                  <a:cubicBezTo>
                    <a:pt x="139677" y="109538"/>
                    <a:pt x="142875" y="106339"/>
                    <a:pt x="142875" y="102394"/>
                  </a:cubicBezTo>
                  <a:cubicBezTo>
                    <a:pt x="142875" y="98449"/>
                    <a:pt x="139677" y="95250"/>
                    <a:pt x="135731" y="95250"/>
                  </a:cubicBezTo>
                  <a:lnTo>
                    <a:pt x="93278" y="95250"/>
                  </a:lnTo>
                  <a:cubicBezTo>
                    <a:pt x="91829" y="90125"/>
                    <a:pt x="89619" y="85319"/>
                    <a:pt x="86778" y="80963"/>
                  </a:cubicBezTo>
                  <a:lnTo>
                    <a:pt x="154781" y="80963"/>
                  </a:lnTo>
                  <a:cubicBezTo>
                    <a:pt x="158727" y="80963"/>
                    <a:pt x="161925" y="77764"/>
                    <a:pt x="161925" y="73819"/>
                  </a:cubicBezTo>
                  <a:cubicBezTo>
                    <a:pt x="161925" y="69874"/>
                    <a:pt x="158727" y="66675"/>
                    <a:pt x="154781" y="66675"/>
                  </a:cubicBezTo>
                  <a:lnTo>
                    <a:pt x="72991" y="66675"/>
                  </a:lnTo>
                  <a:cubicBezTo>
                    <a:pt x="64469" y="60674"/>
                    <a:pt x="54077" y="57150"/>
                    <a:pt x="42863" y="57150"/>
                  </a:cubicBezTo>
                  <a:cubicBezTo>
                    <a:pt x="30198" y="57150"/>
                    <a:pt x="18583" y="61644"/>
                    <a:pt x="9525" y="69125"/>
                  </a:cubicBezTo>
                  <a:lnTo>
                    <a:pt x="9525" y="26194"/>
                  </a:lnTo>
                  <a:close/>
                  <a:moveTo>
                    <a:pt x="54769" y="38100"/>
                  </a:moveTo>
                  <a:cubicBezTo>
                    <a:pt x="50823" y="38100"/>
                    <a:pt x="47625" y="41298"/>
                    <a:pt x="47625" y="45244"/>
                  </a:cubicBezTo>
                  <a:cubicBezTo>
                    <a:pt x="47625" y="49189"/>
                    <a:pt x="50823" y="52388"/>
                    <a:pt x="54769" y="52388"/>
                  </a:cubicBezTo>
                  <a:lnTo>
                    <a:pt x="116681" y="52388"/>
                  </a:lnTo>
                  <a:cubicBezTo>
                    <a:pt x="120627" y="52388"/>
                    <a:pt x="123825" y="49189"/>
                    <a:pt x="123825" y="45244"/>
                  </a:cubicBezTo>
                  <a:cubicBezTo>
                    <a:pt x="123825" y="41298"/>
                    <a:pt x="120627" y="38100"/>
                    <a:pt x="116681" y="38100"/>
                  </a:cubicBezTo>
                  <a:lnTo>
                    <a:pt x="54769" y="38100"/>
                  </a:lnTo>
                  <a:close/>
                  <a:moveTo>
                    <a:pt x="42863" y="152400"/>
                  </a:moveTo>
                  <a:cubicBezTo>
                    <a:pt x="52120" y="152400"/>
                    <a:pt x="60691" y="149465"/>
                    <a:pt x="67698" y="144476"/>
                  </a:cubicBezTo>
                  <a:lnTo>
                    <a:pt x="92580" y="169357"/>
                  </a:lnTo>
                  <a:cubicBezTo>
                    <a:pt x="95370" y="172147"/>
                    <a:pt x="99892" y="172147"/>
                    <a:pt x="102682" y="169357"/>
                  </a:cubicBezTo>
                  <a:cubicBezTo>
                    <a:pt x="105472" y="166567"/>
                    <a:pt x="105472" y="162045"/>
                    <a:pt x="102682" y="159255"/>
                  </a:cubicBezTo>
                  <a:lnTo>
                    <a:pt x="77801" y="134373"/>
                  </a:lnTo>
                  <a:cubicBezTo>
                    <a:pt x="82790" y="127366"/>
                    <a:pt x="85725" y="118795"/>
                    <a:pt x="85725" y="109538"/>
                  </a:cubicBezTo>
                  <a:cubicBezTo>
                    <a:pt x="85725" y="85865"/>
                    <a:pt x="66535" y="66675"/>
                    <a:pt x="42863" y="66675"/>
                  </a:cubicBezTo>
                  <a:cubicBezTo>
                    <a:pt x="19190" y="66675"/>
                    <a:pt x="0" y="85865"/>
                    <a:pt x="0" y="109538"/>
                  </a:cubicBezTo>
                  <a:cubicBezTo>
                    <a:pt x="0" y="133210"/>
                    <a:pt x="19190" y="152400"/>
                    <a:pt x="42863" y="152400"/>
                  </a:cubicBezTo>
                  <a:close/>
                  <a:moveTo>
                    <a:pt x="42863" y="138113"/>
                  </a:moveTo>
                  <a:cubicBezTo>
                    <a:pt x="27081" y="138113"/>
                    <a:pt x="14288" y="125319"/>
                    <a:pt x="14288" y="109538"/>
                  </a:cubicBezTo>
                  <a:cubicBezTo>
                    <a:pt x="14288" y="93756"/>
                    <a:pt x="27081" y="80963"/>
                    <a:pt x="42863" y="80963"/>
                  </a:cubicBezTo>
                  <a:cubicBezTo>
                    <a:pt x="58644" y="80963"/>
                    <a:pt x="71438" y="93756"/>
                    <a:pt x="71438" y="109538"/>
                  </a:cubicBezTo>
                  <a:cubicBezTo>
                    <a:pt x="71438" y="125319"/>
                    <a:pt x="58644" y="138113"/>
                    <a:pt x="42863" y="138113"/>
                  </a:cubicBezTo>
                  <a:close/>
                </a:path>
              </a:pathLst>
            </a:custGeom>
            <a:solidFill>
              <a:srgbClr val="00B0F0"/>
            </a:soli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55" name="TextBox 54">
              <a:extLst>
                <a:ext uri="{FF2B5EF4-FFF2-40B4-BE49-F238E27FC236}">
                  <a16:creationId xmlns:a16="http://schemas.microsoft.com/office/drawing/2014/main" id="{DE964AD1-72B1-EF73-4E3A-F9CC7EFBFB8C}"/>
                </a:ext>
              </a:extLst>
            </p:cNvPr>
            <p:cNvSpPr txBox="1"/>
            <p:nvPr/>
          </p:nvSpPr>
          <p:spPr>
            <a:xfrm>
              <a:off x="10164536" y="1533142"/>
              <a:ext cx="1507294" cy="313932"/>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zh-CN" altLang="en-US" sz="16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Segoe UI" panose="020B0502040204020203" pitchFamily="34" charset="0"/>
                </a:rPr>
                <a:t>知识管理</a:t>
              </a:r>
              <a:endParaRPr kumimoji="0" lang="en-US" sz="16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sp>
        <p:nvSpPr>
          <p:cNvPr id="68" name="Rectangle 67">
            <a:extLst>
              <a:ext uri="{FF2B5EF4-FFF2-40B4-BE49-F238E27FC236}">
                <a16:creationId xmlns:a16="http://schemas.microsoft.com/office/drawing/2014/main" id="{86F283AA-DED8-C51E-D5E4-1ED23031F0A0}"/>
              </a:ext>
            </a:extLst>
          </p:cNvPr>
          <p:cNvSpPr/>
          <p:nvPr/>
        </p:nvSpPr>
        <p:spPr bwMode="auto">
          <a:xfrm>
            <a:off x="2809106" y="2196183"/>
            <a:ext cx="1788791" cy="752215"/>
          </a:xfrm>
          <a:prstGeom prst="rect">
            <a:avLst/>
          </a:prstGeom>
          <a:solidFill>
            <a:srgbClr val="0070C0"/>
          </a:soli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舆情监控</a:t>
            </a:r>
            <a:endParaRPr kumimoji="0" lang="en-US" altLang="zh-CN"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社交媒体趋势总结</a:t>
            </a:r>
            <a:endParaRPr kumimoji="0" lang="en-CA"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cxnSp>
        <p:nvCxnSpPr>
          <p:cNvPr id="74" name="Straight Connector 73">
            <a:extLst>
              <a:ext uri="{FF2B5EF4-FFF2-40B4-BE49-F238E27FC236}">
                <a16:creationId xmlns:a16="http://schemas.microsoft.com/office/drawing/2014/main" id="{E0706128-EAEC-63B8-1CFD-8F1B4354DEEB}"/>
              </a:ext>
              <a:ext uri="{C183D7F6-B498-43B3-948B-1728B52AA6E4}">
                <adec:decorative xmlns:adec="http://schemas.microsoft.com/office/drawing/2017/decorative" val="1"/>
              </a:ext>
            </a:extLst>
          </p:cNvPr>
          <p:cNvCxnSpPr>
            <a:cxnSpLocks/>
          </p:cNvCxnSpPr>
          <p:nvPr/>
        </p:nvCxnSpPr>
        <p:spPr>
          <a:xfrm>
            <a:off x="7368677" y="1680817"/>
            <a:ext cx="0" cy="2280877"/>
          </a:xfrm>
          <a:prstGeom prst="line">
            <a:avLst/>
          </a:prstGeom>
          <a:ln w="15875" cap="flat" cmpd="sng" algn="ctr">
            <a:gradFill>
              <a:gsLst>
                <a:gs pos="76000">
                  <a:srgbClr val="D5C0F6"/>
                </a:gs>
                <a:gs pos="17000">
                  <a:schemeClr val="accent1">
                    <a:lumMod val="45000"/>
                    <a:lumOff val="55000"/>
                  </a:schemeClr>
                </a:gs>
                <a:gs pos="39000">
                  <a:schemeClr val="accent1">
                    <a:lumMod val="45000"/>
                    <a:lumOff val="55000"/>
                  </a:schemeClr>
                </a:gs>
              </a:gsLst>
              <a:lin ang="5400000" scaled="1"/>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5" name="Rectangle 74">
            <a:extLst>
              <a:ext uri="{FF2B5EF4-FFF2-40B4-BE49-F238E27FC236}">
                <a16:creationId xmlns:a16="http://schemas.microsoft.com/office/drawing/2014/main" id="{0068E43B-5F90-A03A-D021-1C68C2EE0380}"/>
              </a:ext>
            </a:extLst>
          </p:cNvPr>
          <p:cNvSpPr/>
          <p:nvPr/>
        </p:nvSpPr>
        <p:spPr bwMode="auto">
          <a:xfrm>
            <a:off x="5254350" y="2201617"/>
            <a:ext cx="1788791" cy="752215"/>
          </a:xfrm>
          <a:prstGeom prst="rect">
            <a:avLst/>
          </a:prstGeom>
          <a:solidFill>
            <a:srgbClr val="0070C0"/>
          </a:soli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专业主题文档生成</a:t>
            </a:r>
            <a:endParaRPr kumimoji="0" lang="en-US" altLang="zh-CN"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altLang="zh-CN"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财务报告，分析师文章</a:t>
            </a:r>
            <a:r>
              <a:rPr kumimoji="0" lang="en-CA" sz="12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a:t>
            </a:r>
          </a:p>
        </p:txBody>
      </p:sp>
      <p:sp>
        <p:nvSpPr>
          <p:cNvPr id="84" name="Rectangle 83">
            <a:extLst>
              <a:ext uri="{FF2B5EF4-FFF2-40B4-BE49-F238E27FC236}">
                <a16:creationId xmlns:a16="http://schemas.microsoft.com/office/drawing/2014/main" id="{F08C9A50-CA4B-59CC-E168-B3BA2BBCE0B2}"/>
              </a:ext>
            </a:extLst>
          </p:cNvPr>
          <p:cNvSpPr/>
          <p:nvPr/>
        </p:nvSpPr>
        <p:spPr bwMode="auto">
          <a:xfrm>
            <a:off x="2809106" y="3167946"/>
            <a:ext cx="1788791" cy="752215"/>
          </a:xfrm>
          <a:prstGeom prst="rect">
            <a:avLst/>
          </a:prstGeom>
          <a:solidFill>
            <a:srgbClr val="0070C0"/>
          </a:soli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客制化的产品推荐</a:t>
            </a:r>
            <a:endParaRPr kumimoji="0" lang="en-CA"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85" name="Rectangle 84">
            <a:extLst>
              <a:ext uri="{FF2B5EF4-FFF2-40B4-BE49-F238E27FC236}">
                <a16:creationId xmlns:a16="http://schemas.microsoft.com/office/drawing/2014/main" id="{77F36609-B234-7A39-9520-15370B65D012}"/>
              </a:ext>
            </a:extLst>
          </p:cNvPr>
          <p:cNvSpPr/>
          <p:nvPr/>
        </p:nvSpPr>
        <p:spPr bwMode="auto">
          <a:xfrm>
            <a:off x="5254350" y="3173380"/>
            <a:ext cx="1788791" cy="752215"/>
          </a:xfrm>
          <a:prstGeom prst="rect">
            <a:avLst/>
          </a:prstGeom>
          <a:solidFill>
            <a:srgbClr val="0070C0"/>
          </a:soli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代码生成和代码注释</a:t>
            </a:r>
          </a:p>
        </p:txBody>
      </p:sp>
      <p:cxnSp>
        <p:nvCxnSpPr>
          <p:cNvPr id="88" name="Straight Connector 87">
            <a:extLst>
              <a:ext uri="{FF2B5EF4-FFF2-40B4-BE49-F238E27FC236}">
                <a16:creationId xmlns:a16="http://schemas.microsoft.com/office/drawing/2014/main" id="{A8F293BB-3A09-F4BE-C6E4-F11E36D1EDBC}"/>
              </a:ext>
              <a:ext uri="{C183D7F6-B498-43B3-948B-1728B52AA6E4}">
                <adec:decorative xmlns:adec="http://schemas.microsoft.com/office/drawing/2017/decorative" val="1"/>
              </a:ext>
            </a:extLst>
          </p:cNvPr>
          <p:cNvCxnSpPr>
            <a:cxnSpLocks/>
          </p:cNvCxnSpPr>
          <p:nvPr/>
        </p:nvCxnSpPr>
        <p:spPr>
          <a:xfrm>
            <a:off x="4941399" y="1618964"/>
            <a:ext cx="0" cy="2357970"/>
          </a:xfrm>
          <a:prstGeom prst="line">
            <a:avLst/>
          </a:prstGeom>
          <a:ln w="15875" cap="flat" cmpd="sng" algn="ctr">
            <a:gradFill>
              <a:gsLst>
                <a:gs pos="76000">
                  <a:srgbClr val="D5C0F6"/>
                </a:gs>
                <a:gs pos="17000">
                  <a:schemeClr val="accent1">
                    <a:lumMod val="45000"/>
                    <a:lumOff val="55000"/>
                  </a:schemeClr>
                </a:gs>
                <a:gs pos="39000">
                  <a:schemeClr val="accent1">
                    <a:lumMod val="45000"/>
                    <a:lumOff val="55000"/>
                  </a:schemeClr>
                </a:gs>
              </a:gsLst>
              <a:lin ang="5400000" scaled="1"/>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9" name="Straight Connector 88">
            <a:extLst>
              <a:ext uri="{FF2B5EF4-FFF2-40B4-BE49-F238E27FC236}">
                <a16:creationId xmlns:a16="http://schemas.microsoft.com/office/drawing/2014/main" id="{74D45EF5-3091-874C-E740-813FC49E3F44}"/>
              </a:ext>
              <a:ext uri="{C183D7F6-B498-43B3-948B-1728B52AA6E4}">
                <adec:decorative xmlns:adec="http://schemas.microsoft.com/office/drawing/2017/decorative" val="1"/>
              </a:ext>
            </a:extLst>
          </p:cNvPr>
          <p:cNvCxnSpPr>
            <a:cxnSpLocks/>
          </p:cNvCxnSpPr>
          <p:nvPr/>
        </p:nvCxnSpPr>
        <p:spPr>
          <a:xfrm>
            <a:off x="2479927" y="1603724"/>
            <a:ext cx="0" cy="2357970"/>
          </a:xfrm>
          <a:prstGeom prst="line">
            <a:avLst/>
          </a:prstGeom>
          <a:ln w="15875" cap="flat" cmpd="sng" algn="ctr">
            <a:gradFill>
              <a:gsLst>
                <a:gs pos="76000">
                  <a:srgbClr val="D5C0F6"/>
                </a:gs>
                <a:gs pos="17000">
                  <a:schemeClr val="accent1">
                    <a:lumMod val="45000"/>
                    <a:lumOff val="55000"/>
                  </a:schemeClr>
                </a:gs>
                <a:gs pos="39000">
                  <a:schemeClr val="accent1">
                    <a:lumMod val="45000"/>
                    <a:lumOff val="55000"/>
                  </a:schemeClr>
                </a:gs>
              </a:gsLst>
              <a:lin ang="5400000" scaled="1"/>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0" name="Rectangle 89">
            <a:extLst>
              <a:ext uri="{FF2B5EF4-FFF2-40B4-BE49-F238E27FC236}">
                <a16:creationId xmlns:a16="http://schemas.microsoft.com/office/drawing/2014/main" id="{5693047F-3091-B640-9A74-B6608865C843}"/>
              </a:ext>
            </a:extLst>
          </p:cNvPr>
          <p:cNvSpPr/>
          <p:nvPr/>
        </p:nvSpPr>
        <p:spPr bwMode="auto">
          <a:xfrm>
            <a:off x="7681629" y="2144571"/>
            <a:ext cx="1788791" cy="752215"/>
          </a:xfrm>
          <a:prstGeom prst="rect">
            <a:avLst/>
          </a:prstGeom>
          <a:solidFill>
            <a:srgbClr val="0070C0"/>
          </a:soli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企业内部的知识挖掘和检索</a:t>
            </a:r>
            <a:endParaRPr kumimoji="0" lang="en-CA"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92" name="Rectangle 91">
            <a:extLst>
              <a:ext uri="{FF2B5EF4-FFF2-40B4-BE49-F238E27FC236}">
                <a16:creationId xmlns:a16="http://schemas.microsoft.com/office/drawing/2014/main" id="{21829D31-F687-551A-1C6E-8484309C52AF}"/>
              </a:ext>
            </a:extLst>
          </p:cNvPr>
          <p:cNvSpPr/>
          <p:nvPr/>
        </p:nvSpPr>
        <p:spPr bwMode="auto">
          <a:xfrm>
            <a:off x="7689005" y="3116334"/>
            <a:ext cx="1788791" cy="752215"/>
          </a:xfrm>
          <a:prstGeom prst="rect">
            <a:avLst/>
          </a:prstGeom>
          <a:solidFill>
            <a:srgbClr val="0070C0"/>
          </a:soli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针对特定知识体系的</a:t>
            </a:r>
            <a:endParaRPr kumimoji="0" lang="en-US" altLang="zh-CN"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培训资料和问答系统</a:t>
            </a:r>
            <a:endParaRPr kumimoji="0" 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08" name="Rectangle 107">
            <a:extLst>
              <a:ext uri="{FF2B5EF4-FFF2-40B4-BE49-F238E27FC236}">
                <a16:creationId xmlns:a16="http://schemas.microsoft.com/office/drawing/2014/main" id="{9C0D59AF-1F34-936F-F7C8-BB0E71A2A67D}"/>
              </a:ext>
            </a:extLst>
          </p:cNvPr>
          <p:cNvSpPr/>
          <p:nvPr/>
        </p:nvSpPr>
        <p:spPr bwMode="auto">
          <a:xfrm>
            <a:off x="280923" y="4935616"/>
            <a:ext cx="11559131" cy="340293"/>
          </a:xfrm>
          <a:prstGeom prst="rect">
            <a:avLst/>
          </a:prstGeom>
          <a:gradFill>
            <a:gsLst>
              <a:gs pos="0">
                <a:srgbClr val="00B050"/>
              </a:gs>
              <a:gs pos="30000">
                <a:schemeClr val="bg1"/>
              </a:gs>
            </a:gsLst>
            <a:lin ang="162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问答式企业知识搜索（</a:t>
            </a:r>
            <a:r>
              <a:rPr kumimoji="0" lang="en-US" altLang="zh-CN"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Chat your</a:t>
            </a:r>
            <a:r>
              <a:rPr kumimoji="0" lang="en-US" altLang="zh-CN" sz="1400" b="0" i="0" u="none" strike="noStrike" kern="1200" cap="none" spc="0" normalizeH="0" noProof="0">
                <a:ln>
                  <a:noFill/>
                </a:ln>
                <a:solidFill>
                  <a:srgbClr val="FFFFFF"/>
                </a:solidFill>
                <a:effectLst/>
                <a:uLnTx/>
                <a:uFillTx/>
                <a:latin typeface="微软雅黑" panose="020B0503020204020204" pitchFamily="34" charset="-122"/>
                <a:ea typeface="微软雅黑" panose="020B0503020204020204" pitchFamily="34" charset="-122"/>
                <a:cs typeface="+mn-cs"/>
              </a:rPr>
              <a:t> Web</a:t>
            </a: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 </a:t>
            </a: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针对特定文章做内容检索</a:t>
            </a:r>
            <a:r>
              <a:rPr kumimoji="0" lang="zh-CN" altLang="en-US"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、摘要</a:t>
            </a: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生成</a:t>
            </a:r>
            <a:r>
              <a:rPr kumimoji="0" lang="zh-CN" altLang="en-US"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、自然语言答复，做企业内部的</a:t>
            </a:r>
            <a:r>
              <a:rPr kumimoji="0" lang="en-US" altLang="zh-CN"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New Bing</a:t>
            </a:r>
            <a:endPar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cxnSp>
        <p:nvCxnSpPr>
          <p:cNvPr id="109" name="Straight Connector 108">
            <a:extLst>
              <a:ext uri="{FF2B5EF4-FFF2-40B4-BE49-F238E27FC236}">
                <a16:creationId xmlns:a16="http://schemas.microsoft.com/office/drawing/2014/main" id="{FEA9686B-08D7-A996-FF3B-E27AD86A263F}"/>
              </a:ext>
              <a:ext uri="{C183D7F6-B498-43B3-948B-1728B52AA6E4}">
                <adec:decorative xmlns:adec="http://schemas.microsoft.com/office/drawing/2017/decorative" val="1"/>
              </a:ext>
            </a:extLst>
          </p:cNvPr>
          <p:cNvCxnSpPr>
            <a:cxnSpLocks/>
          </p:cNvCxnSpPr>
          <p:nvPr/>
        </p:nvCxnSpPr>
        <p:spPr>
          <a:xfrm>
            <a:off x="334042" y="4646002"/>
            <a:ext cx="11430923" cy="0"/>
          </a:xfrm>
          <a:prstGeom prst="line">
            <a:avLst/>
          </a:prstGeom>
          <a:ln w="15875" cap="flat" cmpd="sng" algn="ctr">
            <a:solidFill>
              <a:srgbClr val="92D05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3" name="TextBox 112">
            <a:extLst>
              <a:ext uri="{FF2B5EF4-FFF2-40B4-BE49-F238E27FC236}">
                <a16:creationId xmlns:a16="http://schemas.microsoft.com/office/drawing/2014/main" id="{EC4B02E5-18D7-6F8F-66E1-6ECF3DF0B7C0}"/>
              </a:ext>
            </a:extLst>
          </p:cNvPr>
          <p:cNvSpPr txBox="1"/>
          <p:nvPr/>
        </p:nvSpPr>
        <p:spPr>
          <a:xfrm>
            <a:off x="4102224" y="4543764"/>
            <a:ext cx="4473800" cy="307777"/>
          </a:xfrm>
          <a:prstGeom prst="rect">
            <a:avLst/>
          </a:prstGeom>
          <a:solidFill>
            <a:schemeClr val="bg1"/>
          </a:solid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微软雅黑"/>
                <a:ea typeface="微软雅黑"/>
              </a:rPr>
              <a:t>案例</a:t>
            </a:r>
            <a:endParaRPr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微软雅黑" panose="020B0503020204020204" pitchFamily="34" charset="-122"/>
              <a:ea typeface="微软雅黑" panose="020B0503020204020204" pitchFamily="34" charset="-122"/>
            </a:endParaRPr>
          </a:p>
        </p:txBody>
      </p:sp>
      <p:sp>
        <p:nvSpPr>
          <p:cNvPr id="114" name="Rectangle 113">
            <a:extLst>
              <a:ext uri="{FF2B5EF4-FFF2-40B4-BE49-F238E27FC236}">
                <a16:creationId xmlns:a16="http://schemas.microsoft.com/office/drawing/2014/main" id="{0F8DCCA0-E036-DAED-6A3C-9BB2034D7012}"/>
              </a:ext>
            </a:extLst>
          </p:cNvPr>
          <p:cNvSpPr/>
          <p:nvPr/>
        </p:nvSpPr>
        <p:spPr bwMode="auto">
          <a:xfrm>
            <a:off x="280923" y="5404588"/>
            <a:ext cx="11559131" cy="340293"/>
          </a:xfrm>
          <a:prstGeom prst="rect">
            <a:avLst/>
          </a:prstGeom>
          <a:gradFill>
            <a:gsLst>
              <a:gs pos="0">
                <a:srgbClr val="00B050"/>
              </a:gs>
              <a:gs pos="30000">
                <a:schemeClr val="bg1"/>
              </a:gs>
            </a:gsLst>
            <a:lin ang="162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defTabSz="932472" rtl="0" eaLnBrk="1" fontAlgn="base" latinLnBrk="0" hangingPunct="1">
              <a:lnSpc>
                <a:spcPct val="100000"/>
              </a:lnSpc>
              <a:spcBef>
                <a:spcPct val="0"/>
              </a:spcBef>
              <a:spcAft>
                <a:spcPct val="0"/>
              </a:spcAft>
              <a:buClrTx/>
              <a:buSzTx/>
              <a:buFontTx/>
              <a:buNone/>
              <a:tabLst/>
              <a:defRPr/>
            </a:pPr>
            <a:r>
              <a:rPr lang="zh-CN" altLang="en-US" sz="1400">
                <a:latin typeface="微软雅黑"/>
                <a:ea typeface="微软雅黑"/>
              </a:rPr>
              <a:t>智能文档处理 </a:t>
            </a:r>
            <a:r>
              <a:rPr lang="en-US" altLang="zh-CN" sz="1400">
                <a:latin typeface="微软雅黑"/>
                <a:ea typeface="微软雅黑"/>
              </a:rPr>
              <a:t>(Chat your Doc )</a:t>
            </a:r>
            <a:r>
              <a:rPr kumimoji="0" lang="zh-CN" altLang="en-US" sz="1400" b="0" i="0" u="none" strike="noStrike" kern="1200" cap="none" spc="0" normalizeH="0" baseline="0" noProof="0">
                <a:ln>
                  <a:noFill/>
                </a:ln>
                <a:effectLst/>
                <a:uLnTx/>
                <a:uFillTx/>
                <a:latin typeface="微软雅黑"/>
                <a:ea typeface="微软雅黑"/>
              </a:rPr>
              <a:t>：</a:t>
            </a:r>
            <a:r>
              <a:rPr lang="zh-CN" altLang="en-US" sz="1400">
                <a:latin typeface="微软雅黑"/>
                <a:ea typeface="微软雅黑"/>
              </a:rPr>
              <a:t>针对纸质化，图片等非结构化数据进行文字识别和关键信息抽取，并通过RPA系统进行自动录入</a:t>
            </a:r>
            <a:endParaRPr kumimoji="0" lang="en-CA" sz="1400" b="0" i="0" u="none" strike="noStrike" kern="1200" cap="none" spc="0" normalizeH="0" baseline="0" noProof="0">
              <a:ln>
                <a:noFill/>
              </a:ln>
              <a:effectLst/>
              <a:uLnTx/>
              <a:uFillTx/>
              <a:latin typeface="微软雅黑"/>
              <a:ea typeface="微软雅黑"/>
            </a:endParaRPr>
          </a:p>
        </p:txBody>
      </p:sp>
      <p:sp>
        <p:nvSpPr>
          <p:cNvPr id="115" name="Rectangle 114">
            <a:extLst>
              <a:ext uri="{FF2B5EF4-FFF2-40B4-BE49-F238E27FC236}">
                <a16:creationId xmlns:a16="http://schemas.microsoft.com/office/drawing/2014/main" id="{C3007B8A-6CEA-045F-EBD4-A45180858DC1}"/>
              </a:ext>
            </a:extLst>
          </p:cNvPr>
          <p:cNvSpPr/>
          <p:nvPr/>
        </p:nvSpPr>
        <p:spPr bwMode="auto">
          <a:xfrm>
            <a:off x="334042" y="2193537"/>
            <a:ext cx="1788791" cy="752215"/>
          </a:xfrm>
          <a:prstGeom prst="rect">
            <a:avLst/>
          </a:prstGeom>
          <a:solidFill>
            <a:srgbClr val="0070C0"/>
          </a:soli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基于特定任务或知识的</a:t>
            </a:r>
            <a:endParaRPr kumimoji="0" lang="en-US" altLang="zh-CN"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问答机器人</a:t>
            </a:r>
            <a:endParaRPr kumimoji="0" lang="en-CA"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116" name="Rectangle 115">
            <a:extLst>
              <a:ext uri="{FF2B5EF4-FFF2-40B4-BE49-F238E27FC236}">
                <a16:creationId xmlns:a16="http://schemas.microsoft.com/office/drawing/2014/main" id="{E5EB656C-C388-E60B-DDBD-21B3981D3CD3}"/>
              </a:ext>
            </a:extLst>
          </p:cNvPr>
          <p:cNvSpPr/>
          <p:nvPr/>
        </p:nvSpPr>
        <p:spPr bwMode="auto">
          <a:xfrm>
            <a:off x="334042" y="3168629"/>
            <a:ext cx="1788791" cy="752215"/>
          </a:xfrm>
          <a:prstGeom prst="rect">
            <a:avLst/>
          </a:prstGeom>
          <a:solidFill>
            <a:srgbClr val="0070C0"/>
          </a:soli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泛化的闲聊机器人</a:t>
            </a:r>
            <a:endParaRPr kumimoji="0" lang="en-US" altLang="zh-CN"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7" name="Rectangle 116">
            <a:extLst>
              <a:ext uri="{FF2B5EF4-FFF2-40B4-BE49-F238E27FC236}">
                <a16:creationId xmlns:a16="http://schemas.microsoft.com/office/drawing/2014/main" id="{EDE7FFBD-A9F7-1022-25C2-6BE4F719B08D}"/>
              </a:ext>
            </a:extLst>
          </p:cNvPr>
          <p:cNvSpPr/>
          <p:nvPr/>
        </p:nvSpPr>
        <p:spPr bwMode="auto">
          <a:xfrm>
            <a:off x="280923" y="5829191"/>
            <a:ext cx="11559131" cy="340293"/>
          </a:xfrm>
          <a:prstGeom prst="rect">
            <a:avLst/>
          </a:prstGeom>
          <a:gradFill>
            <a:gsLst>
              <a:gs pos="0">
                <a:srgbClr val="00B050"/>
              </a:gs>
              <a:gs pos="30000">
                <a:schemeClr val="bg1"/>
              </a:gs>
            </a:gsLst>
            <a:lin ang="162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altLang="zh-CN" sz="1400" err="1">
                <a:solidFill>
                  <a:schemeClr val="tx1"/>
                </a:solidFill>
                <a:latin typeface="微软雅黑"/>
                <a:ea typeface="微软雅黑"/>
              </a:rPr>
              <a:t>智能数据Copilot</a:t>
            </a:r>
            <a:r>
              <a:rPr lang="en-US" altLang="zh-CN" sz="1400">
                <a:solidFill>
                  <a:schemeClr val="tx1"/>
                </a:solidFill>
                <a:latin typeface="微软雅黑"/>
                <a:ea typeface="微软雅黑"/>
              </a:rPr>
              <a:t> (Chat your Data)：</a:t>
            </a:r>
            <a:r>
              <a:rPr lang="en-US" altLang="zh-CN" sz="1400" err="1">
                <a:solidFill>
                  <a:schemeClr val="tx1"/>
                </a:solidFill>
                <a:latin typeface="微软雅黑"/>
                <a:ea typeface="微软雅黑"/>
              </a:rPr>
              <a:t>针对企业现有数据提供基于自然语言实现零代码的数据自服务查询</a:t>
            </a:r>
            <a:endParaRPr lang="en-US" altLang="zh-CN" sz="1400" b="0" i="0" u="none" strike="noStrike" kern="1200" cap="none" spc="0" normalizeH="0" baseline="0" noProof="0">
              <a:ln>
                <a:noFill/>
              </a:ln>
              <a:solidFill>
                <a:schemeClr val="tx1"/>
              </a:solidFill>
              <a:effectLst/>
              <a:uLnTx/>
              <a:uFillTx/>
              <a:latin typeface="微软雅黑"/>
              <a:ea typeface="微软雅黑"/>
            </a:endParaRPr>
          </a:p>
        </p:txBody>
      </p:sp>
      <p:grpSp>
        <p:nvGrpSpPr>
          <p:cNvPr id="138" name="Group 137" descr="Code generation">
            <a:extLst>
              <a:ext uri="{FF2B5EF4-FFF2-40B4-BE49-F238E27FC236}">
                <a16:creationId xmlns:a16="http://schemas.microsoft.com/office/drawing/2014/main" id="{44AF64BF-8B5D-5D7A-52F8-2E44AD08F2DE}"/>
              </a:ext>
            </a:extLst>
          </p:cNvPr>
          <p:cNvGrpSpPr/>
          <p:nvPr/>
        </p:nvGrpSpPr>
        <p:grpSpPr>
          <a:xfrm>
            <a:off x="5374355" y="1505561"/>
            <a:ext cx="2143395" cy="516155"/>
            <a:chOff x="6477793" y="1427148"/>
            <a:chExt cx="2143395" cy="516155"/>
          </a:xfrm>
        </p:grpSpPr>
        <p:sp>
          <p:nvSpPr>
            <p:cNvPr id="53" name="TextBox 52">
              <a:extLst>
                <a:ext uri="{FF2B5EF4-FFF2-40B4-BE49-F238E27FC236}">
                  <a16:creationId xmlns:a16="http://schemas.microsoft.com/office/drawing/2014/main" id="{4DC40F92-A716-4A06-9433-3B4DE3442E31}"/>
                </a:ext>
              </a:extLst>
            </p:cNvPr>
            <p:cNvSpPr txBox="1"/>
            <p:nvPr/>
          </p:nvSpPr>
          <p:spPr>
            <a:xfrm>
              <a:off x="7197714" y="1517012"/>
              <a:ext cx="1423474" cy="313932"/>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zh-CN" altLang="en-US" sz="16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Segoe UI" panose="020B0502040204020203" pitchFamily="34" charset="0"/>
                </a:rPr>
                <a:t>内容生成</a:t>
              </a:r>
              <a:endParaRPr kumimoji="0" lang="en-US" sz="16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grpSp>
          <p:nvGrpSpPr>
            <p:cNvPr id="134" name="Group 133">
              <a:extLst>
                <a:ext uri="{FF2B5EF4-FFF2-40B4-BE49-F238E27FC236}">
                  <a16:creationId xmlns:a16="http://schemas.microsoft.com/office/drawing/2014/main" id="{FD83FB8D-F125-D68F-29E0-82BF7911D437}"/>
                </a:ext>
              </a:extLst>
            </p:cNvPr>
            <p:cNvGrpSpPr/>
            <p:nvPr/>
          </p:nvGrpSpPr>
          <p:grpSpPr>
            <a:xfrm>
              <a:off x="6477793" y="1427148"/>
              <a:ext cx="612141" cy="516155"/>
              <a:chOff x="-1070323" y="2979734"/>
              <a:chExt cx="612141" cy="516155"/>
            </a:xfrm>
          </p:grpSpPr>
          <p:pic>
            <p:nvPicPr>
              <p:cNvPr id="132" name="Graphic 131" descr="Monitor with solid fill">
                <a:extLst>
                  <a:ext uri="{FF2B5EF4-FFF2-40B4-BE49-F238E27FC236}">
                    <a16:creationId xmlns:a16="http://schemas.microsoft.com/office/drawing/2014/main" id="{6F12B96D-22D5-C40C-C12D-B6FE8BFB93E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0323" y="2979734"/>
                <a:ext cx="516155" cy="516155"/>
              </a:xfrm>
              <a:prstGeom prst="rect">
                <a:avLst/>
              </a:prstGeom>
            </p:spPr>
          </p:pic>
          <p:sp>
            <p:nvSpPr>
              <p:cNvPr id="133" name="Graphic 22">
                <a:extLst>
                  <a:ext uri="{FF2B5EF4-FFF2-40B4-BE49-F238E27FC236}">
                    <a16:creationId xmlns:a16="http://schemas.microsoft.com/office/drawing/2014/main" id="{1E2408E2-ED24-DF89-8CB8-6DD07F208A6E}"/>
                  </a:ext>
                </a:extLst>
              </p:cNvPr>
              <p:cNvSpPr/>
              <p:nvPr/>
            </p:nvSpPr>
            <p:spPr>
              <a:xfrm>
                <a:off x="-737456" y="2996431"/>
                <a:ext cx="279274" cy="261809"/>
              </a:xfrm>
              <a:custGeom>
                <a:avLst/>
                <a:gdLst>
                  <a:gd name="connsiteX0" fmla="*/ 132313 w 190499"/>
                  <a:gd name="connsiteY0" fmla="*/ 9985 h 196445"/>
                  <a:gd name="connsiteX1" fmla="*/ 180517 w 190499"/>
                  <a:gd name="connsiteY1" fmla="*/ 9983 h 196445"/>
                  <a:gd name="connsiteX2" fmla="*/ 180518 w 190499"/>
                  <a:gd name="connsiteY2" fmla="*/ 58184 h 196445"/>
                  <a:gd name="connsiteX3" fmla="*/ 172022 w 190499"/>
                  <a:gd name="connsiteY3" fmla="*/ 66681 h 196445"/>
                  <a:gd name="connsiteX4" fmla="*/ 123820 w 190499"/>
                  <a:gd name="connsiteY4" fmla="*/ 18478 h 196445"/>
                  <a:gd name="connsiteX5" fmla="*/ 132313 w 190499"/>
                  <a:gd name="connsiteY5" fmla="*/ 9985 h 196445"/>
                  <a:gd name="connsiteX6" fmla="*/ 113718 w 190499"/>
                  <a:gd name="connsiteY6" fmla="*/ 28581 h 196445"/>
                  <a:gd name="connsiteX7" fmla="*/ 18488 w 190499"/>
                  <a:gd name="connsiteY7" fmla="*/ 123822 h 196445"/>
                  <a:gd name="connsiteX8" fmla="*/ 10630 w 190499"/>
                  <a:gd name="connsiteY8" fmla="*/ 137886 h 196445"/>
                  <a:gd name="connsiteX9" fmla="*/ 194 w 190499"/>
                  <a:gd name="connsiteY9" fmla="*/ 181715 h 196445"/>
                  <a:gd name="connsiteX10" fmla="*/ 2092 w 190499"/>
                  <a:gd name="connsiteY10" fmla="*/ 188421 h 196445"/>
                  <a:gd name="connsiteX11" fmla="*/ 8799 w 190499"/>
                  <a:gd name="connsiteY11" fmla="*/ 190319 h 196445"/>
                  <a:gd name="connsiteX12" fmla="*/ 52625 w 190499"/>
                  <a:gd name="connsiteY12" fmla="*/ 179884 h 196445"/>
                  <a:gd name="connsiteX13" fmla="*/ 66693 w 190499"/>
                  <a:gd name="connsiteY13" fmla="*/ 172023 h 196445"/>
                  <a:gd name="connsiteX14" fmla="*/ 77657 w 190499"/>
                  <a:gd name="connsiteY14" fmla="*/ 161058 h 196445"/>
                  <a:gd name="connsiteX15" fmla="*/ 76200 w 190499"/>
                  <a:gd name="connsiteY15" fmla="*/ 147644 h 196445"/>
                  <a:gd name="connsiteX16" fmla="*/ 138112 w 190499"/>
                  <a:gd name="connsiteY16" fmla="*/ 85731 h 196445"/>
                  <a:gd name="connsiteX17" fmla="*/ 151519 w 190499"/>
                  <a:gd name="connsiteY17" fmla="*/ 87187 h 196445"/>
                  <a:gd name="connsiteX18" fmla="*/ 161920 w 190499"/>
                  <a:gd name="connsiteY18" fmla="*/ 76784 h 196445"/>
                  <a:gd name="connsiteX19" fmla="*/ 113718 w 190499"/>
                  <a:gd name="connsiteY19" fmla="*/ 28581 h 196445"/>
                  <a:gd name="connsiteX20" fmla="*/ 107415 w 190499"/>
                  <a:gd name="connsiteY20" fmla="*/ 114077 h 196445"/>
                  <a:gd name="connsiteX21" fmla="*/ 93688 w 190499"/>
                  <a:gd name="connsiteY21" fmla="*/ 137853 h 196445"/>
                  <a:gd name="connsiteX22" fmla="*/ 88123 w 190499"/>
                  <a:gd name="connsiteY22" fmla="*/ 139229 h 196445"/>
                  <a:gd name="connsiteX23" fmla="*/ 87474 w 190499"/>
                  <a:gd name="connsiteY23" fmla="*/ 147647 h 196445"/>
                  <a:gd name="connsiteX24" fmla="*/ 88184 w 190499"/>
                  <a:gd name="connsiteY24" fmla="*/ 156442 h 196445"/>
                  <a:gd name="connsiteX25" fmla="*/ 93322 w 190499"/>
                  <a:gd name="connsiteY25" fmla="*/ 157679 h 196445"/>
                  <a:gd name="connsiteX26" fmla="*/ 107133 w 190499"/>
                  <a:gd name="connsiteY26" fmla="*/ 181592 h 196445"/>
                  <a:gd name="connsiteX27" fmla="*/ 105359 w 190499"/>
                  <a:gd name="connsiteY27" fmla="*/ 187605 h 196445"/>
                  <a:gd name="connsiteX28" fmla="*/ 119496 w 190499"/>
                  <a:gd name="connsiteY28" fmla="*/ 196382 h 196445"/>
                  <a:gd name="connsiteX29" fmla="*/ 124195 w 190499"/>
                  <a:gd name="connsiteY29" fmla="*/ 191442 h 196445"/>
                  <a:gd name="connsiteX30" fmla="*/ 151808 w 190499"/>
                  <a:gd name="connsiteY30" fmla="*/ 191446 h 196445"/>
                  <a:gd name="connsiteX31" fmla="*/ 156559 w 190499"/>
                  <a:gd name="connsiteY31" fmla="*/ 196445 h 196445"/>
                  <a:gd name="connsiteX32" fmla="*/ 170682 w 190499"/>
                  <a:gd name="connsiteY32" fmla="*/ 187750 h 196445"/>
                  <a:gd name="connsiteX33" fmla="*/ 168796 w 190499"/>
                  <a:gd name="connsiteY33" fmla="*/ 181216 h 196445"/>
                  <a:gd name="connsiteX34" fmla="*/ 182524 w 190499"/>
                  <a:gd name="connsiteY34" fmla="*/ 157440 h 196445"/>
                  <a:gd name="connsiteX35" fmla="*/ 188084 w 190499"/>
                  <a:gd name="connsiteY35" fmla="*/ 156064 h 196445"/>
                  <a:gd name="connsiteX36" fmla="*/ 188733 w 190499"/>
                  <a:gd name="connsiteY36" fmla="*/ 147647 h 196445"/>
                  <a:gd name="connsiteX37" fmla="*/ 188023 w 190499"/>
                  <a:gd name="connsiteY37" fmla="*/ 138849 h 196445"/>
                  <a:gd name="connsiteX38" fmla="*/ 182889 w 190499"/>
                  <a:gd name="connsiteY38" fmla="*/ 137613 h 196445"/>
                  <a:gd name="connsiteX39" fmla="*/ 169078 w 190499"/>
                  <a:gd name="connsiteY39" fmla="*/ 113700 h 196445"/>
                  <a:gd name="connsiteX40" fmla="*/ 170851 w 190499"/>
                  <a:gd name="connsiteY40" fmla="*/ 107692 h 196445"/>
                  <a:gd name="connsiteX41" fmla="*/ 156714 w 190499"/>
                  <a:gd name="connsiteY41" fmla="*/ 98912 h 196445"/>
                  <a:gd name="connsiteX42" fmla="*/ 152017 w 190499"/>
                  <a:gd name="connsiteY42" fmla="*/ 103851 h 196445"/>
                  <a:gd name="connsiteX43" fmla="*/ 124403 w 190499"/>
                  <a:gd name="connsiteY43" fmla="*/ 103846 h 196445"/>
                  <a:gd name="connsiteX44" fmla="*/ 119652 w 190499"/>
                  <a:gd name="connsiteY44" fmla="*/ 98847 h 196445"/>
                  <a:gd name="connsiteX45" fmla="*/ 105528 w 190499"/>
                  <a:gd name="connsiteY45" fmla="*/ 107541 h 196445"/>
                  <a:gd name="connsiteX46" fmla="*/ 107415 w 190499"/>
                  <a:gd name="connsiteY46" fmla="*/ 114077 h 196445"/>
                  <a:gd name="connsiteX47" fmla="*/ 138104 w 190499"/>
                  <a:gd name="connsiteY47" fmla="*/ 161934 h 196445"/>
                  <a:gd name="connsiteX48" fmla="*/ 124296 w 190499"/>
                  <a:gd name="connsiteY48" fmla="*/ 147647 h 196445"/>
                  <a:gd name="connsiteX49" fmla="*/ 138104 w 190499"/>
                  <a:gd name="connsiteY49" fmla="*/ 133359 h 196445"/>
                  <a:gd name="connsiteX50" fmla="*/ 151911 w 190499"/>
                  <a:gd name="connsiteY50" fmla="*/ 147647 h 196445"/>
                  <a:gd name="connsiteX51" fmla="*/ 138104 w 190499"/>
                  <a:gd name="connsiteY51" fmla="*/ 161934 h 19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0499" h="196445">
                    <a:moveTo>
                      <a:pt x="132313" y="9985"/>
                    </a:moveTo>
                    <a:cubicBezTo>
                      <a:pt x="145623" y="-3328"/>
                      <a:pt x="167205" y="-3328"/>
                      <a:pt x="180517" y="9983"/>
                    </a:cubicBezTo>
                    <a:cubicBezTo>
                      <a:pt x="193827" y="23293"/>
                      <a:pt x="193827" y="44874"/>
                      <a:pt x="180518" y="58184"/>
                    </a:cubicBezTo>
                    <a:lnTo>
                      <a:pt x="172022" y="66681"/>
                    </a:lnTo>
                    <a:lnTo>
                      <a:pt x="123820" y="18478"/>
                    </a:lnTo>
                    <a:lnTo>
                      <a:pt x="132313" y="9985"/>
                    </a:lnTo>
                    <a:close/>
                    <a:moveTo>
                      <a:pt x="113718" y="28581"/>
                    </a:moveTo>
                    <a:lnTo>
                      <a:pt x="18488" y="123822"/>
                    </a:lnTo>
                    <a:cubicBezTo>
                      <a:pt x="14618" y="127693"/>
                      <a:pt x="11898" y="132562"/>
                      <a:pt x="10630" y="137886"/>
                    </a:cubicBezTo>
                    <a:lnTo>
                      <a:pt x="194" y="181715"/>
                    </a:lnTo>
                    <a:cubicBezTo>
                      <a:pt x="-380" y="184128"/>
                      <a:pt x="338" y="186667"/>
                      <a:pt x="2092" y="188421"/>
                    </a:cubicBezTo>
                    <a:cubicBezTo>
                      <a:pt x="3847" y="190176"/>
                      <a:pt x="6385" y="190894"/>
                      <a:pt x="8799" y="190319"/>
                    </a:cubicBezTo>
                    <a:lnTo>
                      <a:pt x="52625" y="179884"/>
                    </a:lnTo>
                    <a:cubicBezTo>
                      <a:pt x="57952" y="178616"/>
                      <a:pt x="62822" y="175895"/>
                      <a:pt x="66693" y="172023"/>
                    </a:cubicBezTo>
                    <a:lnTo>
                      <a:pt x="77657" y="161058"/>
                    </a:lnTo>
                    <a:cubicBezTo>
                      <a:pt x="76703" y="156738"/>
                      <a:pt x="76200" y="152250"/>
                      <a:pt x="76200" y="147644"/>
                    </a:cubicBezTo>
                    <a:cubicBezTo>
                      <a:pt x="76200" y="113450"/>
                      <a:pt x="103919" y="85731"/>
                      <a:pt x="138112" y="85731"/>
                    </a:cubicBezTo>
                    <a:cubicBezTo>
                      <a:pt x="142716" y="85731"/>
                      <a:pt x="147202" y="86233"/>
                      <a:pt x="151519" y="87187"/>
                    </a:cubicBezTo>
                    <a:lnTo>
                      <a:pt x="161920" y="76784"/>
                    </a:lnTo>
                    <a:lnTo>
                      <a:pt x="113718" y="28581"/>
                    </a:lnTo>
                    <a:close/>
                    <a:moveTo>
                      <a:pt x="107415" y="114077"/>
                    </a:moveTo>
                    <a:cubicBezTo>
                      <a:pt x="110414" y="124461"/>
                      <a:pt x="104181" y="135256"/>
                      <a:pt x="93688" y="137853"/>
                    </a:cubicBezTo>
                    <a:lnTo>
                      <a:pt x="88123" y="139229"/>
                    </a:lnTo>
                    <a:cubicBezTo>
                      <a:pt x="87696" y="141970"/>
                      <a:pt x="87474" y="144781"/>
                      <a:pt x="87474" y="147647"/>
                    </a:cubicBezTo>
                    <a:cubicBezTo>
                      <a:pt x="87474" y="150644"/>
                      <a:pt x="87717" y="153583"/>
                      <a:pt x="88184" y="156442"/>
                    </a:cubicBezTo>
                    <a:lnTo>
                      <a:pt x="93322" y="157679"/>
                    </a:lnTo>
                    <a:cubicBezTo>
                      <a:pt x="103920" y="160232"/>
                      <a:pt x="110219" y="171138"/>
                      <a:pt x="107133" y="181592"/>
                    </a:cubicBezTo>
                    <a:lnTo>
                      <a:pt x="105359" y="187605"/>
                    </a:lnTo>
                    <a:cubicBezTo>
                      <a:pt x="109542" y="191278"/>
                      <a:pt x="114309" y="194261"/>
                      <a:pt x="119496" y="196382"/>
                    </a:cubicBezTo>
                    <a:lnTo>
                      <a:pt x="124195" y="191442"/>
                    </a:lnTo>
                    <a:cubicBezTo>
                      <a:pt x="131705" y="183543"/>
                      <a:pt x="144300" y="183545"/>
                      <a:pt x="151808" y="191446"/>
                    </a:cubicBezTo>
                    <a:lnTo>
                      <a:pt x="156559" y="196445"/>
                    </a:lnTo>
                    <a:cubicBezTo>
                      <a:pt x="161735" y="194347"/>
                      <a:pt x="166498" y="191392"/>
                      <a:pt x="170682" y="187750"/>
                    </a:cubicBezTo>
                    <a:lnTo>
                      <a:pt x="168796" y="181216"/>
                    </a:lnTo>
                    <a:cubicBezTo>
                      <a:pt x="165798" y="170831"/>
                      <a:pt x="172031" y="160036"/>
                      <a:pt x="182524" y="157440"/>
                    </a:cubicBezTo>
                    <a:lnTo>
                      <a:pt x="188084" y="156064"/>
                    </a:lnTo>
                    <a:cubicBezTo>
                      <a:pt x="188511" y="153323"/>
                      <a:pt x="188733" y="150512"/>
                      <a:pt x="188733" y="147647"/>
                    </a:cubicBezTo>
                    <a:cubicBezTo>
                      <a:pt x="188733" y="144649"/>
                      <a:pt x="188490" y="141710"/>
                      <a:pt x="188023" y="138849"/>
                    </a:cubicBezTo>
                    <a:lnTo>
                      <a:pt x="182889" y="137613"/>
                    </a:lnTo>
                    <a:cubicBezTo>
                      <a:pt x="172292" y="135061"/>
                      <a:pt x="165993" y="124155"/>
                      <a:pt x="169078" y="113700"/>
                    </a:cubicBezTo>
                    <a:lnTo>
                      <a:pt x="170851" y="107692"/>
                    </a:lnTo>
                    <a:cubicBezTo>
                      <a:pt x="166668" y="104017"/>
                      <a:pt x="161901" y="101034"/>
                      <a:pt x="156714" y="98912"/>
                    </a:cubicBezTo>
                    <a:lnTo>
                      <a:pt x="152017" y="103851"/>
                    </a:lnTo>
                    <a:cubicBezTo>
                      <a:pt x="144507" y="111750"/>
                      <a:pt x="131912" y="111747"/>
                      <a:pt x="124403" y="103846"/>
                    </a:cubicBezTo>
                    <a:lnTo>
                      <a:pt x="119652" y="98847"/>
                    </a:lnTo>
                    <a:cubicBezTo>
                      <a:pt x="114475" y="100945"/>
                      <a:pt x="109713" y="103898"/>
                      <a:pt x="105528" y="107541"/>
                    </a:cubicBezTo>
                    <a:lnTo>
                      <a:pt x="107415" y="114077"/>
                    </a:lnTo>
                    <a:close/>
                    <a:moveTo>
                      <a:pt x="138104" y="161934"/>
                    </a:moveTo>
                    <a:cubicBezTo>
                      <a:pt x="130477" y="161934"/>
                      <a:pt x="124296" y="155537"/>
                      <a:pt x="124296" y="147647"/>
                    </a:cubicBezTo>
                    <a:cubicBezTo>
                      <a:pt x="124296" y="139756"/>
                      <a:pt x="130477" y="133359"/>
                      <a:pt x="138104" y="133359"/>
                    </a:cubicBezTo>
                    <a:cubicBezTo>
                      <a:pt x="145730" y="133359"/>
                      <a:pt x="151911" y="139756"/>
                      <a:pt x="151911" y="147647"/>
                    </a:cubicBezTo>
                    <a:cubicBezTo>
                      <a:pt x="151911" y="155537"/>
                      <a:pt x="145730" y="161934"/>
                      <a:pt x="138104" y="161934"/>
                    </a:cubicBezTo>
                    <a:close/>
                  </a:path>
                </a:pathLst>
              </a:custGeom>
              <a:solidFill>
                <a:srgbClr val="00B0F0"/>
              </a:soli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pic>
          <p:nvPicPr>
            <p:cNvPr id="136" name="Graphic 135" descr="Qr Code outline">
              <a:extLst>
                <a:ext uri="{FF2B5EF4-FFF2-40B4-BE49-F238E27FC236}">
                  <a16:creationId xmlns:a16="http://schemas.microsoft.com/office/drawing/2014/main" id="{37E4A6E4-0FD0-A2E1-194F-3C1BF88AEE6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58913" y="1499358"/>
              <a:ext cx="305934" cy="305934"/>
            </a:xfrm>
            <a:prstGeom prst="rect">
              <a:avLst/>
            </a:prstGeom>
          </p:spPr>
        </p:pic>
      </p:grpSp>
      <p:sp>
        <p:nvSpPr>
          <p:cNvPr id="18" name="TextBox 17">
            <a:extLst>
              <a:ext uri="{FF2B5EF4-FFF2-40B4-BE49-F238E27FC236}">
                <a16:creationId xmlns:a16="http://schemas.microsoft.com/office/drawing/2014/main" id="{3DF7C39A-01A8-DD7C-DAED-8FE41C5A74B1}"/>
              </a:ext>
            </a:extLst>
          </p:cNvPr>
          <p:cNvSpPr txBox="1"/>
          <p:nvPr/>
        </p:nvSpPr>
        <p:spPr>
          <a:xfrm>
            <a:off x="10818037" y="1565709"/>
            <a:ext cx="1507294" cy="313932"/>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zh-CN" alt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微软雅黑" panose="020B0503020204020204" pitchFamily="34" charset="-122"/>
                <a:ea typeface="微软雅黑" panose="020B0503020204020204" pitchFamily="34" charset="-122"/>
                <a:cs typeface="Segoe UI" panose="020B0502040204020203" pitchFamily="34" charset="0"/>
              </a:rPr>
              <a:t>辅助决策</a:t>
            </a:r>
            <a:endPar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cxnSp>
        <p:nvCxnSpPr>
          <p:cNvPr id="19" name="Straight Connector 18">
            <a:extLst>
              <a:ext uri="{FF2B5EF4-FFF2-40B4-BE49-F238E27FC236}">
                <a16:creationId xmlns:a16="http://schemas.microsoft.com/office/drawing/2014/main" id="{1F3617E9-E362-87CD-E29A-AC4AB3CE415B}"/>
              </a:ext>
              <a:ext uri="{C183D7F6-B498-43B3-948B-1728B52AA6E4}">
                <adec:decorative xmlns:adec="http://schemas.microsoft.com/office/drawing/2017/decorative" val="1"/>
              </a:ext>
            </a:extLst>
          </p:cNvPr>
          <p:cNvCxnSpPr>
            <a:cxnSpLocks/>
          </p:cNvCxnSpPr>
          <p:nvPr/>
        </p:nvCxnSpPr>
        <p:spPr>
          <a:xfrm>
            <a:off x="9788369" y="1688703"/>
            <a:ext cx="0" cy="2280877"/>
          </a:xfrm>
          <a:prstGeom prst="line">
            <a:avLst/>
          </a:prstGeom>
          <a:ln w="15875" cap="flat" cmpd="sng" algn="ctr">
            <a:gradFill>
              <a:gsLst>
                <a:gs pos="76000">
                  <a:srgbClr val="D5C0F6"/>
                </a:gs>
                <a:gs pos="17000">
                  <a:schemeClr val="accent1">
                    <a:lumMod val="45000"/>
                    <a:lumOff val="55000"/>
                  </a:schemeClr>
                </a:gs>
                <a:gs pos="39000">
                  <a:schemeClr val="accent1">
                    <a:lumMod val="45000"/>
                    <a:lumOff val="55000"/>
                  </a:schemeClr>
                </a:gs>
              </a:gsLst>
              <a:lin ang="5400000" scaled="1"/>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Rectangle 19">
            <a:extLst>
              <a:ext uri="{FF2B5EF4-FFF2-40B4-BE49-F238E27FC236}">
                <a16:creationId xmlns:a16="http://schemas.microsoft.com/office/drawing/2014/main" id="{BCCAE705-8DA2-A13C-B5B0-086081E04216}"/>
              </a:ext>
            </a:extLst>
          </p:cNvPr>
          <p:cNvSpPr/>
          <p:nvPr/>
        </p:nvSpPr>
        <p:spPr bwMode="auto">
          <a:xfrm>
            <a:off x="10101321" y="2152457"/>
            <a:ext cx="1788791" cy="752215"/>
          </a:xfrm>
          <a:prstGeom prst="rect">
            <a:avLst/>
          </a:prstGeom>
          <a:solidFill>
            <a:srgbClr val="0070C0"/>
          </a:soli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自然语言交互的</a:t>
            </a:r>
            <a:endParaRPr kumimoji="0" lang="en-US" altLang="zh-CN"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自服务数据查询</a:t>
            </a:r>
            <a:endParaRPr kumimoji="0" lang="en-CA"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21" name="Rectangle 20">
            <a:extLst>
              <a:ext uri="{FF2B5EF4-FFF2-40B4-BE49-F238E27FC236}">
                <a16:creationId xmlns:a16="http://schemas.microsoft.com/office/drawing/2014/main" id="{314493A8-B509-CD17-6F84-40D9AA42AEA0}"/>
              </a:ext>
            </a:extLst>
          </p:cNvPr>
          <p:cNvSpPr/>
          <p:nvPr/>
        </p:nvSpPr>
        <p:spPr bwMode="auto">
          <a:xfrm>
            <a:off x="10108697" y="3124220"/>
            <a:ext cx="1788791" cy="752215"/>
          </a:xfrm>
          <a:prstGeom prst="rect">
            <a:avLst/>
          </a:prstGeom>
          <a:solidFill>
            <a:srgbClr val="0070C0"/>
          </a:soli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rPr>
              <a:t>决策者的数据顾问</a:t>
            </a:r>
            <a:endParaRPr kumimoji="0" lang="en-US" sz="14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22" name="Group 21">
            <a:extLst>
              <a:ext uri="{FF2B5EF4-FFF2-40B4-BE49-F238E27FC236}">
                <a16:creationId xmlns:a16="http://schemas.microsoft.com/office/drawing/2014/main" id="{F291A574-ED67-93F1-E8A3-ED6EA6D042BA}"/>
              </a:ext>
            </a:extLst>
          </p:cNvPr>
          <p:cNvGrpSpPr>
            <a:grpSpLocks noChangeAspect="1"/>
          </p:cNvGrpSpPr>
          <p:nvPr/>
        </p:nvGrpSpPr>
        <p:grpSpPr>
          <a:xfrm>
            <a:off x="2774153" y="1505132"/>
            <a:ext cx="421646" cy="421646"/>
            <a:chOff x="3185969" y="2626948"/>
            <a:chExt cx="513650" cy="513650"/>
          </a:xfrm>
        </p:grpSpPr>
        <p:sp>
          <p:nvSpPr>
            <p:cNvPr id="23" name="Partial Circle 22">
              <a:extLst>
                <a:ext uri="{FF2B5EF4-FFF2-40B4-BE49-F238E27FC236}">
                  <a16:creationId xmlns:a16="http://schemas.microsoft.com/office/drawing/2014/main" id="{DD6955CB-9D5D-1D28-98E8-C17931E529ED}"/>
                </a:ext>
              </a:extLst>
            </p:cNvPr>
            <p:cNvSpPr/>
            <p:nvPr/>
          </p:nvSpPr>
          <p:spPr bwMode="auto">
            <a:xfrm>
              <a:off x="3185969" y="2626948"/>
              <a:ext cx="513650" cy="513650"/>
            </a:xfrm>
            <a:prstGeom prst="pie">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4F88DA7C-3E20-82F0-2EDF-434B63E4AC2F}"/>
                </a:ext>
              </a:extLst>
            </p:cNvPr>
            <p:cNvCxnSpPr/>
            <p:nvPr/>
          </p:nvCxnSpPr>
          <p:spPr>
            <a:xfrm>
              <a:off x="3476945" y="2628853"/>
              <a:ext cx="0" cy="229621"/>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0650D01-3172-668B-1D2B-71FD96BD363B}"/>
                </a:ext>
              </a:extLst>
            </p:cNvPr>
            <p:cNvCxnSpPr>
              <a:cxnSpLocks/>
            </p:cNvCxnSpPr>
            <p:nvPr/>
          </p:nvCxnSpPr>
          <p:spPr>
            <a:xfrm>
              <a:off x="3509330" y="2711789"/>
              <a:ext cx="0" cy="146685"/>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365029D-FB8E-56F6-7C0E-F1499A1A08C1}"/>
                </a:ext>
              </a:extLst>
            </p:cNvPr>
            <p:cNvCxnSpPr>
              <a:cxnSpLocks/>
            </p:cNvCxnSpPr>
            <p:nvPr/>
          </p:nvCxnSpPr>
          <p:spPr>
            <a:xfrm>
              <a:off x="3541715" y="2741758"/>
              <a:ext cx="0" cy="116716"/>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90BF96F-59EE-1613-D2D0-E551D70FD4EB}"/>
                </a:ext>
              </a:extLst>
            </p:cNvPr>
            <p:cNvCxnSpPr>
              <a:cxnSpLocks/>
            </p:cNvCxnSpPr>
            <p:nvPr/>
          </p:nvCxnSpPr>
          <p:spPr>
            <a:xfrm>
              <a:off x="3574100" y="2677499"/>
              <a:ext cx="0" cy="180975"/>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08C5E48-776D-5146-E4BA-BE2C2EA4AE60}"/>
                </a:ext>
              </a:extLst>
            </p:cNvPr>
            <p:cNvCxnSpPr>
              <a:cxnSpLocks/>
            </p:cNvCxnSpPr>
            <p:nvPr/>
          </p:nvCxnSpPr>
          <p:spPr>
            <a:xfrm>
              <a:off x="3606485" y="2677499"/>
              <a:ext cx="0" cy="180975"/>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023D0F8-C8DA-F8A8-079A-AD8FDC0A8233}"/>
                </a:ext>
              </a:extLst>
            </p:cNvPr>
            <p:cNvCxnSpPr>
              <a:cxnSpLocks/>
            </p:cNvCxnSpPr>
            <p:nvPr/>
          </p:nvCxnSpPr>
          <p:spPr>
            <a:xfrm>
              <a:off x="3642680" y="2727029"/>
              <a:ext cx="0" cy="131445"/>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8D32172-A979-ECB5-802E-09D3DF16EF04}"/>
                </a:ext>
              </a:extLst>
            </p:cNvPr>
            <p:cNvCxnSpPr>
              <a:cxnSpLocks/>
            </p:cNvCxnSpPr>
            <p:nvPr/>
          </p:nvCxnSpPr>
          <p:spPr>
            <a:xfrm>
              <a:off x="3678875" y="2692739"/>
              <a:ext cx="0" cy="165735"/>
            </a:xfrm>
            <a:prstGeom prst="line">
              <a:avLst/>
            </a:prstGeom>
            <a:ln w="190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D26B08AA-E99B-7F23-12EB-2E33FFDB4C14}"/>
              </a:ext>
            </a:extLst>
          </p:cNvPr>
          <p:cNvGrpSpPr>
            <a:grpSpLocks noChangeAspect="1"/>
          </p:cNvGrpSpPr>
          <p:nvPr/>
        </p:nvGrpSpPr>
        <p:grpSpPr>
          <a:xfrm>
            <a:off x="429228" y="1505279"/>
            <a:ext cx="434517" cy="388569"/>
            <a:chOff x="5973127" y="2543175"/>
            <a:chExt cx="431483" cy="385857"/>
          </a:xfrm>
        </p:grpSpPr>
        <p:sp>
          <p:nvSpPr>
            <p:cNvPr id="33" name="Freeform: Shape 32">
              <a:extLst>
                <a:ext uri="{FF2B5EF4-FFF2-40B4-BE49-F238E27FC236}">
                  <a16:creationId xmlns:a16="http://schemas.microsoft.com/office/drawing/2014/main" id="{8941F7F2-EE30-5180-4978-B24044CD3F6F}"/>
                </a:ext>
              </a:extLst>
            </p:cNvPr>
            <p:cNvSpPr/>
            <p:nvPr/>
          </p:nvSpPr>
          <p:spPr>
            <a:xfrm>
              <a:off x="5973127" y="2681382"/>
              <a:ext cx="200025" cy="247650"/>
            </a:xfrm>
            <a:custGeom>
              <a:avLst/>
              <a:gdLst>
                <a:gd name="connsiteX0" fmla="*/ 7348 w 200025"/>
                <a:gd name="connsiteY0" fmla="*/ 242616 h 247650"/>
                <a:gd name="connsiteX1" fmla="*/ 104503 w 200025"/>
                <a:gd name="connsiteY1" fmla="*/ 144508 h 247650"/>
                <a:gd name="connsiteX2" fmla="*/ 201658 w 200025"/>
                <a:gd name="connsiteY2" fmla="*/ 243568 h 247650"/>
                <a:gd name="connsiteX3" fmla="*/ 52116 w 200025"/>
                <a:gd name="connsiteY3" fmla="*/ 114028 h 247650"/>
                <a:gd name="connsiteX4" fmla="*/ 52116 w 200025"/>
                <a:gd name="connsiteY4" fmla="*/ 53068 h 247650"/>
                <a:gd name="connsiteX5" fmla="*/ 36876 w 200025"/>
                <a:gd name="connsiteY5" fmla="*/ 37828 h 247650"/>
                <a:gd name="connsiteX6" fmla="*/ 21636 w 200025"/>
                <a:gd name="connsiteY6" fmla="*/ 53068 h 247650"/>
                <a:gd name="connsiteX7" fmla="*/ 21636 w 200025"/>
                <a:gd name="connsiteY7" fmla="*/ 98788 h 247650"/>
                <a:gd name="connsiteX8" fmla="*/ 36876 w 200025"/>
                <a:gd name="connsiteY8" fmla="*/ 114028 h 247650"/>
                <a:gd name="connsiteX9" fmla="*/ 96883 w 200025"/>
                <a:gd name="connsiteY9" fmla="*/ 114028 h 247650"/>
                <a:gd name="connsiteX10" fmla="*/ 48306 w 200025"/>
                <a:gd name="connsiteY10" fmla="*/ 114028 h 247650"/>
                <a:gd name="connsiteX11" fmla="*/ 103551 w 200025"/>
                <a:gd name="connsiteY11" fmla="*/ 144508 h 247650"/>
                <a:gd name="connsiteX12" fmla="*/ 170226 w 200025"/>
                <a:gd name="connsiteY12" fmla="*/ 75928 h 247650"/>
                <a:gd name="connsiteX13" fmla="*/ 103551 w 200025"/>
                <a:gd name="connsiteY13" fmla="*/ 7348 h 247650"/>
                <a:gd name="connsiteX14" fmla="*/ 47353 w 200025"/>
                <a:gd name="connsiteY14" fmla="*/ 37828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0025" h="247650">
                  <a:moveTo>
                    <a:pt x="7348" y="242616"/>
                  </a:moveTo>
                  <a:cubicBezTo>
                    <a:pt x="7348" y="188323"/>
                    <a:pt x="51163" y="144508"/>
                    <a:pt x="104503" y="144508"/>
                  </a:cubicBezTo>
                  <a:cubicBezTo>
                    <a:pt x="157843" y="144508"/>
                    <a:pt x="201658" y="188323"/>
                    <a:pt x="201658" y="243568"/>
                  </a:cubicBezTo>
                  <a:moveTo>
                    <a:pt x="52116" y="114028"/>
                  </a:moveTo>
                  <a:cubicBezTo>
                    <a:pt x="52116" y="53068"/>
                    <a:pt x="52116" y="53068"/>
                    <a:pt x="52116" y="53068"/>
                  </a:cubicBezTo>
                  <a:cubicBezTo>
                    <a:pt x="52116" y="44496"/>
                    <a:pt x="45448" y="37828"/>
                    <a:pt x="36876" y="37828"/>
                  </a:cubicBezTo>
                  <a:cubicBezTo>
                    <a:pt x="28303" y="37828"/>
                    <a:pt x="21636" y="44496"/>
                    <a:pt x="21636" y="53068"/>
                  </a:cubicBezTo>
                  <a:cubicBezTo>
                    <a:pt x="21636" y="98788"/>
                    <a:pt x="21636" y="98788"/>
                    <a:pt x="21636" y="98788"/>
                  </a:cubicBezTo>
                  <a:cubicBezTo>
                    <a:pt x="21636" y="107361"/>
                    <a:pt x="28303" y="114028"/>
                    <a:pt x="36876" y="114028"/>
                  </a:cubicBezTo>
                  <a:cubicBezTo>
                    <a:pt x="96883" y="114028"/>
                    <a:pt x="96883" y="114028"/>
                    <a:pt x="96883" y="114028"/>
                  </a:cubicBezTo>
                  <a:moveTo>
                    <a:pt x="48306" y="114028"/>
                  </a:moveTo>
                  <a:cubicBezTo>
                    <a:pt x="60688" y="132126"/>
                    <a:pt x="80691" y="144508"/>
                    <a:pt x="103551" y="144508"/>
                  </a:cubicBezTo>
                  <a:cubicBezTo>
                    <a:pt x="140698" y="144508"/>
                    <a:pt x="170226" y="114028"/>
                    <a:pt x="170226" y="75928"/>
                  </a:cubicBezTo>
                  <a:cubicBezTo>
                    <a:pt x="170226" y="37828"/>
                    <a:pt x="139746" y="7348"/>
                    <a:pt x="103551" y="7348"/>
                  </a:cubicBezTo>
                  <a:cubicBezTo>
                    <a:pt x="80691" y="7348"/>
                    <a:pt x="59736" y="19731"/>
                    <a:pt x="47353" y="37828"/>
                  </a:cubicBezTo>
                </a:path>
              </a:pathLst>
            </a:custGeom>
            <a:solidFill>
              <a:schemeClr val="accent1"/>
            </a:solidFill>
            <a:ln w="19050" cap="sq">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 name="Freeform: Shape 33">
              <a:extLst>
                <a:ext uri="{FF2B5EF4-FFF2-40B4-BE49-F238E27FC236}">
                  <a16:creationId xmlns:a16="http://schemas.microsoft.com/office/drawing/2014/main" id="{4BD5B09B-1009-25E7-388D-C5F893340BB5}"/>
                </a:ext>
              </a:extLst>
            </p:cNvPr>
            <p:cNvSpPr/>
            <p:nvPr/>
          </p:nvSpPr>
          <p:spPr bwMode="auto">
            <a:xfrm>
              <a:off x="6075045" y="2543175"/>
              <a:ext cx="329565" cy="243840"/>
            </a:xfrm>
            <a:custGeom>
              <a:avLst/>
              <a:gdLst>
                <a:gd name="connsiteX0" fmla="*/ 0 w 329565"/>
                <a:gd name="connsiteY0" fmla="*/ 123825 h 243840"/>
                <a:gd name="connsiteX1" fmla="*/ 0 w 329565"/>
                <a:gd name="connsiteY1" fmla="*/ 0 h 243840"/>
                <a:gd name="connsiteX2" fmla="*/ 329565 w 329565"/>
                <a:gd name="connsiteY2" fmla="*/ 0 h 243840"/>
                <a:gd name="connsiteX3" fmla="*/ 329565 w 329565"/>
                <a:gd name="connsiteY3" fmla="*/ 200025 h 243840"/>
                <a:gd name="connsiteX4" fmla="*/ 272415 w 329565"/>
                <a:gd name="connsiteY4" fmla="*/ 200025 h 243840"/>
                <a:gd name="connsiteX5" fmla="*/ 228600 w 329565"/>
                <a:gd name="connsiteY5" fmla="*/ 243840 h 243840"/>
                <a:gd name="connsiteX6" fmla="*/ 228600 w 329565"/>
                <a:gd name="connsiteY6" fmla="*/ 192405 h 243840"/>
                <a:gd name="connsiteX7" fmla="*/ 85725 w 329565"/>
                <a:gd name="connsiteY7" fmla="*/ 192405 h 24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565" h="243840">
                  <a:moveTo>
                    <a:pt x="0" y="123825"/>
                  </a:moveTo>
                  <a:lnTo>
                    <a:pt x="0" y="0"/>
                  </a:lnTo>
                  <a:lnTo>
                    <a:pt x="329565" y="0"/>
                  </a:lnTo>
                  <a:lnTo>
                    <a:pt x="329565" y="200025"/>
                  </a:lnTo>
                  <a:lnTo>
                    <a:pt x="272415" y="200025"/>
                  </a:lnTo>
                  <a:lnTo>
                    <a:pt x="228600" y="243840"/>
                  </a:lnTo>
                  <a:lnTo>
                    <a:pt x="228600" y="192405"/>
                  </a:lnTo>
                  <a:lnTo>
                    <a:pt x="85725" y="192405"/>
                  </a:lnTo>
                </a:path>
              </a:pathLst>
            </a:cu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35" name="TextBox 34">
            <a:extLst>
              <a:ext uri="{FF2B5EF4-FFF2-40B4-BE49-F238E27FC236}">
                <a16:creationId xmlns:a16="http://schemas.microsoft.com/office/drawing/2014/main" id="{579FD10A-3679-E1E5-D660-CA9D6ED2F160}"/>
              </a:ext>
            </a:extLst>
          </p:cNvPr>
          <p:cNvSpPr txBox="1"/>
          <p:nvPr/>
        </p:nvSpPr>
        <p:spPr>
          <a:xfrm>
            <a:off x="934995" y="1566707"/>
            <a:ext cx="1603731" cy="313932"/>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zh-CN" alt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微软雅黑" panose="020B0503020204020204" pitchFamily="34" charset="-122"/>
                <a:ea typeface="微软雅黑" panose="020B0503020204020204" pitchFamily="34" charset="-122"/>
                <a:cs typeface="Segoe UI" panose="020B0502040204020203" pitchFamily="34" charset="0"/>
              </a:rPr>
              <a:t>客户服务</a:t>
            </a:r>
            <a:endPar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微软雅黑" panose="020B0503020204020204" pitchFamily="34" charset="-122"/>
              <a:ea typeface="微软雅黑" panose="020B0503020204020204" pitchFamily="34" charset="-122"/>
              <a:cs typeface="Segoe UI" panose="020B0502040204020203" pitchFamily="34" charset="0"/>
            </a:endParaRPr>
          </a:p>
        </p:txBody>
      </p:sp>
      <p:sp>
        <p:nvSpPr>
          <p:cNvPr id="4" name="TextBox 3">
            <a:extLst>
              <a:ext uri="{FF2B5EF4-FFF2-40B4-BE49-F238E27FC236}">
                <a16:creationId xmlns:a16="http://schemas.microsoft.com/office/drawing/2014/main" id="{53557F5A-3695-F5AC-C91D-8ACAF30E914E}"/>
              </a:ext>
            </a:extLst>
          </p:cNvPr>
          <p:cNvSpPr txBox="1"/>
          <p:nvPr/>
        </p:nvSpPr>
        <p:spPr>
          <a:xfrm>
            <a:off x="429228" y="4180281"/>
            <a:ext cx="2010166" cy="246221"/>
          </a:xfrm>
          <a:prstGeom prst="rect">
            <a:avLst/>
          </a:prstGeom>
          <a:noFill/>
        </p:spPr>
        <p:txBody>
          <a:bodyPr wrap="none" lIns="0" tIns="0" rIns="0" bIns="0" rtlCol="0" anchor="t">
            <a:spAutoFit/>
          </a:bodyPr>
          <a:lstStyle/>
          <a:p>
            <a:pPr algn="l"/>
            <a:r>
              <a:rPr lang="en-CN" sz="1600" b="1"/>
              <a:t>Chat</a:t>
            </a:r>
            <a:r>
              <a:rPr lang="zh-CN" altLang="en-US" sz="1600" b="1"/>
              <a:t> </a:t>
            </a:r>
            <a:r>
              <a:rPr lang="en-US" altLang="zh-CN" sz="1600" b="1"/>
              <a:t>your Customers</a:t>
            </a:r>
            <a:endParaRPr lang="zh-CN" altLang="en-US" sz="1600" b="1">
              <a:cs typeface="Segoe UI"/>
            </a:endParaRPr>
          </a:p>
        </p:txBody>
      </p:sp>
      <p:sp>
        <p:nvSpPr>
          <p:cNvPr id="6" name="TextBox 5">
            <a:extLst>
              <a:ext uri="{FF2B5EF4-FFF2-40B4-BE49-F238E27FC236}">
                <a16:creationId xmlns:a16="http://schemas.microsoft.com/office/drawing/2014/main" id="{1C1E9CD2-1D64-7D21-BFC6-D5E074EECD2D}"/>
              </a:ext>
            </a:extLst>
          </p:cNvPr>
          <p:cNvSpPr txBox="1"/>
          <p:nvPr/>
        </p:nvSpPr>
        <p:spPr>
          <a:xfrm>
            <a:off x="5254350" y="4149785"/>
            <a:ext cx="1843838" cy="246221"/>
          </a:xfrm>
          <a:prstGeom prst="rect">
            <a:avLst/>
          </a:prstGeom>
          <a:noFill/>
        </p:spPr>
        <p:txBody>
          <a:bodyPr wrap="none" lIns="0" tIns="0" rIns="0" bIns="0" rtlCol="0" anchor="t">
            <a:spAutoFit/>
          </a:bodyPr>
          <a:lstStyle/>
          <a:p>
            <a:pPr algn="l"/>
            <a:r>
              <a:rPr lang="en-CN" sz="1600" b="1"/>
              <a:t>Chat</a:t>
            </a:r>
            <a:r>
              <a:rPr lang="zh-CN" altLang="en-US" sz="1600" b="1"/>
              <a:t> </a:t>
            </a:r>
            <a:r>
              <a:rPr lang="en-US" altLang="zh-CN" sz="1600" b="1"/>
              <a:t>your Products</a:t>
            </a:r>
            <a:endParaRPr lang="zh-CN" sz="1600" b="1">
              <a:cs typeface="Segoe UI"/>
            </a:endParaRPr>
          </a:p>
        </p:txBody>
      </p:sp>
      <p:sp>
        <p:nvSpPr>
          <p:cNvPr id="7" name="TextBox 6">
            <a:extLst>
              <a:ext uri="{FF2B5EF4-FFF2-40B4-BE49-F238E27FC236}">
                <a16:creationId xmlns:a16="http://schemas.microsoft.com/office/drawing/2014/main" id="{5B58EC4B-677B-B8A6-3499-C58BC0719AD5}"/>
              </a:ext>
            </a:extLst>
          </p:cNvPr>
          <p:cNvSpPr txBox="1"/>
          <p:nvPr/>
        </p:nvSpPr>
        <p:spPr>
          <a:xfrm>
            <a:off x="7898466" y="4156173"/>
            <a:ext cx="1456745" cy="246221"/>
          </a:xfrm>
          <a:prstGeom prst="rect">
            <a:avLst/>
          </a:prstGeom>
          <a:noFill/>
        </p:spPr>
        <p:txBody>
          <a:bodyPr wrap="none" lIns="0" tIns="0" rIns="0" bIns="0" rtlCol="0" anchor="t">
            <a:spAutoFit/>
          </a:bodyPr>
          <a:lstStyle/>
          <a:p>
            <a:pPr algn="l"/>
            <a:r>
              <a:rPr lang="en-CN" sz="1600" b="1"/>
              <a:t>Chat</a:t>
            </a:r>
            <a:r>
              <a:rPr lang="zh-CN" altLang="en-US" sz="1600" b="1"/>
              <a:t> </a:t>
            </a:r>
            <a:r>
              <a:rPr lang="en-US" altLang="zh-CN" sz="1600" b="1"/>
              <a:t>your Docs</a:t>
            </a:r>
            <a:endParaRPr lang="zh-CN" sz="1600" b="1">
              <a:cs typeface="Segoe UI"/>
            </a:endParaRPr>
          </a:p>
        </p:txBody>
      </p:sp>
      <p:sp>
        <p:nvSpPr>
          <p:cNvPr id="8" name="TextBox 7">
            <a:extLst>
              <a:ext uri="{FF2B5EF4-FFF2-40B4-BE49-F238E27FC236}">
                <a16:creationId xmlns:a16="http://schemas.microsoft.com/office/drawing/2014/main" id="{7D80DF9E-BA26-17FB-1F51-F45492CD3D8D}"/>
              </a:ext>
            </a:extLst>
          </p:cNvPr>
          <p:cNvSpPr txBox="1"/>
          <p:nvPr/>
        </p:nvSpPr>
        <p:spPr>
          <a:xfrm>
            <a:off x="10297886" y="4149251"/>
            <a:ext cx="1445524" cy="246221"/>
          </a:xfrm>
          <a:prstGeom prst="rect">
            <a:avLst/>
          </a:prstGeom>
          <a:noFill/>
        </p:spPr>
        <p:txBody>
          <a:bodyPr wrap="none" lIns="0" tIns="0" rIns="0" bIns="0" rtlCol="0" anchor="t">
            <a:spAutoFit/>
          </a:bodyPr>
          <a:lstStyle/>
          <a:p>
            <a:pPr algn="l"/>
            <a:r>
              <a:rPr lang="en-CN" sz="1600" b="1"/>
              <a:t>Chat</a:t>
            </a:r>
            <a:r>
              <a:rPr lang="zh-CN" altLang="en-US" sz="1600" b="1"/>
              <a:t> </a:t>
            </a:r>
            <a:r>
              <a:rPr lang="en-US" altLang="zh-CN" sz="1600" b="1"/>
              <a:t>your Data</a:t>
            </a:r>
            <a:endParaRPr lang="zh-CN" sz="1600" b="1">
              <a:cs typeface="Segoe UI"/>
            </a:endParaRPr>
          </a:p>
        </p:txBody>
      </p:sp>
      <p:sp>
        <p:nvSpPr>
          <p:cNvPr id="9" name="TextBox 8">
            <a:extLst>
              <a:ext uri="{FF2B5EF4-FFF2-40B4-BE49-F238E27FC236}">
                <a16:creationId xmlns:a16="http://schemas.microsoft.com/office/drawing/2014/main" id="{CED30136-6016-7C09-669A-D2FEF8DE24E0}"/>
              </a:ext>
            </a:extLst>
          </p:cNvPr>
          <p:cNvSpPr txBox="1"/>
          <p:nvPr/>
        </p:nvSpPr>
        <p:spPr>
          <a:xfrm>
            <a:off x="146957" y="5535386"/>
            <a:ext cx="65" cy="307777"/>
          </a:xfrm>
          <a:prstGeom prst="rect">
            <a:avLst/>
          </a:prstGeom>
          <a:noFill/>
        </p:spPr>
        <p:txBody>
          <a:bodyPr wrap="none" lIns="0" tIns="0" rIns="0" bIns="0" rtlCol="0">
            <a:spAutoFit/>
          </a:bodyPr>
          <a:lstStyle/>
          <a:p>
            <a:pPr algn="l"/>
            <a:endParaRPr lang="en-CN" sz="2000"/>
          </a:p>
        </p:txBody>
      </p:sp>
      <p:sp>
        <p:nvSpPr>
          <p:cNvPr id="10" name="TextBox 9">
            <a:extLst>
              <a:ext uri="{FF2B5EF4-FFF2-40B4-BE49-F238E27FC236}">
                <a16:creationId xmlns:a16="http://schemas.microsoft.com/office/drawing/2014/main" id="{992F39B0-B379-AB9D-D0A6-5016FCA533F2}"/>
              </a:ext>
            </a:extLst>
          </p:cNvPr>
          <p:cNvSpPr txBox="1"/>
          <p:nvPr/>
        </p:nvSpPr>
        <p:spPr>
          <a:xfrm>
            <a:off x="2975459" y="4180281"/>
            <a:ext cx="1431995" cy="246221"/>
          </a:xfrm>
          <a:prstGeom prst="rect">
            <a:avLst/>
          </a:prstGeom>
          <a:noFill/>
        </p:spPr>
        <p:txBody>
          <a:bodyPr wrap="none" lIns="0" tIns="0" rIns="0" bIns="0" rtlCol="0" anchor="t">
            <a:spAutoFit/>
          </a:bodyPr>
          <a:lstStyle/>
          <a:p>
            <a:pPr algn="l"/>
            <a:r>
              <a:rPr lang="en-CN" sz="1600" b="1"/>
              <a:t>Chat</a:t>
            </a:r>
            <a:r>
              <a:rPr lang="zh-CN" altLang="en-US" sz="1600" b="1"/>
              <a:t> </a:t>
            </a:r>
            <a:r>
              <a:rPr lang="en-US" altLang="zh-CN" sz="1600" b="1"/>
              <a:t>your Web</a:t>
            </a:r>
            <a:endParaRPr lang="zh-CN" altLang="en-US" sz="1600" b="1">
              <a:cs typeface="Segoe UI"/>
            </a:endParaRPr>
          </a:p>
        </p:txBody>
      </p:sp>
      <p:sp>
        <p:nvSpPr>
          <p:cNvPr id="5" name="Rectangle 9">
            <a:extLst>
              <a:ext uri="{FF2B5EF4-FFF2-40B4-BE49-F238E27FC236}">
                <a16:creationId xmlns:a16="http://schemas.microsoft.com/office/drawing/2014/main" id="{7378A94C-9313-BD69-0F57-2371D21628EA}"/>
              </a:ext>
            </a:extLst>
          </p:cNvPr>
          <p:cNvSpPr/>
          <p:nvPr/>
        </p:nvSpPr>
        <p:spPr bwMode="auto">
          <a:xfrm>
            <a:off x="508322" y="523419"/>
            <a:ext cx="6813311" cy="443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rPr>
              <a:t>Azure OpenAI | Top 5 </a:t>
            </a: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功能和用户案例</a:t>
            </a:r>
            <a:endPar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endParaRPr>
          </a:p>
        </p:txBody>
      </p:sp>
    </p:spTree>
    <p:extLst>
      <p:ext uri="{BB962C8B-B14F-4D97-AF65-F5344CB8AC3E}">
        <p14:creationId xmlns:p14="http://schemas.microsoft.com/office/powerpoint/2010/main" val="166518882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ight Bracket 34">
            <a:extLst>
              <a:ext uri="{FF2B5EF4-FFF2-40B4-BE49-F238E27FC236}">
                <a16:creationId xmlns:a16="http://schemas.microsoft.com/office/drawing/2014/main" id="{33EB235D-9C68-2FD5-BDC2-8BB9D245BA89}"/>
              </a:ext>
              <a:ext uri="{C183D7F6-B498-43B3-948B-1728B52AA6E4}">
                <adec:decorative xmlns:adec="http://schemas.microsoft.com/office/drawing/2017/decorative" val="1"/>
              </a:ext>
            </a:extLst>
          </p:cNvPr>
          <p:cNvSpPr/>
          <p:nvPr/>
        </p:nvSpPr>
        <p:spPr>
          <a:xfrm>
            <a:off x="10606261" y="3212555"/>
            <a:ext cx="360172" cy="3207196"/>
          </a:xfrm>
          <a:prstGeom prst="rightBracket">
            <a:avLst>
              <a:gd name="adj" fmla="val 116543"/>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3" name="Rectangle 202">
            <a:extLst>
              <a:ext uri="{FF2B5EF4-FFF2-40B4-BE49-F238E27FC236}">
                <a16:creationId xmlns:a16="http://schemas.microsoft.com/office/drawing/2014/main" id="{FD62F3F9-151D-1808-56C3-4845674DBB08}"/>
              </a:ext>
              <a:ext uri="{C183D7F6-B498-43B3-948B-1728B52AA6E4}">
                <adec:decorative xmlns:adec="http://schemas.microsoft.com/office/drawing/2017/decorative" val="1"/>
              </a:ext>
            </a:extLst>
          </p:cNvPr>
          <p:cNvSpPr/>
          <p:nvPr/>
        </p:nvSpPr>
        <p:spPr bwMode="auto">
          <a:xfrm>
            <a:off x="10813072" y="4375232"/>
            <a:ext cx="257955" cy="88184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B99CD628-6919-F85E-911B-5F946CB2891C}"/>
              </a:ext>
              <a:ext uri="{C183D7F6-B498-43B3-948B-1728B52AA6E4}">
                <adec:decorative xmlns:adec="http://schemas.microsoft.com/office/drawing/2017/decorative" val="1"/>
              </a:ext>
            </a:extLst>
          </p:cNvPr>
          <p:cNvGrpSpPr/>
          <p:nvPr/>
        </p:nvGrpSpPr>
        <p:grpSpPr>
          <a:xfrm>
            <a:off x="10549343" y="4470832"/>
            <a:ext cx="1057440" cy="690643"/>
            <a:chOff x="38791" y="4603614"/>
            <a:chExt cx="1057440" cy="690643"/>
          </a:xfrm>
        </p:grpSpPr>
        <p:sp>
          <p:nvSpPr>
            <p:cNvPr id="204" name="TextBox 203">
              <a:extLst>
                <a:ext uri="{FF2B5EF4-FFF2-40B4-BE49-F238E27FC236}">
                  <a16:creationId xmlns:a16="http://schemas.microsoft.com/office/drawing/2014/main" id="{1198A5BE-DC16-CE93-03EC-A4A8328E04A6}"/>
                </a:ext>
              </a:extLst>
            </p:cNvPr>
            <p:cNvSpPr txBox="1"/>
            <p:nvPr/>
          </p:nvSpPr>
          <p:spPr>
            <a:xfrm>
              <a:off x="38791" y="4995073"/>
              <a:ext cx="1057440" cy="299184"/>
            </a:xfrm>
            <a:prstGeom prst="rect">
              <a:avLst/>
            </a:prstGeom>
            <a:noFill/>
          </p:spPr>
          <p:txBody>
            <a:bodyPr wrap="square" lIns="0" tIns="0" rIns="0" bIns="0" rtlCol="0">
              <a:spAutoFit/>
            </a:bodyPr>
            <a:lstStyle>
              <a:defPPr>
                <a:defRPr lang="en-US"/>
              </a:defPPr>
              <a:lvl1pPr>
                <a:defRPr sz="1400">
                  <a:solidFill>
                    <a:schemeClr val="tx2">
                      <a:lumMod val="65000"/>
                    </a:schemeClr>
                  </a:solidFill>
                </a:defRPr>
              </a:lvl1pPr>
            </a:lstStyle>
            <a:p>
              <a:pPr marL="0" marR="0" lvl="0" indent="0" algn="ctr" defTabSz="740664" rtl="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Segoe UI Semibold"/>
                  <a:ea typeface="+mn-ea"/>
                  <a:cs typeface="+mn-cs"/>
                </a:rPr>
                <a:t>Developers &amp; Data Scientists </a:t>
              </a:r>
            </a:p>
          </p:txBody>
        </p:sp>
        <p:grpSp>
          <p:nvGrpSpPr>
            <p:cNvPr id="205" name="Group 204">
              <a:extLst>
                <a:ext uri="{FF2B5EF4-FFF2-40B4-BE49-F238E27FC236}">
                  <a16:creationId xmlns:a16="http://schemas.microsoft.com/office/drawing/2014/main" id="{4D7D8497-D2FF-B6CB-41F2-40AEE04E4EFF}"/>
                </a:ext>
              </a:extLst>
            </p:cNvPr>
            <p:cNvGrpSpPr/>
            <p:nvPr/>
          </p:nvGrpSpPr>
          <p:grpSpPr>
            <a:xfrm>
              <a:off x="300547" y="4603614"/>
              <a:ext cx="533943" cy="337728"/>
              <a:chOff x="5131145" y="-41574"/>
              <a:chExt cx="703082" cy="444713"/>
            </a:xfrm>
          </p:grpSpPr>
          <p:pic>
            <p:nvPicPr>
              <p:cNvPr id="206" name="Graphic 205">
                <a:extLst>
                  <a:ext uri="{FF2B5EF4-FFF2-40B4-BE49-F238E27FC236}">
                    <a16:creationId xmlns:a16="http://schemas.microsoft.com/office/drawing/2014/main" id="{503A40CF-4A65-0F77-588C-14C5ADD0C8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89514" y="-41574"/>
                <a:ext cx="444713" cy="444713"/>
              </a:xfrm>
              <a:prstGeom prst="rect">
                <a:avLst/>
              </a:prstGeom>
            </p:spPr>
          </p:pic>
          <p:pic>
            <p:nvPicPr>
              <p:cNvPr id="207" name="Graphic 206">
                <a:extLst>
                  <a:ext uri="{FF2B5EF4-FFF2-40B4-BE49-F238E27FC236}">
                    <a16:creationId xmlns:a16="http://schemas.microsoft.com/office/drawing/2014/main" id="{1ADB4248-F85E-D195-1BA1-11FA89BBB43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31145" y="-14404"/>
                <a:ext cx="394711" cy="394711"/>
              </a:xfrm>
              <a:prstGeom prst="rect">
                <a:avLst/>
              </a:prstGeom>
            </p:spPr>
          </p:pic>
        </p:grpSp>
      </p:grpSp>
      <p:sp>
        <p:nvSpPr>
          <p:cNvPr id="230" name="TextBox 229">
            <a:extLst>
              <a:ext uri="{FF2B5EF4-FFF2-40B4-BE49-F238E27FC236}">
                <a16:creationId xmlns:a16="http://schemas.microsoft.com/office/drawing/2014/main" id="{9FD5F569-5125-603E-18F9-C7A3B5D5A706}"/>
              </a:ext>
              <a:ext uri="{C183D7F6-B498-43B3-948B-1728B52AA6E4}">
                <adec:decorative xmlns:adec="http://schemas.microsoft.com/office/drawing/2017/decorative" val="0"/>
              </a:ext>
            </a:extLst>
          </p:cNvPr>
          <p:cNvSpPr txBox="1"/>
          <p:nvPr/>
        </p:nvSpPr>
        <p:spPr>
          <a:xfrm>
            <a:off x="588262" y="5762942"/>
            <a:ext cx="118872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ML Platform</a:t>
            </a:r>
          </a:p>
        </p:txBody>
      </p:sp>
      <p:sp>
        <p:nvSpPr>
          <p:cNvPr id="226" name="Freeform 2">
            <a:extLst>
              <a:ext uri="{FF2B5EF4-FFF2-40B4-BE49-F238E27FC236}">
                <a16:creationId xmlns:a16="http://schemas.microsoft.com/office/drawing/2014/main" id="{52072822-EA2E-1829-623F-7C4ABB259A9F}"/>
              </a:ext>
              <a:ext uri="{C183D7F6-B498-43B3-948B-1728B52AA6E4}">
                <adec:decorative xmlns:adec="http://schemas.microsoft.com/office/drawing/2017/decorative" val="1"/>
              </a:ext>
            </a:extLst>
          </p:cNvPr>
          <p:cNvSpPr>
            <a:spLocks noChangeArrowheads="1"/>
          </p:cNvSpPr>
          <p:nvPr/>
        </p:nvSpPr>
        <p:spPr bwMode="auto">
          <a:xfrm>
            <a:off x="2886318" y="5413910"/>
            <a:ext cx="759741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solidFill>
                <a:srgbClr val="0078D4">
                  <a:lumMod val="60000"/>
                  <a:lumOff val="40000"/>
                </a:srgbClr>
              </a:solidFill>
              <a:effectLst/>
              <a:uLnTx/>
              <a:uFillTx/>
              <a:latin typeface="Segoe UI"/>
              <a:ea typeface="+mn-ea"/>
              <a:cs typeface="Segoe UI" pitchFamily="34" charset="0"/>
            </a:endParaRPr>
          </a:p>
        </p:txBody>
      </p:sp>
      <p:grpSp>
        <p:nvGrpSpPr>
          <p:cNvPr id="244" name="Group 243" descr="Azure Machine Learning">
            <a:extLst>
              <a:ext uri="{FF2B5EF4-FFF2-40B4-BE49-F238E27FC236}">
                <a16:creationId xmlns:a16="http://schemas.microsoft.com/office/drawing/2014/main" id="{1DA180CD-8B89-906A-FE49-17F72A199CAF}"/>
              </a:ext>
              <a:ext uri="{C183D7F6-B498-43B3-948B-1728B52AA6E4}">
                <adec:decorative xmlns:adec="http://schemas.microsoft.com/office/drawing/2017/decorative" val="0"/>
              </a:ext>
            </a:extLst>
          </p:cNvPr>
          <p:cNvGrpSpPr/>
          <p:nvPr/>
        </p:nvGrpSpPr>
        <p:grpSpPr>
          <a:xfrm>
            <a:off x="5609293" y="5709856"/>
            <a:ext cx="2151464" cy="413948"/>
            <a:chOff x="5766897" y="4951100"/>
            <a:chExt cx="2151464" cy="413948"/>
          </a:xfrm>
        </p:grpSpPr>
        <p:pic>
          <p:nvPicPr>
            <p:cNvPr id="245" name="Graphic 244">
              <a:extLst>
                <a:ext uri="{FF2B5EF4-FFF2-40B4-BE49-F238E27FC236}">
                  <a16:creationId xmlns:a16="http://schemas.microsoft.com/office/drawing/2014/main" id="{17CE85ED-FD1C-2999-47D7-D32F39D6CFB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66897" y="4951100"/>
              <a:ext cx="413950" cy="413948"/>
            </a:xfrm>
            <a:prstGeom prst="rect">
              <a:avLst/>
            </a:prstGeom>
          </p:spPr>
        </p:pic>
        <p:sp>
          <p:nvSpPr>
            <p:cNvPr id="246" name="TextBox 245">
              <a:extLst>
                <a:ext uri="{FF2B5EF4-FFF2-40B4-BE49-F238E27FC236}">
                  <a16:creationId xmlns:a16="http://schemas.microsoft.com/office/drawing/2014/main" id="{3151FEBD-8645-9578-FCAA-239B9FD4FB31}"/>
                </a:ext>
              </a:extLst>
            </p:cNvPr>
            <p:cNvSpPr txBox="1"/>
            <p:nvPr/>
          </p:nvSpPr>
          <p:spPr>
            <a:xfrm>
              <a:off x="6287273" y="5065740"/>
              <a:ext cx="1631088"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Azure Machine Learning</a:t>
              </a:r>
            </a:p>
          </p:txBody>
        </p:sp>
      </p:grpSp>
      <p:sp>
        <p:nvSpPr>
          <p:cNvPr id="229" name="TextBox 228">
            <a:extLst>
              <a:ext uri="{FF2B5EF4-FFF2-40B4-BE49-F238E27FC236}">
                <a16:creationId xmlns:a16="http://schemas.microsoft.com/office/drawing/2014/main" id="{DE836F1B-1A6E-067D-0F03-B10511EB022C}"/>
              </a:ext>
              <a:ext uri="{C183D7F6-B498-43B3-948B-1728B52AA6E4}">
                <adec:decorative xmlns:adec="http://schemas.microsoft.com/office/drawing/2017/decorative" val="0"/>
              </a:ext>
            </a:extLst>
          </p:cNvPr>
          <p:cNvSpPr txBox="1"/>
          <p:nvPr/>
        </p:nvSpPr>
        <p:spPr>
          <a:xfrm>
            <a:off x="588262" y="4566401"/>
            <a:ext cx="219456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Customizable AI Models</a:t>
            </a:r>
          </a:p>
        </p:txBody>
      </p:sp>
      <p:sp>
        <p:nvSpPr>
          <p:cNvPr id="231" name="TextBox 230">
            <a:extLst>
              <a:ext uri="{FF2B5EF4-FFF2-40B4-BE49-F238E27FC236}">
                <a16:creationId xmlns:a16="http://schemas.microsoft.com/office/drawing/2014/main" id="{3745BBE3-4F48-ADD8-3736-5F05C8359CC3}"/>
              </a:ext>
              <a:ext uri="{C183D7F6-B498-43B3-948B-1728B52AA6E4}">
                <adec:decorative xmlns:adec="http://schemas.microsoft.com/office/drawing/2017/decorative" val="0"/>
              </a:ext>
            </a:extLst>
          </p:cNvPr>
          <p:cNvSpPr txBox="1"/>
          <p:nvPr/>
        </p:nvSpPr>
        <p:spPr>
          <a:xfrm>
            <a:off x="588263" y="4819683"/>
            <a:ext cx="1202787"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50E6FF"/>
                </a:solidFill>
                <a:effectLst/>
                <a:uLnTx/>
                <a:uFillTx/>
                <a:latin typeface="Segoe UI"/>
                <a:ea typeface="Arial" charset="0"/>
                <a:cs typeface="Segoe UI" panose="020B0502040204020203" pitchFamily="34" charset="0"/>
              </a:rPr>
              <a:t>Cognitive Services</a:t>
            </a:r>
          </a:p>
        </p:txBody>
      </p:sp>
      <p:sp>
        <p:nvSpPr>
          <p:cNvPr id="227" name="Freeform 2">
            <a:extLst>
              <a:ext uri="{FF2B5EF4-FFF2-40B4-BE49-F238E27FC236}">
                <a16:creationId xmlns:a16="http://schemas.microsoft.com/office/drawing/2014/main" id="{1BAC9947-D5B7-2275-A008-91889FA3BBEA}"/>
              </a:ext>
              <a:ext uri="{C183D7F6-B498-43B3-948B-1728B52AA6E4}">
                <adec:decorative xmlns:adec="http://schemas.microsoft.com/office/drawing/2017/decorative" val="1"/>
              </a:ext>
            </a:extLst>
          </p:cNvPr>
          <p:cNvSpPr>
            <a:spLocks noChangeArrowheads="1"/>
          </p:cNvSpPr>
          <p:nvPr/>
        </p:nvSpPr>
        <p:spPr bwMode="auto">
          <a:xfrm>
            <a:off x="2888077" y="4313232"/>
            <a:ext cx="759741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solidFill>
                <a:srgbClr val="0078D4">
                  <a:lumMod val="60000"/>
                  <a:lumOff val="40000"/>
                </a:srgbClr>
              </a:solidFill>
              <a:effectLst/>
              <a:uLnTx/>
              <a:uFillTx/>
              <a:latin typeface="Segoe UI"/>
              <a:ea typeface="+mn-ea"/>
              <a:cs typeface="Segoe UI" pitchFamily="34" charset="0"/>
            </a:endParaRPr>
          </a:p>
        </p:txBody>
      </p:sp>
      <p:grpSp>
        <p:nvGrpSpPr>
          <p:cNvPr id="273" name="Vision" descr="vision service icon">
            <a:extLst>
              <a:ext uri="{FF2B5EF4-FFF2-40B4-BE49-F238E27FC236}">
                <a16:creationId xmlns:a16="http://schemas.microsoft.com/office/drawing/2014/main" id="{4E020AD1-EAE9-73AB-C869-ADFBE1871074}"/>
              </a:ext>
              <a:ext uri="{C183D7F6-B498-43B3-948B-1728B52AA6E4}">
                <adec:decorative xmlns:adec="http://schemas.microsoft.com/office/drawing/2017/decorative" val="0"/>
              </a:ext>
            </a:extLst>
          </p:cNvPr>
          <p:cNvGrpSpPr>
            <a:grpSpLocks noChangeAspect="1"/>
          </p:cNvGrpSpPr>
          <p:nvPr/>
        </p:nvGrpSpPr>
        <p:grpSpPr>
          <a:xfrm>
            <a:off x="3123735" y="4440127"/>
            <a:ext cx="365759" cy="379692"/>
            <a:chOff x="5548028" y="2938515"/>
            <a:chExt cx="455215" cy="461879"/>
          </a:xfrm>
        </p:grpSpPr>
        <p:grpSp>
          <p:nvGrpSpPr>
            <p:cNvPr id="274" name="Group 273">
              <a:extLst>
                <a:ext uri="{FF2B5EF4-FFF2-40B4-BE49-F238E27FC236}">
                  <a16:creationId xmlns:a16="http://schemas.microsoft.com/office/drawing/2014/main" id="{48F80B3F-D8F1-5EA3-7380-A6AACDEB004A}"/>
                </a:ext>
              </a:extLst>
            </p:cNvPr>
            <p:cNvGrpSpPr/>
            <p:nvPr/>
          </p:nvGrpSpPr>
          <p:grpSpPr>
            <a:xfrm>
              <a:off x="5548028" y="2938515"/>
              <a:ext cx="455215" cy="461879"/>
              <a:chOff x="5548028" y="2938515"/>
              <a:chExt cx="455215" cy="461879"/>
            </a:xfrm>
          </p:grpSpPr>
          <p:sp>
            <p:nvSpPr>
              <p:cNvPr id="294" name="Freeform: Shape 293">
                <a:extLst>
                  <a:ext uri="{FF2B5EF4-FFF2-40B4-BE49-F238E27FC236}">
                    <a16:creationId xmlns:a16="http://schemas.microsoft.com/office/drawing/2014/main" id="{37EF6459-E497-CDBF-373A-2A30EB8C25CA}"/>
                  </a:ext>
                </a:extLst>
              </p:cNvPr>
              <p:cNvSpPr/>
              <p:nvPr/>
            </p:nvSpPr>
            <p:spPr bwMode="auto">
              <a:xfrm rot="5400000">
                <a:off x="5548028"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Freeform: Shape 294">
                <a:extLst>
                  <a:ext uri="{FF2B5EF4-FFF2-40B4-BE49-F238E27FC236}">
                    <a16:creationId xmlns:a16="http://schemas.microsoft.com/office/drawing/2014/main" id="{83505EBE-102F-BC95-0A46-CFDA0A2F92BA}"/>
                  </a:ext>
                </a:extLst>
              </p:cNvPr>
              <p:cNvSpPr/>
              <p:nvPr/>
            </p:nvSpPr>
            <p:spPr bwMode="auto">
              <a:xfrm rot="16200000" flipV="1">
                <a:off x="5548028"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Freeform: Shape 295">
                <a:extLst>
                  <a:ext uri="{FF2B5EF4-FFF2-40B4-BE49-F238E27FC236}">
                    <a16:creationId xmlns:a16="http://schemas.microsoft.com/office/drawing/2014/main" id="{9859CE15-50C5-B88B-EEBF-30972B759A78}"/>
                  </a:ext>
                </a:extLst>
              </p:cNvPr>
              <p:cNvSpPr/>
              <p:nvPr/>
            </p:nvSpPr>
            <p:spPr bwMode="auto">
              <a:xfrm rot="16200000" flipH="1">
                <a:off x="5936403"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A50C60BE-7BBF-542B-3D25-6D9103B7A93A}"/>
                  </a:ext>
                </a:extLst>
              </p:cNvPr>
              <p:cNvSpPr/>
              <p:nvPr/>
            </p:nvSpPr>
            <p:spPr bwMode="auto">
              <a:xfrm rot="5400000" flipH="1" flipV="1">
                <a:off x="5936403"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75" name="Straight Connector 274">
              <a:extLst>
                <a:ext uri="{FF2B5EF4-FFF2-40B4-BE49-F238E27FC236}">
                  <a16:creationId xmlns:a16="http://schemas.microsoft.com/office/drawing/2014/main" id="{0194A52C-B60A-6887-94DE-285C25B28F59}"/>
                </a:ext>
              </a:extLst>
            </p:cNvPr>
            <p:cNvCxnSpPr>
              <a:cxnSpLocks/>
            </p:cNvCxnSpPr>
            <p:nvPr/>
          </p:nvCxnSpPr>
          <p:spPr>
            <a:xfrm>
              <a:off x="5766348" y="3250307"/>
              <a:ext cx="268" cy="72316"/>
            </a:xfrm>
            <a:prstGeom prst="line">
              <a:avLst/>
            </a:prstGeom>
            <a:noFill/>
            <a:ln w="9525" cap="rnd" cmpd="sng" algn="ctr">
              <a:solidFill>
                <a:srgbClr val="50E6FF"/>
              </a:solidFill>
              <a:prstDash val="sysDot"/>
              <a:headEnd type="none" w="lg" len="med"/>
              <a:tailEnd type="none" w="lg" len="med"/>
            </a:ln>
            <a:effectLst/>
          </p:spPr>
        </p:cxnSp>
        <p:cxnSp>
          <p:nvCxnSpPr>
            <p:cNvPr id="276" name="Straight Connector 275">
              <a:extLst>
                <a:ext uri="{FF2B5EF4-FFF2-40B4-BE49-F238E27FC236}">
                  <a16:creationId xmlns:a16="http://schemas.microsoft.com/office/drawing/2014/main" id="{562E0E69-98B2-19EC-9D80-7175549E8BDA}"/>
                </a:ext>
              </a:extLst>
            </p:cNvPr>
            <p:cNvCxnSpPr>
              <a:cxnSpLocks/>
              <a:endCxn id="287" idx="2"/>
            </p:cNvCxnSpPr>
            <p:nvPr/>
          </p:nvCxnSpPr>
          <p:spPr>
            <a:xfrm>
              <a:off x="5774393" y="3022477"/>
              <a:ext cx="25349" cy="145036"/>
            </a:xfrm>
            <a:prstGeom prst="line">
              <a:avLst/>
            </a:prstGeom>
            <a:noFill/>
            <a:ln w="9525" cap="rnd" cmpd="sng" algn="ctr">
              <a:solidFill>
                <a:srgbClr val="50E6FF"/>
              </a:solidFill>
              <a:prstDash val="sysDot"/>
              <a:headEnd type="none" w="lg" len="med"/>
              <a:tailEnd type="none" w="lg" len="med"/>
            </a:ln>
            <a:effectLst/>
          </p:spPr>
        </p:cxnSp>
        <p:cxnSp>
          <p:nvCxnSpPr>
            <p:cNvPr id="277" name="Straight Connector 276">
              <a:extLst>
                <a:ext uri="{FF2B5EF4-FFF2-40B4-BE49-F238E27FC236}">
                  <a16:creationId xmlns:a16="http://schemas.microsoft.com/office/drawing/2014/main" id="{AC93592A-C9ED-E9FF-85E0-7377A0E9E0DE}"/>
                </a:ext>
              </a:extLst>
            </p:cNvPr>
            <p:cNvCxnSpPr>
              <a:cxnSpLocks/>
              <a:stCxn id="292" idx="1"/>
            </p:cNvCxnSpPr>
            <p:nvPr/>
          </p:nvCxnSpPr>
          <p:spPr>
            <a:xfrm flipH="1">
              <a:off x="5687889" y="3064353"/>
              <a:ext cx="190122" cy="1792"/>
            </a:xfrm>
            <a:prstGeom prst="line">
              <a:avLst/>
            </a:prstGeom>
            <a:noFill/>
            <a:ln w="9525" cap="rnd" cmpd="sng" algn="ctr">
              <a:solidFill>
                <a:srgbClr val="50E6FF"/>
              </a:solidFill>
              <a:prstDash val="sysDot"/>
              <a:headEnd type="none" w="lg" len="med"/>
              <a:tailEnd type="none" w="lg" len="med"/>
            </a:ln>
            <a:effectLst/>
          </p:spPr>
        </p:cxnSp>
        <p:cxnSp>
          <p:nvCxnSpPr>
            <p:cNvPr id="278" name="Straight Connector 277">
              <a:extLst>
                <a:ext uri="{FF2B5EF4-FFF2-40B4-BE49-F238E27FC236}">
                  <a16:creationId xmlns:a16="http://schemas.microsoft.com/office/drawing/2014/main" id="{C3E20546-3323-DBF6-11D7-E32AD8FCA7CE}"/>
                </a:ext>
              </a:extLst>
            </p:cNvPr>
            <p:cNvCxnSpPr>
              <a:cxnSpLocks/>
              <a:stCxn id="287" idx="0"/>
              <a:endCxn id="293" idx="2"/>
            </p:cNvCxnSpPr>
            <p:nvPr/>
          </p:nvCxnSpPr>
          <p:spPr>
            <a:xfrm flipH="1" flipV="1">
              <a:off x="5666912" y="3087123"/>
              <a:ext cx="132830" cy="38433"/>
            </a:xfrm>
            <a:prstGeom prst="line">
              <a:avLst/>
            </a:prstGeom>
            <a:noFill/>
            <a:ln w="9525" cap="rnd" cmpd="sng" algn="ctr">
              <a:solidFill>
                <a:srgbClr val="50E6FF"/>
              </a:solidFill>
              <a:prstDash val="sysDot"/>
              <a:headEnd type="none" w="lg" len="med"/>
              <a:tailEnd type="none" w="lg" len="med"/>
            </a:ln>
            <a:effectLst/>
          </p:spPr>
        </p:cxnSp>
        <p:cxnSp>
          <p:nvCxnSpPr>
            <p:cNvPr id="279" name="Straight Connector 278">
              <a:extLst>
                <a:ext uri="{FF2B5EF4-FFF2-40B4-BE49-F238E27FC236}">
                  <a16:creationId xmlns:a16="http://schemas.microsoft.com/office/drawing/2014/main" id="{429E3E61-C501-CDFF-87B9-3C227A82D1BF}"/>
                </a:ext>
              </a:extLst>
            </p:cNvPr>
            <p:cNvCxnSpPr>
              <a:cxnSpLocks/>
            </p:cNvCxnSpPr>
            <p:nvPr/>
          </p:nvCxnSpPr>
          <p:spPr>
            <a:xfrm flipV="1">
              <a:off x="5799741" y="3072522"/>
              <a:ext cx="69901" cy="26362"/>
            </a:xfrm>
            <a:prstGeom prst="line">
              <a:avLst/>
            </a:prstGeom>
            <a:noFill/>
            <a:ln w="9525" cap="rnd" cmpd="sng" algn="ctr">
              <a:solidFill>
                <a:srgbClr val="50E6FF"/>
              </a:solidFill>
              <a:prstDash val="sysDot"/>
              <a:headEnd type="none" w="lg" len="med"/>
              <a:tailEnd type="none" w="lg" len="med"/>
            </a:ln>
            <a:effectLst/>
          </p:spPr>
        </p:cxnSp>
        <p:cxnSp>
          <p:nvCxnSpPr>
            <p:cNvPr id="280" name="Straight Connector 279">
              <a:extLst>
                <a:ext uri="{FF2B5EF4-FFF2-40B4-BE49-F238E27FC236}">
                  <a16:creationId xmlns:a16="http://schemas.microsoft.com/office/drawing/2014/main" id="{5D0F9E20-073E-DC3E-8499-90D4FD594BC8}"/>
                </a:ext>
              </a:extLst>
            </p:cNvPr>
            <p:cNvCxnSpPr>
              <a:cxnSpLocks/>
            </p:cNvCxnSpPr>
            <p:nvPr/>
          </p:nvCxnSpPr>
          <p:spPr>
            <a:xfrm flipH="1">
              <a:off x="5672166" y="3142233"/>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1" name="Straight Connector 280">
              <a:extLst>
                <a:ext uri="{FF2B5EF4-FFF2-40B4-BE49-F238E27FC236}">
                  <a16:creationId xmlns:a16="http://schemas.microsoft.com/office/drawing/2014/main" id="{1C603850-498F-5640-9103-D0B71E4BF9A6}"/>
                </a:ext>
              </a:extLst>
            </p:cNvPr>
            <p:cNvCxnSpPr>
              <a:cxnSpLocks/>
            </p:cNvCxnSpPr>
            <p:nvPr/>
          </p:nvCxnSpPr>
          <p:spPr>
            <a:xfrm>
              <a:off x="5792962" y="3145048"/>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2" name="Straight Connector 281">
              <a:extLst>
                <a:ext uri="{FF2B5EF4-FFF2-40B4-BE49-F238E27FC236}">
                  <a16:creationId xmlns:a16="http://schemas.microsoft.com/office/drawing/2014/main" id="{2FB50592-B41F-A158-9519-A3698707EC1E}"/>
                </a:ext>
              </a:extLst>
            </p:cNvPr>
            <p:cNvCxnSpPr>
              <a:cxnSpLocks/>
              <a:stCxn id="286" idx="1"/>
            </p:cNvCxnSpPr>
            <p:nvPr/>
          </p:nvCxnSpPr>
          <p:spPr>
            <a:xfrm flipH="1" flipV="1">
              <a:off x="5681745" y="3220382"/>
              <a:ext cx="76680" cy="19901"/>
            </a:xfrm>
            <a:prstGeom prst="line">
              <a:avLst/>
            </a:prstGeom>
            <a:noFill/>
            <a:ln w="9525" cap="rnd" cmpd="sng" algn="ctr">
              <a:solidFill>
                <a:srgbClr val="50E6FF"/>
              </a:solidFill>
              <a:prstDash val="sysDot"/>
              <a:headEnd type="none" w="lg" len="med"/>
              <a:tailEnd type="none" w="lg" len="med"/>
            </a:ln>
            <a:effectLst/>
          </p:spPr>
        </p:cxnSp>
        <p:cxnSp>
          <p:nvCxnSpPr>
            <p:cNvPr id="283" name="Straight Connector 282">
              <a:extLst>
                <a:ext uri="{FF2B5EF4-FFF2-40B4-BE49-F238E27FC236}">
                  <a16:creationId xmlns:a16="http://schemas.microsoft.com/office/drawing/2014/main" id="{4EB0BD4E-9EA2-E626-624E-0F2E206DDEAD}"/>
                </a:ext>
              </a:extLst>
            </p:cNvPr>
            <p:cNvCxnSpPr>
              <a:cxnSpLocks/>
              <a:stCxn id="286" idx="3"/>
            </p:cNvCxnSpPr>
            <p:nvPr/>
          </p:nvCxnSpPr>
          <p:spPr>
            <a:xfrm flipV="1">
              <a:off x="5800381" y="3223197"/>
              <a:ext cx="78840" cy="17087"/>
            </a:xfrm>
            <a:prstGeom prst="line">
              <a:avLst/>
            </a:prstGeom>
            <a:noFill/>
            <a:ln w="9525" cap="rnd" cmpd="sng" algn="ctr">
              <a:solidFill>
                <a:srgbClr val="50E6FF"/>
              </a:solidFill>
              <a:prstDash val="sysDot"/>
              <a:headEnd type="none" w="lg" len="med"/>
              <a:tailEnd type="none" w="lg" len="med"/>
            </a:ln>
            <a:effectLst/>
          </p:spPr>
        </p:cxnSp>
        <p:grpSp>
          <p:nvGrpSpPr>
            <p:cNvPr id="284" name="Group 283">
              <a:extLst>
                <a:ext uri="{FF2B5EF4-FFF2-40B4-BE49-F238E27FC236}">
                  <a16:creationId xmlns:a16="http://schemas.microsoft.com/office/drawing/2014/main" id="{91CECC85-EC7E-84EE-CEEB-B56DFD8DD2A4}"/>
                </a:ext>
              </a:extLst>
            </p:cNvPr>
            <p:cNvGrpSpPr/>
            <p:nvPr/>
          </p:nvGrpSpPr>
          <p:grpSpPr>
            <a:xfrm>
              <a:off x="5645933" y="2971785"/>
              <a:ext cx="274035" cy="404067"/>
              <a:chOff x="5636354" y="2960513"/>
              <a:chExt cx="274035" cy="404067"/>
            </a:xfrm>
          </p:grpSpPr>
          <p:sp>
            <p:nvSpPr>
              <p:cNvPr id="285" name="Rectangle 284">
                <a:extLst>
                  <a:ext uri="{FF2B5EF4-FFF2-40B4-BE49-F238E27FC236}">
                    <a16:creationId xmlns:a16="http://schemas.microsoft.com/office/drawing/2014/main" id="{CE3F0A6B-C64F-E918-A64A-AFD41DB7F755}"/>
                  </a:ext>
                </a:extLst>
              </p:cNvPr>
              <p:cNvSpPr/>
              <p:nvPr/>
            </p:nvSpPr>
            <p:spPr bwMode="auto">
              <a:xfrm>
                <a:off x="5757785" y="332262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6" name="Rectangle 285">
                <a:extLst>
                  <a:ext uri="{FF2B5EF4-FFF2-40B4-BE49-F238E27FC236}">
                    <a16:creationId xmlns:a16="http://schemas.microsoft.com/office/drawing/2014/main" id="{6590B890-4DB8-6B7D-D4A7-F893D0C0721E}"/>
                  </a:ext>
                </a:extLst>
              </p:cNvPr>
              <p:cNvSpPr/>
              <p:nvPr/>
            </p:nvSpPr>
            <p:spPr bwMode="auto">
              <a:xfrm>
                <a:off x="5748846" y="320803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7" name="Rectangle 286">
                <a:extLst>
                  <a:ext uri="{FF2B5EF4-FFF2-40B4-BE49-F238E27FC236}">
                    <a16:creationId xmlns:a16="http://schemas.microsoft.com/office/drawing/2014/main" id="{42E3565B-E416-C687-FC5C-F015E12EBFD5}"/>
                  </a:ext>
                </a:extLst>
              </p:cNvPr>
              <p:cNvSpPr/>
              <p:nvPr/>
            </p:nvSpPr>
            <p:spPr bwMode="auto">
              <a:xfrm>
                <a:off x="5769184" y="311428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8" name="Rectangle 287">
                <a:extLst>
                  <a:ext uri="{FF2B5EF4-FFF2-40B4-BE49-F238E27FC236}">
                    <a16:creationId xmlns:a16="http://schemas.microsoft.com/office/drawing/2014/main" id="{905D4A78-CF17-054A-A809-664DD24E5140}"/>
                  </a:ext>
                </a:extLst>
              </p:cNvPr>
              <p:cNvSpPr/>
              <p:nvPr/>
            </p:nvSpPr>
            <p:spPr bwMode="auto">
              <a:xfrm>
                <a:off x="5868432" y="3188537"/>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9" name="Rectangle 288">
                <a:extLst>
                  <a:ext uri="{FF2B5EF4-FFF2-40B4-BE49-F238E27FC236}">
                    <a16:creationId xmlns:a16="http://schemas.microsoft.com/office/drawing/2014/main" id="{A3609178-DAA5-752D-FE5A-248F6AAFCE5C}"/>
                  </a:ext>
                </a:extLst>
              </p:cNvPr>
              <p:cNvSpPr/>
              <p:nvPr/>
            </p:nvSpPr>
            <p:spPr bwMode="auto">
              <a:xfrm>
                <a:off x="5636354" y="318820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0" name="Group 289">
                <a:extLst>
                  <a:ext uri="{FF2B5EF4-FFF2-40B4-BE49-F238E27FC236}">
                    <a16:creationId xmlns:a16="http://schemas.microsoft.com/office/drawing/2014/main" id="{392234D9-90BE-44E7-245F-D8300614B599}"/>
                  </a:ext>
                </a:extLst>
              </p:cNvPr>
              <p:cNvGrpSpPr/>
              <p:nvPr/>
            </p:nvGrpSpPr>
            <p:grpSpPr>
              <a:xfrm>
                <a:off x="5636354" y="2960513"/>
                <a:ext cx="274035" cy="115338"/>
                <a:chOff x="5636354" y="2960513"/>
                <a:chExt cx="274035" cy="115338"/>
              </a:xfrm>
            </p:grpSpPr>
            <p:sp>
              <p:nvSpPr>
                <p:cNvPr id="291" name="Rectangle 290">
                  <a:extLst>
                    <a:ext uri="{FF2B5EF4-FFF2-40B4-BE49-F238E27FC236}">
                      <a16:creationId xmlns:a16="http://schemas.microsoft.com/office/drawing/2014/main" id="{DC7B7203-42EF-1B7F-5BCD-842C864F7A7E}"/>
                    </a:ext>
                  </a:extLst>
                </p:cNvPr>
                <p:cNvSpPr/>
                <p:nvPr/>
              </p:nvSpPr>
              <p:spPr bwMode="auto">
                <a:xfrm>
                  <a:off x="5748846" y="296051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2" name="Rectangle 291">
                  <a:extLst>
                    <a:ext uri="{FF2B5EF4-FFF2-40B4-BE49-F238E27FC236}">
                      <a16:creationId xmlns:a16="http://schemas.microsoft.com/office/drawing/2014/main" id="{1B13CAE8-0044-B65D-6C20-0C06030688C4}"/>
                    </a:ext>
                  </a:extLst>
                </p:cNvPr>
                <p:cNvSpPr/>
                <p:nvPr/>
              </p:nvSpPr>
              <p:spPr bwMode="auto">
                <a:xfrm>
                  <a:off x="5868432" y="3032102"/>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Rectangle 292">
                  <a:extLst>
                    <a:ext uri="{FF2B5EF4-FFF2-40B4-BE49-F238E27FC236}">
                      <a16:creationId xmlns:a16="http://schemas.microsoft.com/office/drawing/2014/main" id="{38344BCD-B17F-69DA-CE54-86B6E740C16A}"/>
                    </a:ext>
                  </a:extLst>
                </p:cNvPr>
                <p:cNvSpPr/>
                <p:nvPr/>
              </p:nvSpPr>
              <p:spPr bwMode="auto">
                <a:xfrm>
                  <a:off x="5636354" y="303389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298" name="TextBox 297">
            <a:extLst>
              <a:ext uri="{FF2B5EF4-FFF2-40B4-BE49-F238E27FC236}">
                <a16:creationId xmlns:a16="http://schemas.microsoft.com/office/drawing/2014/main" id="{ABC3A64E-A366-11BB-BE58-A0B1610CB8F8}"/>
              </a:ext>
              <a:ext uri="{C183D7F6-B498-43B3-948B-1728B52AA6E4}">
                <adec:decorative xmlns:adec="http://schemas.microsoft.com/office/drawing/2017/decorative" val="1"/>
              </a:ext>
            </a:extLst>
          </p:cNvPr>
          <p:cNvSpPr txBox="1"/>
          <p:nvPr/>
        </p:nvSpPr>
        <p:spPr>
          <a:xfrm>
            <a:off x="3118749" y="5002003"/>
            <a:ext cx="41197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Vision</a:t>
            </a:r>
          </a:p>
        </p:txBody>
      </p:sp>
      <p:grpSp>
        <p:nvGrpSpPr>
          <p:cNvPr id="263" name="Group 262" descr="speech service icon">
            <a:extLst>
              <a:ext uri="{FF2B5EF4-FFF2-40B4-BE49-F238E27FC236}">
                <a16:creationId xmlns:a16="http://schemas.microsoft.com/office/drawing/2014/main" id="{C7C8D046-16EA-A9A0-90DA-C7D3A120FC0E}"/>
              </a:ext>
              <a:ext uri="{C183D7F6-B498-43B3-948B-1728B52AA6E4}">
                <adec:decorative xmlns:adec="http://schemas.microsoft.com/office/drawing/2017/decorative" val="0"/>
              </a:ext>
            </a:extLst>
          </p:cNvPr>
          <p:cNvGrpSpPr>
            <a:grpSpLocks noChangeAspect="1"/>
          </p:cNvGrpSpPr>
          <p:nvPr/>
        </p:nvGrpSpPr>
        <p:grpSpPr>
          <a:xfrm>
            <a:off x="4735694" y="4451151"/>
            <a:ext cx="365761" cy="305713"/>
            <a:chOff x="5135117" y="4566359"/>
            <a:chExt cx="389565" cy="325609"/>
          </a:xfrm>
        </p:grpSpPr>
        <p:sp>
          <p:nvSpPr>
            <p:cNvPr id="264" name="Rectangle: Rounded Corners 263">
              <a:extLst>
                <a:ext uri="{FF2B5EF4-FFF2-40B4-BE49-F238E27FC236}">
                  <a16:creationId xmlns:a16="http://schemas.microsoft.com/office/drawing/2014/main" id="{A3FA5D40-ACB5-99E4-1413-1C6EB555AE30}"/>
                </a:ext>
              </a:extLst>
            </p:cNvPr>
            <p:cNvSpPr/>
            <p:nvPr/>
          </p:nvSpPr>
          <p:spPr bwMode="auto">
            <a:xfrm>
              <a:off x="5276793"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ectangle: Rounded Corners 264">
              <a:extLst>
                <a:ext uri="{FF2B5EF4-FFF2-40B4-BE49-F238E27FC236}">
                  <a16:creationId xmlns:a16="http://schemas.microsoft.com/office/drawing/2014/main" id="{E8641DCF-FB63-9A55-0CCE-693070A08878}"/>
                </a:ext>
              </a:extLst>
            </p:cNvPr>
            <p:cNvSpPr/>
            <p:nvPr/>
          </p:nvSpPr>
          <p:spPr bwMode="auto">
            <a:xfrm>
              <a:off x="5322522" y="4566359"/>
              <a:ext cx="15565" cy="32560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Rectangle: Rounded Corners 265">
              <a:extLst>
                <a:ext uri="{FF2B5EF4-FFF2-40B4-BE49-F238E27FC236}">
                  <a16:creationId xmlns:a16="http://schemas.microsoft.com/office/drawing/2014/main" id="{944F23FC-7E49-DD14-1FD0-185BC014A0C1}"/>
                </a:ext>
              </a:extLst>
            </p:cNvPr>
            <p:cNvSpPr/>
            <p:nvPr/>
          </p:nvSpPr>
          <p:spPr bwMode="auto">
            <a:xfrm>
              <a:off x="5368818"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Rectangle: Rounded Corners 266">
              <a:extLst>
                <a:ext uri="{FF2B5EF4-FFF2-40B4-BE49-F238E27FC236}">
                  <a16:creationId xmlns:a16="http://schemas.microsoft.com/office/drawing/2014/main" id="{6BECDE41-4F95-274C-BBAC-1C7AF9FB1034}"/>
                </a:ext>
              </a:extLst>
            </p:cNvPr>
            <p:cNvSpPr/>
            <p:nvPr/>
          </p:nvSpPr>
          <p:spPr bwMode="auto">
            <a:xfrm>
              <a:off x="5135117"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ectangle: Rounded Corners 267">
              <a:extLst>
                <a:ext uri="{FF2B5EF4-FFF2-40B4-BE49-F238E27FC236}">
                  <a16:creationId xmlns:a16="http://schemas.microsoft.com/office/drawing/2014/main" id="{57B1F556-27EB-E69E-68D1-F6B71A3F697B}"/>
                </a:ext>
              </a:extLst>
            </p:cNvPr>
            <p:cNvSpPr/>
            <p:nvPr/>
          </p:nvSpPr>
          <p:spPr bwMode="auto">
            <a:xfrm>
              <a:off x="5182113"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Rectangle: Rounded Corners 268">
              <a:extLst>
                <a:ext uri="{FF2B5EF4-FFF2-40B4-BE49-F238E27FC236}">
                  <a16:creationId xmlns:a16="http://schemas.microsoft.com/office/drawing/2014/main" id="{42DB687A-2D47-C059-B1DD-D3A996050EF1}"/>
                </a:ext>
              </a:extLst>
            </p:cNvPr>
            <p:cNvSpPr/>
            <p:nvPr/>
          </p:nvSpPr>
          <p:spPr bwMode="auto">
            <a:xfrm>
              <a:off x="5228393"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Rectangle: Rounded Corners 269">
              <a:extLst>
                <a:ext uri="{FF2B5EF4-FFF2-40B4-BE49-F238E27FC236}">
                  <a16:creationId xmlns:a16="http://schemas.microsoft.com/office/drawing/2014/main" id="{FAB4A64A-FB0A-F41F-964A-AF9DF8F0784A}"/>
                </a:ext>
              </a:extLst>
            </p:cNvPr>
            <p:cNvSpPr/>
            <p:nvPr/>
          </p:nvSpPr>
          <p:spPr bwMode="auto">
            <a:xfrm>
              <a:off x="5417671"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ectangle: Rounded Corners 270">
              <a:extLst>
                <a:ext uri="{FF2B5EF4-FFF2-40B4-BE49-F238E27FC236}">
                  <a16:creationId xmlns:a16="http://schemas.microsoft.com/office/drawing/2014/main" id="{2AB55D2E-647E-9CB7-A44E-7BF0D46ABD25}"/>
                </a:ext>
              </a:extLst>
            </p:cNvPr>
            <p:cNvSpPr/>
            <p:nvPr/>
          </p:nvSpPr>
          <p:spPr bwMode="auto">
            <a:xfrm>
              <a:off x="5458741"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Rounded Corners 271">
              <a:extLst>
                <a:ext uri="{FF2B5EF4-FFF2-40B4-BE49-F238E27FC236}">
                  <a16:creationId xmlns:a16="http://schemas.microsoft.com/office/drawing/2014/main" id="{EEB340AF-8EB7-534F-A4EB-2E40D15900DA}"/>
                </a:ext>
              </a:extLst>
            </p:cNvPr>
            <p:cNvSpPr/>
            <p:nvPr/>
          </p:nvSpPr>
          <p:spPr bwMode="auto">
            <a:xfrm>
              <a:off x="5508401"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9" name="TextBox 298">
            <a:extLst>
              <a:ext uri="{FF2B5EF4-FFF2-40B4-BE49-F238E27FC236}">
                <a16:creationId xmlns:a16="http://schemas.microsoft.com/office/drawing/2014/main" id="{0464FDD7-E99F-CE73-93B2-0ACEF52C1515}"/>
              </a:ext>
              <a:ext uri="{C183D7F6-B498-43B3-948B-1728B52AA6E4}">
                <adec:decorative xmlns:adec="http://schemas.microsoft.com/office/drawing/2017/decorative" val="1"/>
              </a:ext>
            </a:extLst>
          </p:cNvPr>
          <p:cNvSpPr txBox="1"/>
          <p:nvPr/>
        </p:nvSpPr>
        <p:spPr>
          <a:xfrm>
            <a:off x="4674497" y="5002003"/>
            <a:ext cx="488916"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Speech</a:t>
            </a:r>
          </a:p>
        </p:txBody>
      </p:sp>
      <p:grpSp>
        <p:nvGrpSpPr>
          <p:cNvPr id="247" name="Group 246" descr="language service icon">
            <a:extLst>
              <a:ext uri="{FF2B5EF4-FFF2-40B4-BE49-F238E27FC236}">
                <a16:creationId xmlns:a16="http://schemas.microsoft.com/office/drawing/2014/main" id="{15140C14-5D40-6667-E5EA-23DE65700B5E}"/>
              </a:ext>
              <a:ext uri="{C183D7F6-B498-43B3-948B-1728B52AA6E4}">
                <adec:decorative xmlns:adec="http://schemas.microsoft.com/office/drawing/2017/decorative" val="0"/>
              </a:ext>
            </a:extLst>
          </p:cNvPr>
          <p:cNvGrpSpPr>
            <a:grpSpLocks noChangeAspect="1"/>
          </p:cNvGrpSpPr>
          <p:nvPr/>
        </p:nvGrpSpPr>
        <p:grpSpPr>
          <a:xfrm>
            <a:off x="6342483" y="4453056"/>
            <a:ext cx="365759" cy="358628"/>
            <a:chOff x="7203929" y="4575567"/>
            <a:chExt cx="317550" cy="311358"/>
          </a:xfrm>
        </p:grpSpPr>
        <p:sp>
          <p:nvSpPr>
            <p:cNvPr id="248" name="Freeform: Shape 247">
              <a:extLst>
                <a:ext uri="{FF2B5EF4-FFF2-40B4-BE49-F238E27FC236}">
                  <a16:creationId xmlns:a16="http://schemas.microsoft.com/office/drawing/2014/main" id="{97B56C61-2081-9076-E601-21C7D9957177}"/>
                </a:ext>
              </a:extLst>
            </p:cNvPr>
            <p:cNvSpPr/>
            <p:nvPr/>
          </p:nvSpPr>
          <p:spPr bwMode="auto">
            <a:xfrm>
              <a:off x="7203929" y="4591770"/>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Freeform: Shape 248">
              <a:extLst>
                <a:ext uri="{FF2B5EF4-FFF2-40B4-BE49-F238E27FC236}">
                  <a16:creationId xmlns:a16="http://schemas.microsoft.com/office/drawing/2014/main" id="{E2A21632-7447-70FC-5275-0EF543DAB22D}"/>
                </a:ext>
              </a:extLst>
            </p:cNvPr>
            <p:cNvSpPr/>
            <p:nvPr/>
          </p:nvSpPr>
          <p:spPr bwMode="auto">
            <a:xfrm>
              <a:off x="7385189" y="4764733"/>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chemeClr val="accent2"/>
            </a:solidFill>
            <a:ln w="12700"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Freeform: Shape 249">
              <a:extLst>
                <a:ext uri="{FF2B5EF4-FFF2-40B4-BE49-F238E27FC236}">
                  <a16:creationId xmlns:a16="http://schemas.microsoft.com/office/drawing/2014/main" id="{279A64B5-7EC5-6196-339E-B58BAB088C03}"/>
                </a:ext>
              </a:extLst>
            </p:cNvPr>
            <p:cNvSpPr/>
            <p:nvPr/>
          </p:nvSpPr>
          <p:spPr bwMode="auto">
            <a:xfrm rot="18188466">
              <a:off x="7214503" y="4631172"/>
              <a:ext cx="290936" cy="179726"/>
            </a:xfrm>
            <a:custGeom>
              <a:avLst/>
              <a:gdLst>
                <a:gd name="connsiteX0" fmla="*/ 72342 w 509381"/>
                <a:gd name="connsiteY0" fmla="*/ 25018 h 341542"/>
                <a:gd name="connsiteX1" fmla="*/ 67298 w 509381"/>
                <a:gd name="connsiteY1" fmla="*/ 32041 h 341542"/>
                <a:gd name="connsiteX2" fmla="*/ 43259 w 509381"/>
                <a:gd name="connsiteY2" fmla="*/ 173878 h 341542"/>
                <a:gd name="connsiteX3" fmla="*/ 50859 w 509381"/>
                <a:gd name="connsiteY3" fmla="*/ 196938 h 341542"/>
                <a:gd name="connsiteX4" fmla="*/ 79332 w 509381"/>
                <a:gd name="connsiteY4" fmla="*/ 186206 h 341542"/>
                <a:gd name="connsiteX5" fmla="*/ 60605 w 509381"/>
                <a:gd name="connsiteY5" fmla="*/ 275386 h 341542"/>
                <a:gd name="connsiteX6" fmla="*/ 0 w 509381"/>
                <a:gd name="connsiteY6" fmla="*/ 216104 h 341542"/>
                <a:gd name="connsiteX7" fmla="*/ 24323 w 509381"/>
                <a:gd name="connsiteY7" fmla="*/ 206937 h 341542"/>
                <a:gd name="connsiteX8" fmla="*/ 15225 w 509381"/>
                <a:gd name="connsiteY8" fmla="*/ 179331 h 341542"/>
                <a:gd name="connsiteX9" fmla="*/ 42625 w 509381"/>
                <a:gd name="connsiteY9" fmla="*/ 17665 h 341542"/>
                <a:gd name="connsiteX10" fmla="*/ 55313 w 509381"/>
                <a:gd name="connsiteY10" fmla="*/ 0 h 341542"/>
                <a:gd name="connsiteX11" fmla="*/ 463819 w 509381"/>
                <a:gd name="connsiteY11" fmla="*/ 71088 h 341542"/>
                <a:gd name="connsiteX12" fmla="*/ 509381 w 509381"/>
                <a:gd name="connsiteY12" fmla="*/ 142583 h 341542"/>
                <a:gd name="connsiteX13" fmla="*/ 474254 w 509381"/>
                <a:gd name="connsiteY13" fmla="*/ 142583 h 341542"/>
                <a:gd name="connsiteX14" fmla="*/ 471059 w 509381"/>
                <a:gd name="connsiteY14" fmla="*/ 185182 h 341542"/>
                <a:gd name="connsiteX15" fmla="*/ 350884 w 509381"/>
                <a:gd name="connsiteY15" fmla="*/ 341542 h 341542"/>
                <a:gd name="connsiteX16" fmla="*/ 337746 w 509381"/>
                <a:gd name="connsiteY16" fmla="*/ 316191 h 341542"/>
                <a:gd name="connsiteX17" fmla="*/ 446495 w 509381"/>
                <a:gd name="connsiteY17" fmla="*/ 159805 h 341542"/>
                <a:gd name="connsiteX18" fmla="*/ 446962 w 509381"/>
                <a:gd name="connsiteY18" fmla="*/ 142583 h 341542"/>
                <a:gd name="connsiteX19" fmla="*/ 418256 w 509381"/>
                <a:gd name="connsiteY19" fmla="*/ 142583 h 34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381" h="341542">
                  <a:moveTo>
                    <a:pt x="72342" y="25018"/>
                  </a:moveTo>
                  <a:lnTo>
                    <a:pt x="67298" y="32041"/>
                  </a:lnTo>
                  <a:cubicBezTo>
                    <a:pt x="42761" y="74239"/>
                    <a:pt x="33649" y="124657"/>
                    <a:pt x="43259" y="173878"/>
                  </a:cubicBezTo>
                  <a:lnTo>
                    <a:pt x="50859" y="196938"/>
                  </a:lnTo>
                  <a:lnTo>
                    <a:pt x="79332" y="186206"/>
                  </a:lnTo>
                  <a:lnTo>
                    <a:pt x="60605" y="275386"/>
                  </a:lnTo>
                  <a:lnTo>
                    <a:pt x="0" y="216104"/>
                  </a:lnTo>
                  <a:lnTo>
                    <a:pt x="24323" y="206937"/>
                  </a:lnTo>
                  <a:lnTo>
                    <a:pt x="15225" y="179331"/>
                  </a:lnTo>
                  <a:cubicBezTo>
                    <a:pt x="4271" y="123230"/>
                    <a:pt x="14657" y="65762"/>
                    <a:pt x="42625" y="17665"/>
                  </a:cubicBezTo>
                  <a:lnTo>
                    <a:pt x="55313" y="0"/>
                  </a:lnTo>
                  <a:close/>
                  <a:moveTo>
                    <a:pt x="463819" y="71088"/>
                  </a:moveTo>
                  <a:lnTo>
                    <a:pt x="509381" y="142583"/>
                  </a:lnTo>
                  <a:lnTo>
                    <a:pt x="474254" y="142583"/>
                  </a:lnTo>
                  <a:lnTo>
                    <a:pt x="471059" y="185182"/>
                  </a:lnTo>
                  <a:cubicBezTo>
                    <a:pt x="456630" y="250192"/>
                    <a:pt x="414554" y="308545"/>
                    <a:pt x="350884" y="341542"/>
                  </a:cubicBezTo>
                  <a:lnTo>
                    <a:pt x="337746" y="316191"/>
                  </a:lnTo>
                  <a:cubicBezTo>
                    <a:pt x="399814" y="284026"/>
                    <a:pt x="438492" y="224396"/>
                    <a:pt x="446495" y="159805"/>
                  </a:cubicBezTo>
                  <a:lnTo>
                    <a:pt x="446962" y="142583"/>
                  </a:lnTo>
                  <a:lnTo>
                    <a:pt x="418256" y="142583"/>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0" name="TextBox 299">
            <a:extLst>
              <a:ext uri="{FF2B5EF4-FFF2-40B4-BE49-F238E27FC236}">
                <a16:creationId xmlns:a16="http://schemas.microsoft.com/office/drawing/2014/main" id="{5071B232-E2DC-DBC6-2810-C0F6AB2AC6E5}"/>
              </a:ext>
              <a:ext uri="{C183D7F6-B498-43B3-948B-1728B52AA6E4}">
                <adec:decorative xmlns:adec="http://schemas.microsoft.com/office/drawing/2017/decorative" val="1"/>
              </a:ext>
            </a:extLst>
          </p:cNvPr>
          <p:cNvSpPr txBox="1"/>
          <p:nvPr/>
        </p:nvSpPr>
        <p:spPr>
          <a:xfrm>
            <a:off x="6195623" y="5002003"/>
            <a:ext cx="66524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Language</a:t>
            </a:r>
          </a:p>
        </p:txBody>
      </p:sp>
      <p:grpSp>
        <p:nvGrpSpPr>
          <p:cNvPr id="251" name="Group 250" descr="decision service icon">
            <a:extLst>
              <a:ext uri="{FF2B5EF4-FFF2-40B4-BE49-F238E27FC236}">
                <a16:creationId xmlns:a16="http://schemas.microsoft.com/office/drawing/2014/main" id="{8CDEE925-8F91-5850-BCCB-A8CD48FEDF74}"/>
              </a:ext>
              <a:ext uri="{C183D7F6-B498-43B3-948B-1728B52AA6E4}">
                <adec:decorative xmlns:adec="http://schemas.microsoft.com/office/drawing/2017/decorative" val="0"/>
              </a:ext>
            </a:extLst>
          </p:cNvPr>
          <p:cNvGrpSpPr>
            <a:grpSpLocks noChangeAspect="1"/>
          </p:cNvGrpSpPr>
          <p:nvPr/>
        </p:nvGrpSpPr>
        <p:grpSpPr>
          <a:xfrm>
            <a:off x="7949270" y="4440059"/>
            <a:ext cx="365762" cy="356315"/>
            <a:chOff x="9302126" y="4550136"/>
            <a:chExt cx="309543" cy="301558"/>
          </a:xfrm>
        </p:grpSpPr>
        <p:sp>
          <p:nvSpPr>
            <p:cNvPr id="252" name="Rectangle: Rounded Corners 251">
              <a:extLst>
                <a:ext uri="{FF2B5EF4-FFF2-40B4-BE49-F238E27FC236}">
                  <a16:creationId xmlns:a16="http://schemas.microsoft.com/office/drawing/2014/main" id="{E403FA4E-1ECE-4B8F-6D7B-86E159A50912}"/>
                </a:ext>
              </a:extLst>
            </p:cNvPr>
            <p:cNvSpPr/>
            <p:nvPr/>
          </p:nvSpPr>
          <p:spPr bwMode="auto">
            <a:xfrm rot="2700000">
              <a:off x="9539787" y="4664358"/>
              <a:ext cx="10568"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Rectangle: Rounded Corners 252">
              <a:extLst>
                <a:ext uri="{FF2B5EF4-FFF2-40B4-BE49-F238E27FC236}">
                  <a16:creationId xmlns:a16="http://schemas.microsoft.com/office/drawing/2014/main" id="{BCE269B6-BBEC-76F4-EE1E-E352DFA25A00}"/>
                </a:ext>
              </a:extLst>
            </p:cNvPr>
            <p:cNvSpPr/>
            <p:nvPr/>
          </p:nvSpPr>
          <p:spPr bwMode="auto">
            <a:xfrm rot="8100000">
              <a:off x="9540080" y="4662592"/>
              <a:ext cx="9983" cy="63818"/>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Circle: Hollow 253">
              <a:extLst>
                <a:ext uri="{FF2B5EF4-FFF2-40B4-BE49-F238E27FC236}">
                  <a16:creationId xmlns:a16="http://schemas.microsoft.com/office/drawing/2014/main" id="{25649361-808D-5834-CEFC-397387469795}"/>
                </a:ext>
              </a:extLst>
            </p:cNvPr>
            <p:cNvSpPr/>
            <p:nvPr/>
          </p:nvSpPr>
          <p:spPr bwMode="auto">
            <a:xfrm>
              <a:off x="9472967" y="4625083"/>
              <a:ext cx="138702" cy="146827"/>
            </a:xfrm>
            <a:prstGeom prst="donut">
              <a:avLst>
                <a:gd name="adj" fmla="val 7741"/>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Rectangle: Rounded Corners 254">
              <a:extLst>
                <a:ext uri="{FF2B5EF4-FFF2-40B4-BE49-F238E27FC236}">
                  <a16:creationId xmlns:a16="http://schemas.microsoft.com/office/drawing/2014/main" id="{96BD27FA-2142-E061-311E-7BA9B6148909}"/>
                </a:ext>
              </a:extLst>
            </p:cNvPr>
            <p:cNvSpPr/>
            <p:nvPr/>
          </p:nvSpPr>
          <p:spPr bwMode="auto">
            <a:xfrm flipH="1">
              <a:off x="9538128" y="4766580"/>
              <a:ext cx="14975" cy="5283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Rectangle: Rounded Corners 255">
              <a:extLst>
                <a:ext uri="{FF2B5EF4-FFF2-40B4-BE49-F238E27FC236}">
                  <a16:creationId xmlns:a16="http://schemas.microsoft.com/office/drawing/2014/main" id="{1F1733E9-7ACA-05C6-FCDD-1F364C111EA7}"/>
                </a:ext>
              </a:extLst>
            </p:cNvPr>
            <p:cNvSpPr/>
            <p:nvPr/>
          </p:nvSpPr>
          <p:spPr bwMode="auto">
            <a:xfrm rot="5400000">
              <a:off x="9539010" y="4782121"/>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ectangle: Rounded Corners 256">
              <a:extLst>
                <a:ext uri="{FF2B5EF4-FFF2-40B4-BE49-F238E27FC236}">
                  <a16:creationId xmlns:a16="http://schemas.microsoft.com/office/drawing/2014/main" id="{054C7D8F-314A-4029-273D-0FDAA7FB0CD0}"/>
                </a:ext>
              </a:extLst>
            </p:cNvPr>
            <p:cNvSpPr/>
            <p:nvPr/>
          </p:nvSpPr>
          <p:spPr bwMode="auto">
            <a:xfrm rot="16200000" flipH="1">
              <a:off x="9539010" y="4810148"/>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2E718F5C-1A05-471D-346A-B14FA63EA692}"/>
                </a:ext>
              </a:extLst>
            </p:cNvPr>
            <p:cNvSpPr/>
            <p:nvPr/>
          </p:nvSpPr>
          <p:spPr bwMode="auto">
            <a:xfrm>
              <a:off x="9365992" y="4550136"/>
              <a:ext cx="187111" cy="79344"/>
            </a:xfrm>
            <a:custGeom>
              <a:avLst/>
              <a:gdLst>
                <a:gd name="connsiteX0" fmla="*/ 233493 w 1713841"/>
                <a:gd name="connsiteY0" fmla="*/ 0 h 686542"/>
                <a:gd name="connsiteX1" fmla="*/ 1480348 w 1713841"/>
                <a:gd name="connsiteY1" fmla="*/ 0 h 686542"/>
                <a:gd name="connsiteX2" fmla="*/ 1713841 w 1713841"/>
                <a:gd name="connsiteY2" fmla="*/ 233493 h 686542"/>
                <a:gd name="connsiteX3" fmla="*/ 1713841 w 1713841"/>
                <a:gd name="connsiteY3" fmla="*/ 686542 h 686542"/>
                <a:gd name="connsiteX4" fmla="*/ 1608076 w 1713841"/>
                <a:gd name="connsiteY4" fmla="*/ 686542 h 686542"/>
                <a:gd name="connsiteX5" fmla="*/ 1608076 w 1713841"/>
                <a:gd name="connsiteY5" fmla="*/ 218163 h 686542"/>
                <a:gd name="connsiteX6" fmla="*/ 1497408 w 1713841"/>
                <a:gd name="connsiteY6" fmla="*/ 107495 h 686542"/>
                <a:gd name="connsiteX7" fmla="*/ 216432 w 1713841"/>
                <a:gd name="connsiteY7" fmla="*/ 107495 h 686542"/>
                <a:gd name="connsiteX8" fmla="*/ 105764 w 1713841"/>
                <a:gd name="connsiteY8" fmla="*/ 218163 h 686542"/>
                <a:gd name="connsiteX9" fmla="*/ 105764 w 1713841"/>
                <a:gd name="connsiteY9" fmla="*/ 686542 h 686542"/>
                <a:gd name="connsiteX10" fmla="*/ 0 w 1713841"/>
                <a:gd name="connsiteY10" fmla="*/ 686542 h 686542"/>
                <a:gd name="connsiteX11" fmla="*/ 0 w 1713841"/>
                <a:gd name="connsiteY11" fmla="*/ 233493 h 686542"/>
                <a:gd name="connsiteX12" fmla="*/ 233493 w 1713841"/>
                <a:gd name="connsiteY12" fmla="*/ 0 h 68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3841" h="686542">
                  <a:moveTo>
                    <a:pt x="233493" y="0"/>
                  </a:moveTo>
                  <a:lnTo>
                    <a:pt x="1480348" y="0"/>
                  </a:lnTo>
                  <a:cubicBezTo>
                    <a:pt x="1609303" y="0"/>
                    <a:pt x="1713841" y="104538"/>
                    <a:pt x="1713841" y="233493"/>
                  </a:cubicBezTo>
                  <a:lnTo>
                    <a:pt x="1713841" y="686542"/>
                  </a:lnTo>
                  <a:lnTo>
                    <a:pt x="1608076" y="686542"/>
                  </a:lnTo>
                  <a:lnTo>
                    <a:pt x="1608076" y="218163"/>
                  </a:lnTo>
                  <a:cubicBezTo>
                    <a:pt x="1608076" y="157043"/>
                    <a:pt x="1558528" y="107495"/>
                    <a:pt x="1497408" y="107495"/>
                  </a:cubicBezTo>
                  <a:lnTo>
                    <a:pt x="216432" y="107495"/>
                  </a:lnTo>
                  <a:cubicBezTo>
                    <a:pt x="155312" y="107495"/>
                    <a:pt x="105764" y="157043"/>
                    <a:pt x="105764" y="218163"/>
                  </a:cubicBezTo>
                  <a:lnTo>
                    <a:pt x="105764" y="686542"/>
                  </a:lnTo>
                  <a:lnTo>
                    <a:pt x="0" y="686542"/>
                  </a:lnTo>
                  <a:lnTo>
                    <a:pt x="0" y="233493"/>
                  </a:lnTo>
                  <a:cubicBezTo>
                    <a:pt x="0" y="104538"/>
                    <a:pt x="104538" y="0"/>
                    <a:pt x="23349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ADAA2121-E2D6-37EA-2507-89EC2FF46386}"/>
                </a:ext>
              </a:extLst>
            </p:cNvPr>
            <p:cNvSpPr/>
            <p:nvPr/>
          </p:nvSpPr>
          <p:spPr bwMode="auto">
            <a:xfrm>
              <a:off x="9302126" y="4625083"/>
              <a:ext cx="138702" cy="146827"/>
            </a:xfrm>
            <a:custGeom>
              <a:avLst/>
              <a:gdLst>
                <a:gd name="connsiteX0" fmla="*/ 839492 w 1270446"/>
                <a:gd name="connsiteY0" fmla="*/ 439038 h 1270446"/>
                <a:gd name="connsiteX1" fmla="*/ 770221 w 1270446"/>
                <a:gd name="connsiteY1" fmla="*/ 469850 h 1270446"/>
                <a:gd name="connsiteX2" fmla="*/ 581902 w 1270446"/>
                <a:gd name="connsiteY2" fmla="*/ 765659 h 1270446"/>
                <a:gd name="connsiteX3" fmla="*/ 490533 w 1270446"/>
                <a:gd name="connsiteY3" fmla="*/ 697532 h 1270446"/>
                <a:gd name="connsiteX4" fmla="*/ 394560 w 1270446"/>
                <a:gd name="connsiteY4" fmla="*/ 711519 h 1270446"/>
                <a:gd name="connsiteX5" fmla="*/ 408545 w 1270446"/>
                <a:gd name="connsiteY5" fmla="*/ 807493 h 1270446"/>
                <a:gd name="connsiteX6" fmla="*/ 553639 w 1270446"/>
                <a:gd name="connsiteY6" fmla="*/ 915676 h 1270446"/>
                <a:gd name="connsiteX7" fmla="*/ 604523 w 1270446"/>
                <a:gd name="connsiteY7" fmla="*/ 928560 h 1270446"/>
                <a:gd name="connsiteX8" fmla="*/ 618152 w 1270446"/>
                <a:gd name="connsiteY8" fmla="*/ 923785 h 1270446"/>
                <a:gd name="connsiteX9" fmla="*/ 620052 w 1270446"/>
                <a:gd name="connsiteY9" fmla="*/ 923736 h 1270446"/>
                <a:gd name="connsiteX10" fmla="*/ 627278 w 1270446"/>
                <a:gd name="connsiteY10" fmla="*/ 920589 h 1270446"/>
                <a:gd name="connsiteX11" fmla="*/ 629336 w 1270446"/>
                <a:gd name="connsiteY11" fmla="*/ 919869 h 1270446"/>
                <a:gd name="connsiteX12" fmla="*/ 629717 w 1270446"/>
                <a:gd name="connsiteY12" fmla="*/ 919528 h 1270446"/>
                <a:gd name="connsiteX13" fmla="*/ 644157 w 1270446"/>
                <a:gd name="connsiteY13" fmla="*/ 913240 h 1270446"/>
                <a:gd name="connsiteX14" fmla="*/ 663040 w 1270446"/>
                <a:gd name="connsiteY14" fmla="*/ 893615 h 1270446"/>
                <a:gd name="connsiteX15" fmla="*/ 885926 w 1270446"/>
                <a:gd name="connsiteY15" fmla="*/ 543510 h 1270446"/>
                <a:gd name="connsiteX16" fmla="*/ 864904 w 1270446"/>
                <a:gd name="connsiteY16" fmla="*/ 448827 h 1270446"/>
                <a:gd name="connsiteX17" fmla="*/ 839492 w 1270446"/>
                <a:gd name="connsiteY17" fmla="*/ 439038 h 1270446"/>
                <a:gd name="connsiteX18" fmla="*/ 635223 w 1270446"/>
                <a:gd name="connsiteY18" fmla="*/ 0 h 1270446"/>
                <a:gd name="connsiteX19" fmla="*/ 1270446 w 1270446"/>
                <a:gd name="connsiteY19" fmla="*/ 635223 h 1270446"/>
                <a:gd name="connsiteX20" fmla="*/ 635223 w 1270446"/>
                <a:gd name="connsiteY20" fmla="*/ 1270446 h 1270446"/>
                <a:gd name="connsiteX21" fmla="*/ 0 w 1270446"/>
                <a:gd name="connsiteY21" fmla="*/ 635223 h 1270446"/>
                <a:gd name="connsiteX22" fmla="*/ 635223 w 1270446"/>
                <a:gd name="connsiteY22" fmla="*/ 0 h 127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0446" h="1270446">
                  <a:moveTo>
                    <a:pt x="839492" y="439038"/>
                  </a:moveTo>
                  <a:cubicBezTo>
                    <a:pt x="813137" y="434601"/>
                    <a:pt x="785477" y="445886"/>
                    <a:pt x="770221" y="469850"/>
                  </a:cubicBezTo>
                  <a:lnTo>
                    <a:pt x="581902" y="765659"/>
                  </a:lnTo>
                  <a:lnTo>
                    <a:pt x="490533" y="697532"/>
                  </a:lnTo>
                  <a:cubicBezTo>
                    <a:pt x="460168" y="674892"/>
                    <a:pt x="417199" y="681155"/>
                    <a:pt x="394560" y="711519"/>
                  </a:cubicBezTo>
                  <a:cubicBezTo>
                    <a:pt x="371919" y="741883"/>
                    <a:pt x="378181" y="784853"/>
                    <a:pt x="408545" y="807493"/>
                  </a:cubicBezTo>
                  <a:lnTo>
                    <a:pt x="553639" y="915676"/>
                  </a:lnTo>
                  <a:cubicBezTo>
                    <a:pt x="568821" y="926996"/>
                    <a:pt x="587155" y="931091"/>
                    <a:pt x="604523" y="928560"/>
                  </a:cubicBezTo>
                  <a:lnTo>
                    <a:pt x="618152" y="923785"/>
                  </a:lnTo>
                  <a:lnTo>
                    <a:pt x="620052" y="923736"/>
                  </a:lnTo>
                  <a:lnTo>
                    <a:pt x="627278" y="920589"/>
                  </a:lnTo>
                  <a:lnTo>
                    <a:pt x="629336" y="919869"/>
                  </a:lnTo>
                  <a:lnTo>
                    <a:pt x="629717" y="919528"/>
                  </a:lnTo>
                  <a:lnTo>
                    <a:pt x="644157" y="913240"/>
                  </a:lnTo>
                  <a:cubicBezTo>
                    <a:pt x="651491" y="908182"/>
                    <a:pt x="657955" y="901603"/>
                    <a:pt x="663040" y="893615"/>
                  </a:cubicBezTo>
                  <a:cubicBezTo>
                    <a:pt x="737335" y="776914"/>
                    <a:pt x="811631" y="660212"/>
                    <a:pt x="885926" y="543510"/>
                  </a:cubicBezTo>
                  <a:cubicBezTo>
                    <a:pt x="906267" y="511559"/>
                    <a:pt x="896855" y="469168"/>
                    <a:pt x="864904" y="448827"/>
                  </a:cubicBezTo>
                  <a:cubicBezTo>
                    <a:pt x="856916" y="443742"/>
                    <a:pt x="848276" y="440516"/>
                    <a:pt x="839492" y="439038"/>
                  </a:cubicBezTo>
                  <a:close/>
                  <a:moveTo>
                    <a:pt x="635223" y="0"/>
                  </a:moveTo>
                  <a:cubicBezTo>
                    <a:pt x="986047" y="0"/>
                    <a:pt x="1270446" y="284399"/>
                    <a:pt x="1270446" y="635223"/>
                  </a:cubicBezTo>
                  <a:cubicBezTo>
                    <a:pt x="1270446" y="986047"/>
                    <a:pt x="986047" y="1270446"/>
                    <a:pt x="635223" y="1270446"/>
                  </a:cubicBezTo>
                  <a:cubicBezTo>
                    <a:pt x="284399" y="1270446"/>
                    <a:pt x="0" y="986047"/>
                    <a:pt x="0" y="635223"/>
                  </a:cubicBezTo>
                  <a:cubicBezTo>
                    <a:pt x="0" y="284399"/>
                    <a:pt x="284399" y="0"/>
                    <a:pt x="63522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Rectangle: Rounded Corners 259">
              <a:extLst>
                <a:ext uri="{FF2B5EF4-FFF2-40B4-BE49-F238E27FC236}">
                  <a16:creationId xmlns:a16="http://schemas.microsoft.com/office/drawing/2014/main" id="{BFF51E90-76DD-B2A3-FBFD-67D1619ACBC1}"/>
                </a:ext>
              </a:extLst>
            </p:cNvPr>
            <p:cNvSpPr/>
            <p:nvPr/>
          </p:nvSpPr>
          <p:spPr bwMode="auto">
            <a:xfrm flipH="1">
              <a:off x="9363840" y="4766580"/>
              <a:ext cx="14975" cy="8208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Rectangle: Rounded Corners 260">
              <a:extLst>
                <a:ext uri="{FF2B5EF4-FFF2-40B4-BE49-F238E27FC236}">
                  <a16:creationId xmlns:a16="http://schemas.microsoft.com/office/drawing/2014/main" id="{1973EA90-2BEA-F653-1365-6B93C54ED032}"/>
                </a:ext>
              </a:extLst>
            </p:cNvPr>
            <p:cNvSpPr/>
            <p:nvPr/>
          </p:nvSpPr>
          <p:spPr bwMode="auto">
            <a:xfrm rot="3197686">
              <a:off x="9382244" y="4797040"/>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Rectangle: Rounded Corners 261">
              <a:extLst>
                <a:ext uri="{FF2B5EF4-FFF2-40B4-BE49-F238E27FC236}">
                  <a16:creationId xmlns:a16="http://schemas.microsoft.com/office/drawing/2014/main" id="{1B6F0D9F-F449-CAD3-8678-03C6BF984567}"/>
                </a:ext>
              </a:extLst>
            </p:cNvPr>
            <p:cNvSpPr/>
            <p:nvPr/>
          </p:nvSpPr>
          <p:spPr bwMode="auto">
            <a:xfrm rot="18402314" flipH="1">
              <a:off x="9343647" y="4796105"/>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1" name="TextBox 300">
            <a:extLst>
              <a:ext uri="{FF2B5EF4-FFF2-40B4-BE49-F238E27FC236}">
                <a16:creationId xmlns:a16="http://schemas.microsoft.com/office/drawing/2014/main" id="{7A273F2B-EFE9-214E-C76F-C93C6593E5CC}"/>
              </a:ext>
              <a:ext uri="{C183D7F6-B498-43B3-948B-1728B52AA6E4}">
                <adec:decorative xmlns:adec="http://schemas.microsoft.com/office/drawing/2017/decorative" val="1"/>
              </a:ext>
            </a:extLst>
          </p:cNvPr>
          <p:cNvSpPr txBox="1"/>
          <p:nvPr/>
        </p:nvSpPr>
        <p:spPr>
          <a:xfrm>
            <a:off x="7842453" y="5002003"/>
            <a:ext cx="573875"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Decision</a:t>
            </a:r>
          </a:p>
        </p:txBody>
      </p:sp>
      <p:pic>
        <p:nvPicPr>
          <p:cNvPr id="303" name="2F358329-2C19-4FBA-B51C-51CE75BE790F" descr="openai service icon">
            <a:extLst>
              <a:ext uri="{FF2B5EF4-FFF2-40B4-BE49-F238E27FC236}">
                <a16:creationId xmlns:a16="http://schemas.microsoft.com/office/drawing/2014/main" id="{AEA0DD43-AF5C-7D54-5ACD-865AFF374CC0}"/>
              </a:ext>
              <a:ext uri="{C183D7F6-B498-43B3-948B-1728B52AA6E4}">
                <adec:decorative xmlns:adec="http://schemas.microsoft.com/office/drawing/2017/decorative" val="0"/>
              </a:ext>
            </a:extLst>
          </p:cNvPr>
          <p:cNvPicPr>
            <a:picLocks noChangeAspect="1" noChangeArrowheads="1"/>
          </p:cNvPicPr>
          <p:nvPr/>
        </p:nvPicPr>
        <p:blipFill rotWithShape="1">
          <a:blip r:embed="rId9">
            <a:extLst>
              <a:ext uri="{96DAC541-7B7A-43D3-8B79-37D633B846F1}">
                <asvg:svgBlip xmlns:asvg="http://schemas.microsoft.com/office/drawing/2016/SVG/main" r:embed="rId10"/>
              </a:ext>
            </a:extLst>
          </a:blip>
          <a:srcRect l="-7183" r="-3331"/>
          <a:stretch/>
        </p:blipFill>
        <p:spPr bwMode="auto">
          <a:xfrm>
            <a:off x="9504557" y="4501968"/>
            <a:ext cx="365760" cy="33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2" name="TextBox 301">
            <a:extLst>
              <a:ext uri="{FF2B5EF4-FFF2-40B4-BE49-F238E27FC236}">
                <a16:creationId xmlns:a16="http://schemas.microsoft.com/office/drawing/2014/main" id="{7EAEF2FE-FD9C-0BC7-B69B-9D3DD7B0BEDD}"/>
              </a:ext>
              <a:ext uri="{C183D7F6-B498-43B3-948B-1728B52AA6E4}">
                <adec:decorative xmlns:adec="http://schemas.microsoft.com/office/drawing/2017/decorative" val="1"/>
              </a:ext>
            </a:extLst>
          </p:cNvPr>
          <p:cNvSpPr txBox="1"/>
          <p:nvPr/>
        </p:nvSpPr>
        <p:spPr>
          <a:xfrm>
            <a:off x="9223575" y="5002003"/>
            <a:ext cx="1030731"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err="1">
                <a:ln>
                  <a:noFill/>
                </a:ln>
                <a:solidFill>
                  <a:srgbClr val="FFFFFF"/>
                </a:solidFill>
                <a:effectLst/>
                <a:uLnTx/>
                <a:uFillTx/>
                <a:latin typeface="Segoe UI"/>
                <a:ea typeface="+mn-ea"/>
                <a:cs typeface="+mn-cs"/>
              </a:rPr>
              <a:t>OpenAI</a:t>
            </a:r>
            <a:r>
              <a:rPr kumimoji="0" lang="en-US" sz="1200" b="0" i="0" u="none" strike="noStrike" kern="0" cap="none" spc="0" normalizeH="0" baseline="0" noProof="0" dirty="0">
                <a:ln>
                  <a:noFill/>
                </a:ln>
                <a:solidFill>
                  <a:srgbClr val="FFFFFF"/>
                </a:solidFill>
                <a:effectLst/>
                <a:uLnTx/>
                <a:uFillTx/>
                <a:latin typeface="Segoe UI"/>
                <a:ea typeface="+mn-ea"/>
                <a:cs typeface="+mn-cs"/>
              </a:rPr>
              <a:t> Service</a:t>
            </a:r>
          </a:p>
        </p:txBody>
      </p:sp>
      <p:sp>
        <p:nvSpPr>
          <p:cNvPr id="304" name="TextBox 303">
            <a:extLst>
              <a:ext uri="{FF2B5EF4-FFF2-40B4-BE49-F238E27FC236}">
                <a16:creationId xmlns:a16="http://schemas.microsoft.com/office/drawing/2014/main" id="{2A988C05-FDDD-9ABB-178D-F3814AEACF33}"/>
              </a:ext>
              <a:ext uri="{C183D7F6-B498-43B3-948B-1728B52AA6E4}">
                <adec:decorative xmlns:adec="http://schemas.microsoft.com/office/drawing/2017/decorative" val="0"/>
              </a:ext>
            </a:extLst>
          </p:cNvPr>
          <p:cNvSpPr txBox="1"/>
          <p:nvPr/>
        </p:nvSpPr>
        <p:spPr>
          <a:xfrm>
            <a:off x="588262" y="3459067"/>
            <a:ext cx="219456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Scenario-Based Services</a:t>
            </a:r>
          </a:p>
        </p:txBody>
      </p:sp>
      <p:sp>
        <p:nvSpPr>
          <p:cNvPr id="305" name="TextBox 304">
            <a:extLst>
              <a:ext uri="{FF2B5EF4-FFF2-40B4-BE49-F238E27FC236}">
                <a16:creationId xmlns:a16="http://schemas.microsoft.com/office/drawing/2014/main" id="{A701C4AB-F3F9-B835-183F-FE2F01630269}"/>
              </a:ext>
              <a:ext uri="{C183D7F6-B498-43B3-948B-1728B52AA6E4}">
                <adec:decorative xmlns:adec="http://schemas.microsoft.com/office/drawing/2017/decorative" val="0"/>
              </a:ext>
            </a:extLst>
          </p:cNvPr>
          <p:cNvSpPr txBox="1"/>
          <p:nvPr/>
        </p:nvSpPr>
        <p:spPr>
          <a:xfrm>
            <a:off x="588263" y="3725660"/>
            <a:ext cx="1430078"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Applied AI Services</a:t>
            </a:r>
          </a:p>
        </p:txBody>
      </p:sp>
      <p:sp>
        <p:nvSpPr>
          <p:cNvPr id="228" name="Freeform 2">
            <a:extLst>
              <a:ext uri="{FF2B5EF4-FFF2-40B4-BE49-F238E27FC236}">
                <a16:creationId xmlns:a16="http://schemas.microsoft.com/office/drawing/2014/main" id="{637C0297-7B8B-5869-641F-094537676CA2}"/>
              </a:ext>
              <a:ext uri="{C183D7F6-B498-43B3-948B-1728B52AA6E4}">
                <adec:decorative xmlns:adec="http://schemas.microsoft.com/office/drawing/2017/decorative" val="1"/>
              </a:ext>
            </a:extLst>
          </p:cNvPr>
          <p:cNvSpPr>
            <a:spLocks noChangeArrowheads="1"/>
          </p:cNvSpPr>
          <p:nvPr/>
        </p:nvSpPr>
        <p:spPr bwMode="auto">
          <a:xfrm>
            <a:off x="2886318" y="3212554"/>
            <a:ext cx="759917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pic>
        <p:nvPicPr>
          <p:cNvPr id="240" name="Graphic 239" descr="bot service icon">
            <a:extLst>
              <a:ext uri="{FF2B5EF4-FFF2-40B4-BE49-F238E27FC236}">
                <a16:creationId xmlns:a16="http://schemas.microsoft.com/office/drawing/2014/main" id="{C4077C7F-8E35-843B-566A-38BC0CDBCE5C}"/>
              </a:ext>
              <a:ext uri="{C183D7F6-B498-43B3-948B-1728B52AA6E4}">
                <adec:decorative xmlns:adec="http://schemas.microsoft.com/office/drawing/2017/decorative" val="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327099" y="3336358"/>
            <a:ext cx="365760" cy="365761"/>
          </a:xfrm>
          <a:prstGeom prst="rect">
            <a:avLst/>
          </a:prstGeom>
        </p:spPr>
      </p:pic>
      <p:sp>
        <p:nvSpPr>
          <p:cNvPr id="232" name="TextBox 231">
            <a:extLst>
              <a:ext uri="{FF2B5EF4-FFF2-40B4-BE49-F238E27FC236}">
                <a16:creationId xmlns:a16="http://schemas.microsoft.com/office/drawing/2014/main" id="{0B6D9E71-CAAA-25D1-9174-698C5C5B9148}"/>
              </a:ext>
              <a:ext uri="{C183D7F6-B498-43B3-948B-1728B52AA6E4}">
                <adec:decorative xmlns:adec="http://schemas.microsoft.com/office/drawing/2017/decorative" val="1"/>
              </a:ext>
            </a:extLst>
          </p:cNvPr>
          <p:cNvSpPr txBox="1"/>
          <p:nvPr/>
        </p:nvSpPr>
        <p:spPr>
          <a:xfrm>
            <a:off x="3113329" y="3909925"/>
            <a:ext cx="748603"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Bot Service</a:t>
            </a:r>
          </a:p>
        </p:txBody>
      </p:sp>
      <p:pic>
        <p:nvPicPr>
          <p:cNvPr id="243" name="Graphic 242" descr="cognitive search icon">
            <a:extLst>
              <a:ext uri="{FF2B5EF4-FFF2-40B4-BE49-F238E27FC236}">
                <a16:creationId xmlns:a16="http://schemas.microsoft.com/office/drawing/2014/main" id="{6512B17B-DBD5-63ED-134E-2364E6102C6F}"/>
              </a:ext>
              <a:ext uri="{C183D7F6-B498-43B3-948B-1728B52AA6E4}">
                <adec:decorative xmlns:adec="http://schemas.microsoft.com/office/drawing/2017/decorative" val="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00789" y="3336358"/>
            <a:ext cx="365760" cy="365761"/>
          </a:xfrm>
          <a:prstGeom prst="rect">
            <a:avLst/>
          </a:prstGeom>
        </p:spPr>
      </p:pic>
      <p:sp>
        <p:nvSpPr>
          <p:cNvPr id="233" name="TextBox 232">
            <a:extLst>
              <a:ext uri="{FF2B5EF4-FFF2-40B4-BE49-F238E27FC236}">
                <a16:creationId xmlns:a16="http://schemas.microsoft.com/office/drawing/2014/main" id="{C50B60AA-CC26-2B34-ADED-7A703C35B866}"/>
              </a:ext>
              <a:ext uri="{C183D7F6-B498-43B3-948B-1728B52AA6E4}">
                <adec:decorative xmlns:adec="http://schemas.microsoft.com/office/drawing/2017/decorative" val="1"/>
              </a:ext>
            </a:extLst>
          </p:cNvPr>
          <p:cNvSpPr txBox="1"/>
          <p:nvPr/>
        </p:nvSpPr>
        <p:spPr>
          <a:xfrm>
            <a:off x="4021130" y="3909924"/>
            <a:ext cx="113492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Cognitive Search</a:t>
            </a:r>
          </a:p>
        </p:txBody>
      </p:sp>
      <p:pic>
        <p:nvPicPr>
          <p:cNvPr id="239" name="Graphic 238" descr="form recognizer icon">
            <a:extLst>
              <a:ext uri="{FF2B5EF4-FFF2-40B4-BE49-F238E27FC236}">
                <a16:creationId xmlns:a16="http://schemas.microsoft.com/office/drawing/2014/main" id="{B1F8EAD3-8914-EDB1-34D4-629798C55208}"/>
              </a:ext>
              <a:ext uri="{C183D7F6-B498-43B3-948B-1728B52AA6E4}">
                <adec:decorative xmlns:adec="http://schemas.microsoft.com/office/drawing/2017/decorative" val="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698969" y="3336358"/>
            <a:ext cx="365760" cy="365760"/>
          </a:xfrm>
          <a:prstGeom prst="rect">
            <a:avLst/>
          </a:prstGeom>
        </p:spPr>
      </p:pic>
      <p:sp>
        <p:nvSpPr>
          <p:cNvPr id="234" name="TextBox 233">
            <a:extLst>
              <a:ext uri="{FF2B5EF4-FFF2-40B4-BE49-F238E27FC236}">
                <a16:creationId xmlns:a16="http://schemas.microsoft.com/office/drawing/2014/main" id="{AC208AA6-864D-B0BD-5678-F1A1383B8856}"/>
              </a:ext>
              <a:ext uri="{C183D7F6-B498-43B3-948B-1728B52AA6E4}">
                <adec:decorative xmlns:adec="http://schemas.microsoft.com/office/drawing/2017/decorative" val="1"/>
              </a:ext>
            </a:extLst>
          </p:cNvPr>
          <p:cNvSpPr txBox="1"/>
          <p:nvPr/>
        </p:nvSpPr>
        <p:spPr>
          <a:xfrm>
            <a:off x="5315255" y="3909925"/>
            <a:ext cx="1141339"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Form Recognizer</a:t>
            </a:r>
          </a:p>
        </p:txBody>
      </p:sp>
      <p:pic>
        <p:nvPicPr>
          <p:cNvPr id="241" name="Graphic 240" descr="video indexer icon">
            <a:extLst>
              <a:ext uri="{FF2B5EF4-FFF2-40B4-BE49-F238E27FC236}">
                <a16:creationId xmlns:a16="http://schemas.microsoft.com/office/drawing/2014/main" id="{4CA26F3A-464F-26F9-647F-1B4924AA1C2C}"/>
              </a:ext>
              <a:ext uri="{C183D7F6-B498-43B3-948B-1728B52AA6E4}">
                <adec:decorative xmlns:adec="http://schemas.microsoft.com/office/drawing/2017/decorative" val="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941431" y="3336358"/>
            <a:ext cx="365760" cy="365761"/>
          </a:xfrm>
          <a:prstGeom prst="rect">
            <a:avLst/>
          </a:prstGeom>
        </p:spPr>
      </p:pic>
      <p:sp>
        <p:nvSpPr>
          <p:cNvPr id="235" name="TextBox 234">
            <a:extLst>
              <a:ext uri="{FF2B5EF4-FFF2-40B4-BE49-F238E27FC236}">
                <a16:creationId xmlns:a16="http://schemas.microsoft.com/office/drawing/2014/main" id="{FAD56C0D-A25B-2F69-349A-4626C65B43BF}"/>
              </a:ext>
              <a:ext uri="{C183D7F6-B498-43B3-948B-1728B52AA6E4}">
                <adec:decorative xmlns:adec="http://schemas.microsoft.com/office/drawing/2017/decorative" val="1"/>
              </a:ext>
            </a:extLst>
          </p:cNvPr>
          <p:cNvSpPr txBox="1"/>
          <p:nvPr/>
        </p:nvSpPr>
        <p:spPr>
          <a:xfrm>
            <a:off x="6652662" y="3909924"/>
            <a:ext cx="93936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Video Indexer</a:t>
            </a:r>
          </a:p>
        </p:txBody>
      </p:sp>
      <p:pic>
        <p:nvPicPr>
          <p:cNvPr id="242" name="Graphic 241" descr="metrics advisor icon">
            <a:extLst>
              <a:ext uri="{FF2B5EF4-FFF2-40B4-BE49-F238E27FC236}">
                <a16:creationId xmlns:a16="http://schemas.microsoft.com/office/drawing/2014/main" id="{53CD5C4D-1A8B-A622-55C1-D9924FF53220}"/>
              </a:ext>
              <a:ext uri="{C183D7F6-B498-43B3-948B-1728B52AA6E4}">
                <adec:decorative xmlns:adec="http://schemas.microsoft.com/office/drawing/2017/decorative" val="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129391" y="3336358"/>
            <a:ext cx="365760" cy="365760"/>
          </a:xfrm>
          <a:prstGeom prst="rect">
            <a:avLst/>
          </a:prstGeom>
        </p:spPr>
      </p:pic>
      <p:sp>
        <p:nvSpPr>
          <p:cNvPr id="236" name="TextBox 235">
            <a:extLst>
              <a:ext uri="{FF2B5EF4-FFF2-40B4-BE49-F238E27FC236}">
                <a16:creationId xmlns:a16="http://schemas.microsoft.com/office/drawing/2014/main" id="{36F4E90D-3FF7-8A56-F10B-F47DAB4738AF}"/>
              </a:ext>
              <a:ext uri="{C183D7F6-B498-43B3-948B-1728B52AA6E4}">
                <adec:decorative xmlns:adec="http://schemas.microsoft.com/office/drawing/2017/decorative" val="1"/>
              </a:ext>
            </a:extLst>
          </p:cNvPr>
          <p:cNvSpPr txBox="1"/>
          <p:nvPr/>
        </p:nvSpPr>
        <p:spPr>
          <a:xfrm>
            <a:off x="7788089" y="3909924"/>
            <a:ext cx="1048364"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Metrics Advisor</a:t>
            </a:r>
          </a:p>
        </p:txBody>
      </p:sp>
      <p:pic>
        <p:nvPicPr>
          <p:cNvPr id="238" name="Picture 237" descr="immersive reader icon">
            <a:extLst>
              <a:ext uri="{FF2B5EF4-FFF2-40B4-BE49-F238E27FC236}">
                <a16:creationId xmlns:a16="http://schemas.microsoft.com/office/drawing/2014/main" id="{3C0ED577-AE91-9A7D-571F-D44B1E9A36FC}"/>
              </a:ext>
              <a:ext uri="{C183D7F6-B498-43B3-948B-1728B52AA6E4}">
                <adec:decorative xmlns:adec="http://schemas.microsoft.com/office/drawing/2017/decorative" val="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437171" y="3336358"/>
            <a:ext cx="372109" cy="372109"/>
          </a:xfrm>
          <a:prstGeom prst="rect">
            <a:avLst/>
          </a:prstGeom>
        </p:spPr>
      </p:pic>
      <p:sp>
        <p:nvSpPr>
          <p:cNvPr id="237" name="TextBox 236">
            <a:extLst>
              <a:ext uri="{FF2B5EF4-FFF2-40B4-BE49-F238E27FC236}">
                <a16:creationId xmlns:a16="http://schemas.microsoft.com/office/drawing/2014/main" id="{0F04C122-448B-ED91-1713-129B6E063CBF}"/>
              </a:ext>
              <a:ext uri="{C183D7F6-B498-43B3-948B-1728B52AA6E4}">
                <adec:decorative xmlns:adec="http://schemas.microsoft.com/office/drawing/2017/decorative" val="1"/>
              </a:ext>
            </a:extLst>
          </p:cNvPr>
          <p:cNvSpPr txBox="1"/>
          <p:nvPr/>
        </p:nvSpPr>
        <p:spPr>
          <a:xfrm>
            <a:off x="8995649" y="3909924"/>
            <a:ext cx="125515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Immersive Reader </a:t>
            </a:r>
          </a:p>
        </p:txBody>
      </p:sp>
      <p:sp>
        <p:nvSpPr>
          <p:cNvPr id="36" name="Right Bracket 35">
            <a:extLst>
              <a:ext uri="{FF2B5EF4-FFF2-40B4-BE49-F238E27FC236}">
                <a16:creationId xmlns:a16="http://schemas.microsoft.com/office/drawing/2014/main" id="{1DCC3A10-09EC-B10B-E3F8-97C6ADFA084E}"/>
              </a:ext>
              <a:ext uri="{C183D7F6-B498-43B3-948B-1728B52AA6E4}">
                <adec:decorative xmlns:adec="http://schemas.microsoft.com/office/drawing/2017/decorative" val="1"/>
              </a:ext>
            </a:extLst>
          </p:cNvPr>
          <p:cNvSpPr/>
          <p:nvPr/>
        </p:nvSpPr>
        <p:spPr>
          <a:xfrm>
            <a:off x="10601536" y="1011198"/>
            <a:ext cx="360172" cy="2105758"/>
          </a:xfrm>
          <a:prstGeom prst="rightBracket">
            <a:avLst>
              <a:gd name="adj" fmla="val 79085"/>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0" name="Rectangle 209">
            <a:extLst>
              <a:ext uri="{FF2B5EF4-FFF2-40B4-BE49-F238E27FC236}">
                <a16:creationId xmlns:a16="http://schemas.microsoft.com/office/drawing/2014/main" id="{0FA6CAA3-BA7A-A1E9-37A8-C2D7463A047E}"/>
              </a:ext>
              <a:ext uri="{C183D7F6-B498-43B3-948B-1728B52AA6E4}">
                <adec:decorative xmlns:adec="http://schemas.microsoft.com/office/drawing/2017/decorative" val="1"/>
              </a:ext>
            </a:extLst>
          </p:cNvPr>
          <p:cNvSpPr/>
          <p:nvPr/>
        </p:nvSpPr>
        <p:spPr bwMode="auto">
          <a:xfrm>
            <a:off x="10841593" y="1623156"/>
            <a:ext cx="257955" cy="88184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7" name="Group 36">
            <a:extLst>
              <a:ext uri="{FF2B5EF4-FFF2-40B4-BE49-F238E27FC236}">
                <a16:creationId xmlns:a16="http://schemas.microsoft.com/office/drawing/2014/main" id="{BC5F570D-0172-7721-0F2C-8625FCC4C1D8}"/>
              </a:ext>
              <a:ext uri="{C183D7F6-B498-43B3-948B-1728B52AA6E4}">
                <adec:decorative xmlns:adec="http://schemas.microsoft.com/office/drawing/2017/decorative" val="1"/>
              </a:ext>
            </a:extLst>
          </p:cNvPr>
          <p:cNvGrpSpPr/>
          <p:nvPr/>
        </p:nvGrpSpPr>
        <p:grpSpPr>
          <a:xfrm>
            <a:off x="10655237" y="1720505"/>
            <a:ext cx="596912" cy="687144"/>
            <a:chOff x="10065332" y="1702953"/>
            <a:chExt cx="596912" cy="687144"/>
          </a:xfrm>
        </p:grpSpPr>
        <p:sp>
          <p:nvSpPr>
            <p:cNvPr id="211" name="TextBox 210">
              <a:extLst>
                <a:ext uri="{FF2B5EF4-FFF2-40B4-BE49-F238E27FC236}">
                  <a16:creationId xmlns:a16="http://schemas.microsoft.com/office/drawing/2014/main" id="{6452D088-4CBD-A381-2B8E-AE603AB1EB48}"/>
                </a:ext>
              </a:extLst>
            </p:cNvPr>
            <p:cNvSpPr txBox="1"/>
            <p:nvPr/>
          </p:nvSpPr>
          <p:spPr>
            <a:xfrm>
              <a:off x="10065332" y="2090913"/>
              <a:ext cx="596912" cy="299184"/>
            </a:xfrm>
            <a:prstGeom prst="rect">
              <a:avLst/>
            </a:prstGeom>
            <a:noFill/>
          </p:spPr>
          <p:txBody>
            <a:bodyPr wrap="square" lIns="0" tIns="0" rIns="0" bIns="0" rtlCol="0">
              <a:spAutoFit/>
            </a:bodyPr>
            <a:lstStyle/>
            <a:p>
              <a:pPr marL="0" marR="0" lvl="0" indent="0" algn="ctr" defTabSz="740664" rtl="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Semibold"/>
                  <a:ea typeface="+mn-ea"/>
                  <a:cs typeface="+mn-cs"/>
                </a:rPr>
                <a:t>Business Users</a:t>
              </a:r>
            </a:p>
          </p:txBody>
        </p:sp>
        <p:grpSp>
          <p:nvGrpSpPr>
            <p:cNvPr id="212" name="Group 211">
              <a:extLst>
                <a:ext uri="{FF2B5EF4-FFF2-40B4-BE49-F238E27FC236}">
                  <a16:creationId xmlns:a16="http://schemas.microsoft.com/office/drawing/2014/main" id="{83AE07DA-B40B-D040-B184-B795476F780F}"/>
                </a:ext>
              </a:extLst>
            </p:cNvPr>
            <p:cNvGrpSpPr/>
            <p:nvPr/>
          </p:nvGrpSpPr>
          <p:grpSpPr>
            <a:xfrm>
              <a:off x="10108191" y="1702953"/>
              <a:ext cx="511196" cy="331940"/>
              <a:chOff x="4053860" y="-1864422"/>
              <a:chExt cx="673129" cy="437091"/>
            </a:xfrm>
          </p:grpSpPr>
          <p:pic>
            <p:nvPicPr>
              <p:cNvPr id="213" name="Graphic 212">
                <a:extLst>
                  <a:ext uri="{FF2B5EF4-FFF2-40B4-BE49-F238E27FC236}">
                    <a16:creationId xmlns:a16="http://schemas.microsoft.com/office/drawing/2014/main" id="{1A569213-5D24-77D7-8F4E-B95F5D2BD4D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289898" y="-1864422"/>
                <a:ext cx="437091" cy="437091"/>
              </a:xfrm>
              <a:prstGeom prst="rect">
                <a:avLst/>
              </a:prstGeom>
            </p:spPr>
          </p:pic>
          <p:pic>
            <p:nvPicPr>
              <p:cNvPr id="214" name="Graphic 213">
                <a:extLst>
                  <a:ext uri="{FF2B5EF4-FFF2-40B4-BE49-F238E27FC236}">
                    <a16:creationId xmlns:a16="http://schemas.microsoft.com/office/drawing/2014/main" id="{27A84DD9-5FC1-75CE-6144-9F2ADD2E01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53860" y="-1838330"/>
                <a:ext cx="394711" cy="394711"/>
              </a:xfrm>
              <a:prstGeom prst="rect">
                <a:avLst/>
              </a:prstGeom>
            </p:spPr>
          </p:pic>
        </p:grpSp>
      </p:grpSp>
      <p:sp>
        <p:nvSpPr>
          <p:cNvPr id="309" name="TextBox 308">
            <a:extLst>
              <a:ext uri="{FF2B5EF4-FFF2-40B4-BE49-F238E27FC236}">
                <a16:creationId xmlns:a16="http://schemas.microsoft.com/office/drawing/2014/main" id="{41FE4C9A-531F-1C41-2AEE-B514AE2CB8E3}"/>
              </a:ext>
              <a:ext uri="{C183D7F6-B498-43B3-948B-1728B52AA6E4}">
                <adec:decorative xmlns:adec="http://schemas.microsoft.com/office/drawing/2017/decorative" val="0"/>
              </a:ext>
            </a:extLst>
          </p:cNvPr>
          <p:cNvSpPr txBox="1"/>
          <p:nvPr/>
        </p:nvSpPr>
        <p:spPr>
          <a:xfrm>
            <a:off x="588262" y="2358389"/>
            <a:ext cx="192024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Application Platform</a:t>
            </a:r>
          </a:p>
        </p:txBody>
      </p:sp>
      <p:sp>
        <p:nvSpPr>
          <p:cNvPr id="311" name="TextBox 310">
            <a:extLst>
              <a:ext uri="{FF2B5EF4-FFF2-40B4-BE49-F238E27FC236}">
                <a16:creationId xmlns:a16="http://schemas.microsoft.com/office/drawing/2014/main" id="{4F4AF747-5D46-3A34-F1BC-AD27332D43F9}"/>
              </a:ext>
              <a:ext uri="{C183D7F6-B498-43B3-948B-1728B52AA6E4}">
                <adec:decorative xmlns:adec="http://schemas.microsoft.com/office/drawing/2017/decorative" val="0"/>
              </a:ext>
            </a:extLst>
          </p:cNvPr>
          <p:cNvSpPr txBox="1"/>
          <p:nvPr/>
        </p:nvSpPr>
        <p:spPr>
          <a:xfrm>
            <a:off x="588263" y="2624982"/>
            <a:ext cx="1430078"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AI Builder</a:t>
            </a:r>
          </a:p>
        </p:txBody>
      </p:sp>
      <p:sp>
        <p:nvSpPr>
          <p:cNvPr id="313" name="TextBox 312">
            <a:extLst>
              <a:ext uri="{FF2B5EF4-FFF2-40B4-BE49-F238E27FC236}">
                <a16:creationId xmlns:a16="http://schemas.microsoft.com/office/drawing/2014/main" id="{84FB7CDA-D099-B022-0B26-8FB287B80E1F}"/>
              </a:ext>
              <a:ext uri="{C183D7F6-B498-43B3-948B-1728B52AA6E4}">
                <adec:decorative xmlns:adec="http://schemas.microsoft.com/office/drawing/2017/decorative" val="0"/>
              </a:ext>
            </a:extLst>
          </p:cNvPr>
          <p:cNvSpPr txBox="1"/>
          <p:nvPr/>
        </p:nvSpPr>
        <p:spPr>
          <a:xfrm>
            <a:off x="588262" y="1365469"/>
            <a:ext cx="118872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Applications</a:t>
            </a:r>
          </a:p>
        </p:txBody>
      </p:sp>
      <p:grpSp>
        <p:nvGrpSpPr>
          <p:cNvPr id="2" name="Group 1">
            <a:extLst>
              <a:ext uri="{FF2B5EF4-FFF2-40B4-BE49-F238E27FC236}">
                <a16:creationId xmlns:a16="http://schemas.microsoft.com/office/drawing/2014/main" id="{F6DDFE28-5932-B621-A01F-EFF1D05F270E}"/>
              </a:ext>
              <a:ext uri="{C183D7F6-B498-43B3-948B-1728B52AA6E4}">
                <adec:decorative xmlns:adec="http://schemas.microsoft.com/office/drawing/2017/decorative" val="1"/>
              </a:ext>
            </a:extLst>
          </p:cNvPr>
          <p:cNvGrpSpPr/>
          <p:nvPr/>
        </p:nvGrpSpPr>
        <p:grpSpPr>
          <a:xfrm>
            <a:off x="2886317" y="1011198"/>
            <a:ext cx="7599176" cy="2106518"/>
            <a:chOff x="2886317" y="1011198"/>
            <a:chExt cx="7599176" cy="2106518"/>
          </a:xfrm>
        </p:grpSpPr>
        <p:sp>
          <p:nvSpPr>
            <p:cNvPr id="142" name="Freeform 2">
              <a:extLst>
                <a:ext uri="{FF2B5EF4-FFF2-40B4-BE49-F238E27FC236}">
                  <a16:creationId xmlns:a16="http://schemas.microsoft.com/office/drawing/2014/main" id="{417617C9-11F1-FE74-948D-6BAE0F7E4E87}"/>
                </a:ext>
              </a:extLst>
            </p:cNvPr>
            <p:cNvSpPr>
              <a:spLocks noChangeArrowheads="1"/>
            </p:cNvSpPr>
            <p:nvPr/>
          </p:nvSpPr>
          <p:spPr bwMode="auto">
            <a:xfrm>
              <a:off x="2886317" y="1011198"/>
              <a:ext cx="7599176"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pic>
          <p:nvPicPr>
            <p:cNvPr id="143" name="Picture 142" descr="Graphical user interface&#10;&#10;Description automatically generated">
              <a:extLst>
                <a:ext uri="{FF2B5EF4-FFF2-40B4-BE49-F238E27FC236}">
                  <a16:creationId xmlns:a16="http://schemas.microsoft.com/office/drawing/2014/main" id="{EF2BFC67-5BB4-026A-BBC1-4FA180E5DA0B}"/>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123735" y="1257017"/>
              <a:ext cx="1419665" cy="521782"/>
            </a:xfrm>
            <a:prstGeom prst="rect">
              <a:avLst/>
            </a:prstGeom>
          </p:spPr>
        </p:pic>
        <p:pic>
          <p:nvPicPr>
            <p:cNvPr id="144" name="Picture 143" descr="Graphical user interface, application&#10;&#10;Description automatically generated">
              <a:extLst>
                <a:ext uri="{FF2B5EF4-FFF2-40B4-BE49-F238E27FC236}">
                  <a16:creationId xmlns:a16="http://schemas.microsoft.com/office/drawing/2014/main" id="{146D3A7A-F106-C176-DF12-1AF4584FCD1B}"/>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995087" y="1210279"/>
              <a:ext cx="1381636" cy="607678"/>
            </a:xfrm>
            <a:prstGeom prst="rect">
              <a:avLst/>
            </a:prstGeom>
          </p:spPr>
        </p:pic>
        <p:sp>
          <p:nvSpPr>
            <p:cNvPr id="145" name="TextBox 144">
              <a:extLst>
                <a:ext uri="{FF2B5EF4-FFF2-40B4-BE49-F238E27FC236}">
                  <a16:creationId xmlns:a16="http://schemas.microsoft.com/office/drawing/2014/main" id="{353C7C6C-8FCD-3F6B-1D30-7A0D5B943741}"/>
                </a:ext>
              </a:extLst>
            </p:cNvPr>
            <p:cNvSpPr txBox="1"/>
            <p:nvPr/>
          </p:nvSpPr>
          <p:spPr>
            <a:xfrm>
              <a:off x="8795366" y="1465260"/>
              <a:ext cx="1442610" cy="220573"/>
            </a:xfrm>
            <a:prstGeom prst="rect">
              <a:avLst/>
            </a:prstGeom>
            <a:noFill/>
          </p:spPr>
          <p:txBody>
            <a:bodyPr wrap="square">
              <a:spAutoFit/>
            </a:bodyPr>
            <a:lstStyle/>
            <a:p>
              <a:pPr marL="0" marR="0" lvl="0" indent="0" algn="ctr" defTabSz="755521" rtl="0" eaLnBrk="1" fontAlgn="auto" latinLnBrk="0" hangingPunct="1">
                <a:lnSpc>
                  <a:spcPts val="972"/>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a:ea typeface="+mn-ea"/>
                  <a:cs typeface="Arial" charset="0"/>
                </a:rPr>
                <a:t>Partner Solutions</a:t>
              </a:r>
              <a:endParaRPr kumimoji="0" lang="en-US" sz="2000" b="1"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endParaRPr>
            </a:p>
          </p:txBody>
        </p:sp>
        <p:sp>
          <p:nvSpPr>
            <p:cNvPr id="173" name="Freeform 2">
              <a:extLst>
                <a:ext uri="{FF2B5EF4-FFF2-40B4-BE49-F238E27FC236}">
                  <a16:creationId xmlns:a16="http://schemas.microsoft.com/office/drawing/2014/main" id="{D2A68E0E-0818-CC1E-041E-400139144411}"/>
                </a:ext>
              </a:extLst>
            </p:cNvPr>
            <p:cNvSpPr>
              <a:spLocks noChangeArrowheads="1"/>
            </p:cNvSpPr>
            <p:nvPr/>
          </p:nvSpPr>
          <p:spPr bwMode="auto">
            <a:xfrm>
              <a:off x="2886317" y="2111876"/>
              <a:ext cx="759917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grpSp>
          <p:nvGrpSpPr>
            <p:cNvPr id="25" name="Group 24">
              <a:extLst>
                <a:ext uri="{FF2B5EF4-FFF2-40B4-BE49-F238E27FC236}">
                  <a16:creationId xmlns:a16="http://schemas.microsoft.com/office/drawing/2014/main" id="{CEEA91A0-EB11-E7B5-3EB6-6D0E414C56FF}"/>
                </a:ext>
              </a:extLst>
            </p:cNvPr>
            <p:cNvGrpSpPr/>
            <p:nvPr/>
          </p:nvGrpSpPr>
          <p:grpSpPr>
            <a:xfrm>
              <a:off x="3128434" y="2290197"/>
              <a:ext cx="517769" cy="649199"/>
              <a:chOff x="4263246" y="2327930"/>
              <a:chExt cx="517769" cy="649199"/>
            </a:xfrm>
          </p:grpSpPr>
          <p:pic>
            <p:nvPicPr>
              <p:cNvPr id="177" name="Picture 176" descr="A close up of a device&#10;&#10;Description automatically generated">
                <a:extLst>
                  <a:ext uri="{FF2B5EF4-FFF2-40B4-BE49-F238E27FC236}">
                    <a16:creationId xmlns:a16="http://schemas.microsoft.com/office/drawing/2014/main" id="{B4181378-8B07-8179-13C2-E0E82E79B6FE}"/>
                  </a:ext>
                </a:extLst>
              </p:cNvPr>
              <p:cNvPicPr>
                <a:picLocks noChangeAspect="1"/>
              </p:cNvPicPr>
              <p:nvPr/>
            </p:nvPicPr>
            <p:blipFill>
              <a:blip r:embed="rId26"/>
              <a:stretch>
                <a:fillRect/>
              </a:stretch>
            </p:blipFill>
            <p:spPr>
              <a:xfrm>
                <a:off x="4339251" y="2327930"/>
                <a:ext cx="365760" cy="365760"/>
              </a:xfrm>
              <a:prstGeom prst="rect">
                <a:avLst/>
              </a:prstGeom>
            </p:spPr>
          </p:pic>
          <p:sp>
            <p:nvSpPr>
              <p:cNvPr id="178" name="TextBox 177">
                <a:extLst>
                  <a:ext uri="{FF2B5EF4-FFF2-40B4-BE49-F238E27FC236}">
                    <a16:creationId xmlns:a16="http://schemas.microsoft.com/office/drawing/2014/main" id="{C8CCBAFE-528A-43F0-4DBE-A96FD04D555B}"/>
                  </a:ext>
                </a:extLst>
              </p:cNvPr>
              <p:cNvSpPr txBox="1"/>
              <p:nvPr/>
            </p:nvSpPr>
            <p:spPr>
              <a:xfrm>
                <a:off x="4263246" y="2815546"/>
                <a:ext cx="517769"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BI</a:t>
                </a:r>
              </a:p>
            </p:txBody>
          </p:sp>
        </p:grpSp>
        <p:grpSp>
          <p:nvGrpSpPr>
            <p:cNvPr id="27" name="Group 26">
              <a:extLst>
                <a:ext uri="{FF2B5EF4-FFF2-40B4-BE49-F238E27FC236}">
                  <a16:creationId xmlns:a16="http://schemas.microsoft.com/office/drawing/2014/main" id="{E0E267A5-58B8-8432-B987-01A16729C3D7}"/>
                </a:ext>
              </a:extLst>
            </p:cNvPr>
            <p:cNvGrpSpPr/>
            <p:nvPr/>
          </p:nvGrpSpPr>
          <p:grpSpPr>
            <a:xfrm>
              <a:off x="4862958" y="2291353"/>
              <a:ext cx="706924" cy="646886"/>
              <a:chOff x="6398232" y="2305595"/>
              <a:chExt cx="706924" cy="646886"/>
            </a:xfrm>
          </p:grpSpPr>
          <p:pic>
            <p:nvPicPr>
              <p:cNvPr id="176" name="Picture 175" descr="A close up of a logo&#10;&#10;Description automatically generated">
                <a:extLst>
                  <a:ext uri="{FF2B5EF4-FFF2-40B4-BE49-F238E27FC236}">
                    <a16:creationId xmlns:a16="http://schemas.microsoft.com/office/drawing/2014/main" id="{BB89438E-0A79-2D78-91C8-685065F3D004}"/>
                  </a:ext>
                </a:extLst>
              </p:cNvPr>
              <p:cNvPicPr>
                <a:picLocks noChangeAspect="1"/>
              </p:cNvPicPr>
              <p:nvPr/>
            </p:nvPicPr>
            <p:blipFill>
              <a:blip r:embed="rId27"/>
              <a:stretch>
                <a:fillRect/>
              </a:stretch>
            </p:blipFill>
            <p:spPr>
              <a:xfrm>
                <a:off x="6568814" y="2305595"/>
                <a:ext cx="365760" cy="365760"/>
              </a:xfrm>
              <a:prstGeom prst="rect">
                <a:avLst/>
              </a:prstGeom>
            </p:spPr>
          </p:pic>
          <p:sp>
            <p:nvSpPr>
              <p:cNvPr id="179" name="TextBox 178">
                <a:extLst>
                  <a:ext uri="{FF2B5EF4-FFF2-40B4-BE49-F238E27FC236}">
                    <a16:creationId xmlns:a16="http://schemas.microsoft.com/office/drawing/2014/main" id="{782EF79B-3F06-354C-1409-208D930F60D9}"/>
                  </a:ext>
                </a:extLst>
              </p:cNvPr>
              <p:cNvSpPr txBox="1"/>
              <p:nvPr/>
            </p:nvSpPr>
            <p:spPr>
              <a:xfrm>
                <a:off x="6398232" y="2790898"/>
                <a:ext cx="706924"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Apps</a:t>
                </a:r>
              </a:p>
            </p:txBody>
          </p:sp>
        </p:grpSp>
        <p:grpSp>
          <p:nvGrpSpPr>
            <p:cNvPr id="28" name="Group 27">
              <a:extLst>
                <a:ext uri="{FF2B5EF4-FFF2-40B4-BE49-F238E27FC236}">
                  <a16:creationId xmlns:a16="http://schemas.microsoft.com/office/drawing/2014/main" id="{641BF886-9518-774C-5F60-A942D1A7D9AE}"/>
                </a:ext>
              </a:extLst>
            </p:cNvPr>
            <p:cNvGrpSpPr/>
            <p:nvPr/>
          </p:nvGrpSpPr>
          <p:grpSpPr>
            <a:xfrm>
              <a:off x="6786637" y="2291353"/>
              <a:ext cx="992258" cy="646886"/>
              <a:chOff x="8540347" y="2289498"/>
              <a:chExt cx="992258" cy="646886"/>
            </a:xfrm>
          </p:grpSpPr>
          <p:pic>
            <p:nvPicPr>
              <p:cNvPr id="175" name="Picture 174" descr="A close up of a logo&#10;&#10;Description automatically generated">
                <a:extLst>
                  <a:ext uri="{FF2B5EF4-FFF2-40B4-BE49-F238E27FC236}">
                    <a16:creationId xmlns:a16="http://schemas.microsoft.com/office/drawing/2014/main" id="{C321AFE2-859A-BDDD-2017-8B9C93130AD7}"/>
                  </a:ext>
                </a:extLst>
              </p:cNvPr>
              <p:cNvPicPr>
                <a:picLocks noChangeAspect="1"/>
              </p:cNvPicPr>
              <p:nvPr/>
            </p:nvPicPr>
            <p:blipFill>
              <a:blip r:embed="rId28"/>
              <a:stretch>
                <a:fillRect/>
              </a:stretch>
            </p:blipFill>
            <p:spPr>
              <a:xfrm>
                <a:off x="8876714" y="2289498"/>
                <a:ext cx="365760" cy="365761"/>
              </a:xfrm>
              <a:prstGeom prst="rect">
                <a:avLst/>
              </a:prstGeom>
            </p:spPr>
          </p:pic>
          <p:sp>
            <p:nvSpPr>
              <p:cNvPr id="180" name="TextBox 179">
                <a:extLst>
                  <a:ext uri="{FF2B5EF4-FFF2-40B4-BE49-F238E27FC236}">
                    <a16:creationId xmlns:a16="http://schemas.microsoft.com/office/drawing/2014/main" id="{A8D13FA0-C2D1-D8B1-26F3-D6B085335944}"/>
                  </a:ext>
                </a:extLst>
              </p:cNvPr>
              <p:cNvSpPr txBox="1"/>
              <p:nvPr/>
            </p:nvSpPr>
            <p:spPr>
              <a:xfrm>
                <a:off x="8540347" y="2774801"/>
                <a:ext cx="992258"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Automate</a:t>
                </a:r>
              </a:p>
            </p:txBody>
          </p:sp>
        </p:grpSp>
        <p:grpSp>
          <p:nvGrpSpPr>
            <p:cNvPr id="26" name="Group 25">
              <a:extLst>
                <a:ext uri="{FF2B5EF4-FFF2-40B4-BE49-F238E27FC236}">
                  <a16:creationId xmlns:a16="http://schemas.microsoft.com/office/drawing/2014/main" id="{1793EF08-4675-9A05-FD20-C2BF43F179C6}"/>
                </a:ext>
              </a:extLst>
            </p:cNvPr>
            <p:cNvGrpSpPr/>
            <p:nvPr/>
          </p:nvGrpSpPr>
          <p:grpSpPr>
            <a:xfrm>
              <a:off x="8995649" y="2290197"/>
              <a:ext cx="1242327" cy="649199"/>
              <a:chOff x="9960466" y="1989683"/>
              <a:chExt cx="1242327" cy="649199"/>
            </a:xfrm>
          </p:grpSpPr>
          <p:pic>
            <p:nvPicPr>
              <p:cNvPr id="174" name="Picture 173" descr="A picture containing clock&#10;&#10;Description automatically generated">
                <a:extLst>
                  <a:ext uri="{FF2B5EF4-FFF2-40B4-BE49-F238E27FC236}">
                    <a16:creationId xmlns:a16="http://schemas.microsoft.com/office/drawing/2014/main" id="{E6B1F2C7-4DE4-D7CA-6061-E2D69E0C9927}"/>
                  </a:ext>
                </a:extLst>
              </p:cNvPr>
              <p:cNvPicPr>
                <a:picLocks noChangeAspect="1"/>
              </p:cNvPicPr>
              <p:nvPr/>
            </p:nvPicPr>
            <p:blipFill>
              <a:blip r:embed="rId29"/>
              <a:stretch>
                <a:fillRect/>
              </a:stretch>
            </p:blipFill>
            <p:spPr>
              <a:xfrm>
                <a:off x="10398750" y="1989683"/>
                <a:ext cx="365760" cy="365760"/>
              </a:xfrm>
              <a:prstGeom prst="rect">
                <a:avLst/>
              </a:prstGeom>
            </p:spPr>
          </p:pic>
          <p:sp>
            <p:nvSpPr>
              <p:cNvPr id="181" name="TextBox 180">
                <a:extLst>
                  <a:ext uri="{FF2B5EF4-FFF2-40B4-BE49-F238E27FC236}">
                    <a16:creationId xmlns:a16="http://schemas.microsoft.com/office/drawing/2014/main" id="{EEB44F71-30B6-E67A-A686-DC771E8C4A72}"/>
                  </a:ext>
                </a:extLst>
              </p:cNvPr>
              <p:cNvSpPr txBox="1"/>
              <p:nvPr/>
            </p:nvSpPr>
            <p:spPr>
              <a:xfrm>
                <a:off x="9960466" y="2477299"/>
                <a:ext cx="1242327"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Virtual Agents</a:t>
                </a:r>
              </a:p>
            </p:txBody>
          </p:sp>
        </p:grpSp>
      </p:grpSp>
      <p:sp>
        <p:nvSpPr>
          <p:cNvPr id="6" name="Frame 5">
            <a:extLst>
              <a:ext uri="{FF2B5EF4-FFF2-40B4-BE49-F238E27FC236}">
                <a16:creationId xmlns:a16="http://schemas.microsoft.com/office/drawing/2014/main" id="{AC822195-AA74-B1C7-9534-34B619CC6F3B}"/>
              </a:ext>
              <a:ext uri="{C183D7F6-B498-43B3-948B-1728B52AA6E4}">
                <adec:decorative xmlns:adec="http://schemas.microsoft.com/office/drawing/2017/decorative" val="1"/>
              </a:ext>
            </a:extLst>
          </p:cNvPr>
          <p:cNvSpPr/>
          <p:nvPr/>
        </p:nvSpPr>
        <p:spPr bwMode="auto">
          <a:xfrm>
            <a:off x="8795366" y="4296047"/>
            <a:ext cx="1792234" cy="1030506"/>
          </a:xfrm>
          <a:prstGeom prst="frame">
            <a:avLst>
              <a:gd name="adj1" fmla="val 9149"/>
            </a:avLst>
          </a:pr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AU" sz="2400" kern="0" err="1">
              <a:gradFill flip="none" rotWithShape="1">
                <a:gsLst>
                  <a:gs pos="0">
                    <a:srgbClr val="000000"/>
                  </a:gs>
                  <a:gs pos="100000">
                    <a:srgbClr val="000000"/>
                  </a:gs>
                </a:gsLst>
                <a:lin ang="2700000" scaled="1"/>
                <a:tileRect/>
              </a:gradFill>
              <a:latin typeface="Segoe UI Semibold"/>
            </a:endParaRPr>
          </a:p>
        </p:txBody>
      </p:sp>
      <p:sp>
        <p:nvSpPr>
          <p:cNvPr id="5" name="Rectangle 9">
            <a:extLst>
              <a:ext uri="{FF2B5EF4-FFF2-40B4-BE49-F238E27FC236}">
                <a16:creationId xmlns:a16="http://schemas.microsoft.com/office/drawing/2014/main" id="{4EBF64B7-9E09-2099-C500-1BC4076BC8CA}"/>
              </a:ext>
            </a:extLst>
          </p:cNvPr>
          <p:cNvSpPr/>
          <p:nvPr/>
        </p:nvSpPr>
        <p:spPr bwMode="auto">
          <a:xfrm>
            <a:off x="757942" y="369917"/>
            <a:ext cx="5545557" cy="443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企业级</a:t>
            </a:r>
            <a:r>
              <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rPr>
              <a:t>AI</a:t>
            </a: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能力输出</a:t>
            </a:r>
            <a:endPar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endParaRPr>
          </a:p>
        </p:txBody>
      </p:sp>
    </p:spTree>
    <p:extLst>
      <p:ext uri="{BB962C8B-B14F-4D97-AF65-F5344CB8AC3E}">
        <p14:creationId xmlns:p14="http://schemas.microsoft.com/office/powerpoint/2010/main" val="62763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57D0F1E0-37B4-7DD1-0228-5A607A5D480C}"/>
              </a:ext>
            </a:extLst>
          </p:cNvPr>
          <p:cNvSpPr/>
          <p:nvPr/>
        </p:nvSpPr>
        <p:spPr bwMode="auto">
          <a:xfrm>
            <a:off x="1148320" y="3152001"/>
            <a:ext cx="4818725" cy="5539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zh-CN" altLang="en-US" sz="4000" spc="-50" dirty="0">
                <a:ln w="3175">
                  <a:noFill/>
                </a:ln>
                <a:gradFill flip="none" rotWithShape="1">
                  <a:gsLst>
                    <a:gs pos="100000">
                      <a:srgbClr val="CD98D0"/>
                    </a:gs>
                    <a:gs pos="0">
                      <a:srgbClr val="8DC8E8"/>
                    </a:gs>
                  </a:gsLst>
                  <a:lin ang="2700000" scaled="1"/>
                  <a:tileRect/>
                </a:gradFill>
                <a:latin typeface="Segoe UI Semibold"/>
                <a:cs typeface="Segoe UI"/>
              </a:rPr>
              <a:t>客户创新案例</a:t>
            </a:r>
          </a:p>
        </p:txBody>
      </p:sp>
    </p:spTree>
    <p:extLst>
      <p:ext uri="{BB962C8B-B14F-4D97-AF65-F5344CB8AC3E}">
        <p14:creationId xmlns:p14="http://schemas.microsoft.com/office/powerpoint/2010/main" val="4261452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838B981B-764F-A501-95A2-83909297E2C4}"/>
              </a:ext>
            </a:extLst>
          </p:cNvPr>
          <p:cNvGrpSpPr/>
          <p:nvPr/>
        </p:nvGrpSpPr>
        <p:grpSpPr>
          <a:xfrm>
            <a:off x="1" y="1131915"/>
            <a:ext cx="5080848" cy="234517"/>
            <a:chOff x="0" y="4228754"/>
            <a:chExt cx="6098965" cy="228600"/>
          </a:xfrm>
        </p:grpSpPr>
        <p:cxnSp>
          <p:nvCxnSpPr>
            <p:cNvPr id="26" name="Straight Connector 25">
              <a:extLst>
                <a:ext uri="{FF2B5EF4-FFF2-40B4-BE49-F238E27FC236}">
                  <a16:creationId xmlns:a16="http://schemas.microsoft.com/office/drawing/2014/main" id="{E0AFB687-5380-FF22-BF73-E6AEB5AA8D9A}"/>
                </a:ext>
              </a:extLst>
            </p:cNvPr>
            <p:cNvCxnSpPr>
              <a:cxnSpLocks/>
            </p:cNvCxnSpPr>
            <p:nvPr/>
          </p:nvCxnSpPr>
          <p:spPr>
            <a:xfrm>
              <a:off x="456591" y="4228754"/>
              <a:ext cx="5642374"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5F6C4E4-F7BF-E19B-347D-A792920FA4C8}"/>
                </a:ext>
              </a:extLst>
            </p:cNvPr>
            <p:cNvCxnSpPr>
              <a:cxnSpLocks/>
            </p:cNvCxnSpPr>
            <p:nvPr/>
          </p:nvCxnSpPr>
          <p:spPr>
            <a:xfrm flipV="1">
              <a:off x="0" y="4228754"/>
              <a:ext cx="456591" cy="22860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a:extLst>
              <a:ext uri="{FF2B5EF4-FFF2-40B4-BE49-F238E27FC236}">
                <a16:creationId xmlns:a16="http://schemas.microsoft.com/office/drawing/2014/main" id="{82D3907B-EE78-4CA0-AC92-8CF7F1B30968}"/>
              </a:ext>
            </a:extLst>
          </p:cNvPr>
          <p:cNvCxnSpPr>
            <a:cxnSpLocks/>
          </p:cNvCxnSpPr>
          <p:nvPr/>
        </p:nvCxnSpPr>
        <p:spPr>
          <a:xfrm>
            <a:off x="2854227" y="1137833"/>
            <a:ext cx="2238704"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D18162D2-5566-AF0C-BC85-0682296811F9}"/>
              </a:ext>
            </a:extLst>
          </p:cNvPr>
          <p:cNvCxnSpPr>
            <a:cxnSpLocks/>
          </p:cNvCxnSpPr>
          <p:nvPr/>
        </p:nvCxnSpPr>
        <p:spPr>
          <a:xfrm>
            <a:off x="0" y="936505"/>
            <a:ext cx="6098965" cy="0"/>
          </a:xfrm>
          <a:prstGeom prst="line">
            <a:avLst/>
          </a:prstGeom>
          <a:ln w="76200">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6E5DCB6-BF72-3937-48ED-F732DE5AA68F}"/>
              </a:ext>
            </a:extLst>
          </p:cNvPr>
          <p:cNvCxnSpPr>
            <a:cxnSpLocks/>
          </p:cNvCxnSpPr>
          <p:nvPr/>
        </p:nvCxnSpPr>
        <p:spPr>
          <a:xfrm>
            <a:off x="0" y="936505"/>
            <a:ext cx="5102866"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86" name="Group 1085">
            <a:extLst>
              <a:ext uri="{FF2B5EF4-FFF2-40B4-BE49-F238E27FC236}">
                <a16:creationId xmlns:a16="http://schemas.microsoft.com/office/drawing/2014/main" id="{E35001DD-18E1-B65C-B92C-A58E98CEC94D}"/>
              </a:ext>
            </a:extLst>
          </p:cNvPr>
          <p:cNvGrpSpPr/>
          <p:nvPr/>
        </p:nvGrpSpPr>
        <p:grpSpPr>
          <a:xfrm>
            <a:off x="439188" y="297635"/>
            <a:ext cx="11481817" cy="6504000"/>
            <a:chOff x="585584" y="268687"/>
            <a:chExt cx="10908214" cy="6604955"/>
          </a:xfrm>
        </p:grpSpPr>
        <p:pic>
          <p:nvPicPr>
            <p:cNvPr id="1087" name="Picture 2" descr="Television Repair - iFixit">
              <a:extLst>
                <a:ext uri="{FF2B5EF4-FFF2-40B4-BE49-F238E27FC236}">
                  <a16:creationId xmlns:a16="http://schemas.microsoft.com/office/drawing/2014/main" id="{477A1578-36C4-DC56-FBBF-8820A34B3174}"/>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5584" y="2353352"/>
              <a:ext cx="2471646" cy="1711391"/>
            </a:xfrm>
            <a:prstGeom prst="rect">
              <a:avLst/>
            </a:prstGeom>
            <a:noFill/>
            <a:extLst>
              <a:ext uri="{909E8E84-426E-40DD-AFC4-6F175D3DCCD1}">
                <a14:hiddenFill xmlns:a14="http://schemas.microsoft.com/office/drawing/2010/main">
                  <a:solidFill>
                    <a:srgbClr val="FFFFFF"/>
                  </a:solidFill>
                </a14:hiddenFill>
              </a:ext>
            </a:extLst>
          </p:spPr>
        </p:pic>
        <p:pic>
          <p:nvPicPr>
            <p:cNvPr id="1088" name="Picture 1087">
              <a:extLst>
                <a:ext uri="{FF2B5EF4-FFF2-40B4-BE49-F238E27FC236}">
                  <a16:creationId xmlns:a16="http://schemas.microsoft.com/office/drawing/2014/main" id="{688DF30D-1B71-6FF5-CA2D-E1B935A0874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74518" y="2548762"/>
              <a:ext cx="1693778" cy="1128356"/>
            </a:xfrm>
            <a:prstGeom prst="rect">
              <a:avLst/>
            </a:prstGeom>
          </p:spPr>
        </p:pic>
        <p:pic>
          <p:nvPicPr>
            <p:cNvPr id="1089" name="Picture 4">
              <a:extLst>
                <a:ext uri="{FF2B5EF4-FFF2-40B4-BE49-F238E27FC236}">
                  <a16:creationId xmlns:a16="http://schemas.microsoft.com/office/drawing/2014/main" id="{346EC9EE-4F02-8437-4FC4-5A741AAF1CB7}"/>
                </a:ext>
              </a:extLst>
            </p:cNvPr>
            <p:cNvPicPr>
              <a:picLocks noChangeAspect="1" noChangeArrowheads="1"/>
            </p:cNvPicPr>
            <p:nvPr/>
          </p:nvPicPr>
          <p:blipFill>
            <a:blip r:embed="rId5" cstate="print">
              <a:lum bright="70000" contrast="-70000"/>
              <a:extLst>
                <a:ext uri="{28A0092B-C50C-407E-A947-70E740481C1C}">
                  <a14:useLocalDpi xmlns:a14="http://schemas.microsoft.com/office/drawing/2010/main" val="0"/>
                </a:ext>
              </a:extLst>
            </a:blip>
            <a:srcRect/>
            <a:stretch>
              <a:fillRect/>
            </a:stretch>
          </p:blipFill>
          <p:spPr bwMode="auto">
            <a:xfrm>
              <a:off x="3421695" y="2732665"/>
              <a:ext cx="549965" cy="549965"/>
            </a:xfrm>
            <a:prstGeom prst="rect">
              <a:avLst/>
            </a:prstGeom>
            <a:noFill/>
            <a:extLst>
              <a:ext uri="{909E8E84-426E-40DD-AFC4-6F175D3DCCD1}">
                <a14:hiddenFill xmlns:a14="http://schemas.microsoft.com/office/drawing/2010/main">
                  <a:solidFill>
                    <a:srgbClr val="FFFFFF"/>
                  </a:solidFill>
                </a14:hiddenFill>
              </a:ext>
            </a:extLst>
          </p:spPr>
        </p:pic>
        <p:sp>
          <p:nvSpPr>
            <p:cNvPr id="1090" name="TextBox 1089">
              <a:extLst>
                <a:ext uri="{FF2B5EF4-FFF2-40B4-BE49-F238E27FC236}">
                  <a16:creationId xmlns:a16="http://schemas.microsoft.com/office/drawing/2014/main" id="{6E9E958E-1CA1-CD53-0842-6D35FDC11072}"/>
                </a:ext>
                <a:ext uri="{C183D7F6-B498-43B3-948B-1728B52AA6E4}">
                  <adec:decorative xmlns:adec="http://schemas.microsoft.com/office/drawing/2017/decorative" val="1"/>
                </a:ext>
              </a:extLst>
            </p:cNvPr>
            <p:cNvSpPr txBox="1"/>
            <p:nvPr/>
          </p:nvSpPr>
          <p:spPr>
            <a:xfrm>
              <a:off x="3164147" y="3290217"/>
              <a:ext cx="987157" cy="328181"/>
            </a:xfrm>
            <a:prstGeom prst="rect">
              <a:avLst/>
            </a:prstGeom>
            <a:noFill/>
          </p:spPr>
          <p:txBody>
            <a:bodyPr wrap="non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rPr>
                <a:t>azure video indexer</a:t>
              </a:r>
            </a:p>
            <a:p>
              <a:pPr marL="0" marR="0" lvl="0" indent="0" algn="ctr" defTabSz="685800" eaLnBrk="1" fontAlgn="auto" latinLnBrk="0" hangingPunct="1">
                <a:lnSpc>
                  <a:spcPct val="100000"/>
                </a:lnSpc>
                <a:spcBef>
                  <a:spcPts val="0"/>
                </a:spcBef>
                <a:spcAft>
                  <a:spcPts val="0"/>
                </a:spcAft>
                <a:buClrTx/>
                <a:buSzTx/>
                <a:buFontTx/>
                <a:buNone/>
                <a:tabLst/>
                <a:defRPr/>
              </a:pPr>
              <a:r>
                <a:rPr kumimoji="0" lang="zh-CN" altLang="en-US" sz="750" b="0" i="0" u="none" strike="noStrike" kern="0" cap="none" spc="0" normalizeH="0" baseline="0" noProof="0" dirty="0">
                  <a:ln>
                    <a:noFill/>
                  </a:ln>
                  <a:solidFill>
                    <a:prstClr val="white"/>
                  </a:solidFill>
                  <a:effectLst/>
                  <a:uLnTx/>
                  <a:uFillTx/>
                  <a:latin typeface="Segoe UI Semibold" panose="020B0702040204020203" pitchFamily="34" charset="0"/>
                  <a:ea typeface="黑体" panose="02010609060101010101" pitchFamily="49" charset="-122"/>
                  <a:cs typeface="Segoe UI Semibold" panose="020B0702040204020203" pitchFamily="34" charset="0"/>
                </a:rPr>
                <a:t>语音转文字</a:t>
              </a:r>
              <a:endParaRPr kumimoji="0" lang="en-CA" sz="750" b="0" i="0" u="none" strike="noStrike" kern="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endParaRPr>
            </a:p>
          </p:txBody>
        </p:sp>
        <p:pic>
          <p:nvPicPr>
            <p:cNvPr id="1091" name="2F358329-2C19-4FBA-B51C-51CE75BE790F">
              <a:extLst>
                <a:ext uri="{FF2B5EF4-FFF2-40B4-BE49-F238E27FC236}">
                  <a16:creationId xmlns:a16="http://schemas.microsoft.com/office/drawing/2014/main" id="{C2000CB9-8155-7900-3B4B-E045CADA1604}"/>
                </a:ext>
                <a:ext uri="{C183D7F6-B498-43B3-948B-1728B52AA6E4}">
                  <adec:decorative xmlns:adec="http://schemas.microsoft.com/office/drawing/2017/decorative" val="1"/>
                </a:ext>
              </a:extLst>
            </p:cNvPr>
            <p:cNvPicPr>
              <a:picLocks noChangeAspect="1" noChangeArrowheads="1"/>
            </p:cNvPicPr>
            <p:nvPr/>
          </p:nvPicPr>
          <p:blipFill rotWithShape="1">
            <a:blip r:embed="rId6">
              <a:extLst>
                <a:ext uri="{96DAC541-7B7A-43D3-8B79-37D633B846F1}">
                  <asvg:svgBlip xmlns:asvg="http://schemas.microsoft.com/office/drawing/2016/SVG/main" r:embed="rId7"/>
                </a:ext>
              </a:extLst>
            </a:blip>
            <a:srcRect l="-7183" r="-3331"/>
            <a:stretch/>
          </p:blipFill>
          <p:spPr bwMode="auto">
            <a:xfrm>
              <a:off x="4449207" y="2831373"/>
              <a:ext cx="411480" cy="37488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sp>
          <p:nvSpPr>
            <p:cNvPr id="1092" name="TextBox 1091">
              <a:extLst>
                <a:ext uri="{FF2B5EF4-FFF2-40B4-BE49-F238E27FC236}">
                  <a16:creationId xmlns:a16="http://schemas.microsoft.com/office/drawing/2014/main" id="{4A852F51-7CCD-5363-23D5-411BF38B30DC}"/>
                </a:ext>
                <a:ext uri="{C183D7F6-B498-43B3-948B-1728B52AA6E4}">
                  <adec:decorative xmlns:adec="http://schemas.microsoft.com/office/drawing/2017/decorative" val="1"/>
                </a:ext>
              </a:extLst>
            </p:cNvPr>
            <p:cNvSpPr txBox="1"/>
            <p:nvPr/>
          </p:nvSpPr>
          <p:spPr>
            <a:xfrm>
              <a:off x="4069940" y="3273415"/>
              <a:ext cx="1170023" cy="584776"/>
            </a:xfrm>
            <a:prstGeom prst="rect">
              <a:avLst/>
            </a:prstGeom>
            <a:noFill/>
          </p:spPr>
          <p:txBody>
            <a:bodyPr wrap="non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rPr>
                <a:t>Azure</a:t>
              </a:r>
            </a:p>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750" b="0" i="0" u="none" strike="noStrike" kern="0" cap="none" spc="0" normalizeH="0" baseline="0" noProof="0" dirty="0" err="1">
                  <a:ln>
                    <a:noFill/>
                  </a:ln>
                  <a:solidFill>
                    <a:prstClr val="white"/>
                  </a:solidFill>
                  <a:effectLst/>
                  <a:uLnTx/>
                  <a:uFillTx/>
                  <a:latin typeface="Segoe UI Semibold" panose="020B0702040204020203" pitchFamily="34" charset="0"/>
                  <a:cs typeface="Segoe UI Semibold" panose="020B0702040204020203" pitchFamily="34" charset="0"/>
                </a:rPr>
                <a:t>OpenAI</a:t>
              </a:r>
              <a:endParaRPr kumimoji="0" lang="en-US" sz="750" b="0" i="0" u="none" strike="noStrike" kern="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endParaRPr>
            </a:p>
            <a:p>
              <a:pPr marL="0" marR="0" lvl="0" indent="0" algn="ctr" defTabSz="685800" eaLnBrk="1" fontAlgn="auto" latinLnBrk="0" hangingPunct="1">
                <a:lnSpc>
                  <a:spcPct val="100000"/>
                </a:lnSpc>
                <a:spcBef>
                  <a:spcPts val="0"/>
                </a:spcBef>
                <a:spcAft>
                  <a:spcPts val="0"/>
                </a:spcAft>
                <a:buClrTx/>
                <a:buSzTx/>
                <a:buFontTx/>
                <a:buNone/>
                <a:tabLst/>
                <a:defRPr/>
              </a:pPr>
              <a:r>
                <a:rPr kumimoji="0" lang="zh-CN" altLang="en-US" sz="750" b="0" i="0" u="none" strike="noStrike" kern="0" cap="none" spc="0" normalizeH="0" baseline="0" noProof="0" dirty="0">
                  <a:ln>
                    <a:noFill/>
                  </a:ln>
                  <a:solidFill>
                    <a:prstClr val="white"/>
                  </a:solidFill>
                  <a:effectLst/>
                  <a:uLnTx/>
                  <a:uFillTx/>
                  <a:latin typeface="Segoe UI Semibold" panose="020B0702040204020203" pitchFamily="34" charset="0"/>
                  <a:ea typeface="黑体" panose="02010609060101010101" pitchFamily="49" charset="-122"/>
                  <a:cs typeface="Segoe UI Semibold" panose="020B0702040204020203" pitchFamily="34" charset="0"/>
                </a:rPr>
                <a:t>内容理解与生成</a:t>
              </a:r>
              <a:endParaRPr kumimoji="0" lang="en-US" sz="750" b="0" i="0" u="none" strike="noStrike" kern="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endParaRPr>
            </a:p>
          </p:txBody>
        </p:sp>
        <p:cxnSp>
          <p:nvCxnSpPr>
            <p:cNvPr id="1093" name="Straight Connector 1092">
              <a:extLst>
                <a:ext uri="{FF2B5EF4-FFF2-40B4-BE49-F238E27FC236}">
                  <a16:creationId xmlns:a16="http://schemas.microsoft.com/office/drawing/2014/main" id="{E7019E44-0096-0283-44BB-3A3EB882EE0A}"/>
                </a:ext>
              </a:extLst>
            </p:cNvPr>
            <p:cNvCxnSpPr>
              <a:cxnSpLocks/>
            </p:cNvCxnSpPr>
            <p:nvPr/>
          </p:nvCxnSpPr>
          <p:spPr>
            <a:xfrm>
              <a:off x="4654947" y="2032062"/>
              <a:ext cx="0" cy="642580"/>
            </a:xfrm>
            <a:prstGeom prst="line">
              <a:avLst/>
            </a:prstGeom>
            <a:noFill/>
            <a:ln w="6350" cap="flat" cmpd="sng" algn="ctr">
              <a:solidFill>
                <a:srgbClr val="FFC000"/>
              </a:solidFill>
              <a:prstDash val="solid"/>
              <a:miter lim="800000"/>
            </a:ln>
            <a:effectLst/>
          </p:spPr>
        </p:cxnSp>
        <p:cxnSp>
          <p:nvCxnSpPr>
            <p:cNvPr id="1094" name="Straight Connector 1093">
              <a:extLst>
                <a:ext uri="{FF2B5EF4-FFF2-40B4-BE49-F238E27FC236}">
                  <a16:creationId xmlns:a16="http://schemas.microsoft.com/office/drawing/2014/main" id="{64457F3C-5D99-3775-ED8A-70532895301F}"/>
                </a:ext>
              </a:extLst>
            </p:cNvPr>
            <p:cNvCxnSpPr>
              <a:cxnSpLocks/>
            </p:cNvCxnSpPr>
            <p:nvPr/>
          </p:nvCxnSpPr>
          <p:spPr>
            <a:xfrm>
              <a:off x="4654947" y="3889023"/>
              <a:ext cx="0" cy="642580"/>
            </a:xfrm>
            <a:prstGeom prst="line">
              <a:avLst/>
            </a:prstGeom>
            <a:noFill/>
            <a:ln w="6350" cap="flat" cmpd="sng" algn="ctr">
              <a:solidFill>
                <a:srgbClr val="FFC000"/>
              </a:solidFill>
              <a:prstDash val="solid"/>
              <a:miter lim="800000"/>
            </a:ln>
            <a:effectLst/>
          </p:spPr>
        </p:cxnSp>
        <p:cxnSp>
          <p:nvCxnSpPr>
            <p:cNvPr id="1095" name="Straight Connector 1094">
              <a:extLst>
                <a:ext uri="{FF2B5EF4-FFF2-40B4-BE49-F238E27FC236}">
                  <a16:creationId xmlns:a16="http://schemas.microsoft.com/office/drawing/2014/main" id="{49CB1A38-5585-2478-24DF-91962566E075}"/>
                </a:ext>
              </a:extLst>
            </p:cNvPr>
            <p:cNvCxnSpPr>
              <a:cxnSpLocks/>
            </p:cNvCxnSpPr>
            <p:nvPr/>
          </p:nvCxnSpPr>
          <p:spPr>
            <a:xfrm>
              <a:off x="4654947" y="2032062"/>
              <a:ext cx="1253268" cy="0"/>
            </a:xfrm>
            <a:prstGeom prst="line">
              <a:avLst/>
            </a:prstGeom>
            <a:noFill/>
            <a:ln w="6350" cap="flat" cmpd="sng" algn="ctr">
              <a:solidFill>
                <a:srgbClr val="FFC000"/>
              </a:solidFill>
              <a:prstDash val="solid"/>
              <a:miter lim="800000"/>
            </a:ln>
            <a:effectLst/>
          </p:spPr>
        </p:cxnSp>
        <p:cxnSp>
          <p:nvCxnSpPr>
            <p:cNvPr id="1096" name="Straight Connector 1095">
              <a:extLst>
                <a:ext uri="{FF2B5EF4-FFF2-40B4-BE49-F238E27FC236}">
                  <a16:creationId xmlns:a16="http://schemas.microsoft.com/office/drawing/2014/main" id="{667FEC31-3D93-2DC6-7B15-90654E237E68}"/>
                </a:ext>
              </a:extLst>
            </p:cNvPr>
            <p:cNvCxnSpPr>
              <a:cxnSpLocks/>
            </p:cNvCxnSpPr>
            <p:nvPr/>
          </p:nvCxnSpPr>
          <p:spPr>
            <a:xfrm>
              <a:off x="4654947" y="4531603"/>
              <a:ext cx="1253268" cy="0"/>
            </a:xfrm>
            <a:prstGeom prst="line">
              <a:avLst/>
            </a:prstGeom>
            <a:noFill/>
            <a:ln w="6350" cap="flat" cmpd="sng" algn="ctr">
              <a:solidFill>
                <a:srgbClr val="FFC000"/>
              </a:solidFill>
              <a:prstDash val="solid"/>
              <a:miter lim="800000"/>
            </a:ln>
            <a:effectLst/>
          </p:spPr>
        </p:cxnSp>
        <p:sp>
          <p:nvSpPr>
            <p:cNvPr id="1097" name="TextBox 1096">
              <a:extLst>
                <a:ext uri="{FF2B5EF4-FFF2-40B4-BE49-F238E27FC236}">
                  <a16:creationId xmlns:a16="http://schemas.microsoft.com/office/drawing/2014/main" id="{3CDEF4E2-55AE-036B-A2F8-6E577096EEBB}"/>
                </a:ext>
                <a:ext uri="{C183D7F6-B498-43B3-948B-1728B52AA6E4}">
                  <adec:decorative xmlns:adec="http://schemas.microsoft.com/office/drawing/2017/decorative" val="1"/>
                </a:ext>
              </a:extLst>
            </p:cNvPr>
            <p:cNvSpPr txBox="1"/>
            <p:nvPr/>
          </p:nvSpPr>
          <p:spPr>
            <a:xfrm>
              <a:off x="5752583" y="4055861"/>
              <a:ext cx="776518" cy="276999"/>
            </a:xfrm>
            <a:prstGeom prst="rect">
              <a:avLst/>
            </a:prstGeom>
            <a:noFill/>
          </p:spPr>
          <p:txBody>
            <a:bodyPr wrap="non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CN" altLang="en-US" sz="750" b="0" i="0" u="none" strike="noStrike" kern="0" cap="none" spc="0" normalizeH="0" baseline="0" noProof="0" dirty="0">
                  <a:ln>
                    <a:noFill/>
                  </a:ln>
                  <a:solidFill>
                    <a:prstClr val="white"/>
                  </a:solidFill>
                  <a:effectLst/>
                  <a:uLnTx/>
                  <a:uFillTx/>
                  <a:latin typeface="Segoe UI Semibold" panose="020B0702040204020203" pitchFamily="34" charset="0"/>
                  <a:ea typeface="黑体" panose="02010609060101010101" pitchFamily="49" charset="-122"/>
                  <a:cs typeface="Segoe UI Semibold" panose="020B0702040204020203" pitchFamily="34" charset="0"/>
                </a:rPr>
                <a:t>内容生成</a:t>
              </a:r>
              <a:endParaRPr kumimoji="0" lang="en-CA" sz="750" b="0" i="0" u="none" strike="noStrike" kern="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endParaRPr>
            </a:p>
          </p:txBody>
        </p:sp>
        <p:sp>
          <p:nvSpPr>
            <p:cNvPr id="1098" name="TextBox 1097">
              <a:extLst>
                <a:ext uri="{FF2B5EF4-FFF2-40B4-BE49-F238E27FC236}">
                  <a16:creationId xmlns:a16="http://schemas.microsoft.com/office/drawing/2014/main" id="{81B36A61-0C8D-4A90-11F7-9405CF238248}"/>
                </a:ext>
                <a:ext uri="{C183D7F6-B498-43B3-948B-1728B52AA6E4}">
                  <adec:decorative xmlns:adec="http://schemas.microsoft.com/office/drawing/2017/decorative" val="1"/>
                </a:ext>
              </a:extLst>
            </p:cNvPr>
            <p:cNvSpPr txBox="1"/>
            <p:nvPr/>
          </p:nvSpPr>
          <p:spPr>
            <a:xfrm>
              <a:off x="5733651" y="2267845"/>
              <a:ext cx="776518" cy="276999"/>
            </a:xfrm>
            <a:prstGeom prst="rect">
              <a:avLst/>
            </a:prstGeom>
            <a:noFill/>
          </p:spPr>
          <p:txBody>
            <a:bodyPr wrap="none" rtlCol="0">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CN" altLang="en-US" sz="750" b="0" i="0" u="none" strike="noStrike" kern="0" cap="none" spc="0" normalizeH="0" baseline="0" noProof="0" dirty="0">
                  <a:ln>
                    <a:noFill/>
                  </a:ln>
                  <a:solidFill>
                    <a:prstClr val="white"/>
                  </a:solidFill>
                  <a:effectLst/>
                  <a:uLnTx/>
                  <a:uFillTx/>
                  <a:latin typeface="Segoe UI Semibold" panose="020B0702040204020203" pitchFamily="34" charset="0"/>
                  <a:ea typeface="黑体" panose="02010609060101010101" pitchFamily="49" charset="-122"/>
                  <a:cs typeface="Segoe UI Semibold" panose="020B0702040204020203" pitchFamily="34" charset="0"/>
                </a:rPr>
                <a:t>内容分析</a:t>
              </a:r>
              <a:endParaRPr kumimoji="0" lang="en-CA" sz="750" b="0" i="0" u="none" strike="noStrike" kern="0" cap="none" spc="0" normalizeH="0" baseline="0" noProof="0" dirty="0">
                <a:ln>
                  <a:noFill/>
                </a:ln>
                <a:solidFill>
                  <a:prstClr val="white"/>
                </a:solidFill>
                <a:effectLst/>
                <a:uLnTx/>
                <a:uFillTx/>
                <a:latin typeface="Segoe UI Semibold" panose="020B0702040204020203" pitchFamily="34" charset="0"/>
                <a:cs typeface="Segoe UI Semibold" panose="020B0702040204020203" pitchFamily="34" charset="0"/>
              </a:endParaRPr>
            </a:p>
          </p:txBody>
        </p:sp>
        <p:sp>
          <p:nvSpPr>
            <p:cNvPr id="1099" name="Oval 1098">
              <a:extLst>
                <a:ext uri="{FF2B5EF4-FFF2-40B4-BE49-F238E27FC236}">
                  <a16:creationId xmlns:a16="http://schemas.microsoft.com/office/drawing/2014/main" id="{903D21D5-0FFC-CCE2-858E-4C630732B85D}"/>
                </a:ext>
              </a:extLst>
            </p:cNvPr>
            <p:cNvSpPr/>
            <p:nvPr/>
          </p:nvSpPr>
          <p:spPr>
            <a:xfrm>
              <a:off x="5921468" y="1839330"/>
              <a:ext cx="400878" cy="385463"/>
            </a:xfrm>
            <a:prstGeom prst="ellipse">
              <a:avLst/>
            </a:prstGeom>
            <a:solidFill>
              <a:srgbClr val="FFC000"/>
            </a:solidFill>
            <a:ln w="12700" cap="flat" cmpd="sng" algn="ctr">
              <a:solidFill>
                <a:srgbClr val="FFC000"/>
              </a:solidFill>
              <a:prstDash val="solid"/>
              <a:miter lim="800000"/>
            </a:ln>
            <a:effectLst/>
          </p:spPr>
          <p:txBody>
            <a:bodyPr rtlCol="0" anchor="ctr"/>
            <a:lstStyle/>
            <a:p>
              <a:pPr marL="0" marR="0" lvl="0" indent="0" algn="ctr" defTabSz="685775" eaLnBrk="1" fontAlgn="auto" latinLnBrk="0" hangingPunct="1">
                <a:lnSpc>
                  <a:spcPct val="100000"/>
                </a:lnSpc>
                <a:spcBef>
                  <a:spcPts val="0"/>
                </a:spcBef>
                <a:spcAft>
                  <a:spcPts val="0"/>
                </a:spcAft>
                <a:buClrTx/>
                <a:buSzTx/>
                <a:buFontTx/>
                <a:buNone/>
                <a:tabLst/>
                <a:defRPr/>
              </a:pPr>
              <a:endParaRPr kumimoji="0" lang="en-CA" sz="1324"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100" name="Oval 1099">
              <a:extLst>
                <a:ext uri="{FF2B5EF4-FFF2-40B4-BE49-F238E27FC236}">
                  <a16:creationId xmlns:a16="http://schemas.microsoft.com/office/drawing/2014/main" id="{0F5C956B-F93E-6048-15DB-953A8F9D8FE5}"/>
                </a:ext>
              </a:extLst>
            </p:cNvPr>
            <p:cNvSpPr/>
            <p:nvPr/>
          </p:nvSpPr>
          <p:spPr>
            <a:xfrm>
              <a:off x="5927987" y="4338871"/>
              <a:ext cx="400878" cy="385463"/>
            </a:xfrm>
            <a:prstGeom prst="ellipse">
              <a:avLst/>
            </a:prstGeom>
            <a:solidFill>
              <a:srgbClr val="FFC000"/>
            </a:solidFill>
            <a:ln w="12700" cap="flat" cmpd="sng" algn="ctr">
              <a:solidFill>
                <a:srgbClr val="FFC000"/>
              </a:solidFill>
              <a:prstDash val="solid"/>
              <a:miter lim="800000"/>
            </a:ln>
            <a:effectLst/>
          </p:spPr>
          <p:txBody>
            <a:bodyPr rtlCol="0" anchor="ctr"/>
            <a:lstStyle/>
            <a:p>
              <a:pPr marL="0" marR="0" lvl="0" indent="0" algn="ctr" defTabSz="685775" eaLnBrk="1" fontAlgn="auto" latinLnBrk="0" hangingPunct="1">
                <a:lnSpc>
                  <a:spcPct val="100000"/>
                </a:lnSpc>
                <a:spcBef>
                  <a:spcPts val="0"/>
                </a:spcBef>
                <a:spcAft>
                  <a:spcPts val="0"/>
                </a:spcAft>
                <a:buClrTx/>
                <a:buSzTx/>
                <a:buFontTx/>
                <a:buNone/>
                <a:tabLst/>
                <a:defRPr/>
              </a:pPr>
              <a:endParaRPr kumimoji="0" lang="en-CA" sz="1324"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101" name="Straight Connector 1100">
              <a:extLst>
                <a:ext uri="{FF2B5EF4-FFF2-40B4-BE49-F238E27FC236}">
                  <a16:creationId xmlns:a16="http://schemas.microsoft.com/office/drawing/2014/main" id="{73E79AFB-9668-BE1A-6DBC-1CEFFBA40D4E}"/>
                </a:ext>
              </a:extLst>
            </p:cNvPr>
            <p:cNvCxnSpPr>
              <a:cxnSpLocks/>
            </p:cNvCxnSpPr>
            <p:nvPr/>
          </p:nvCxnSpPr>
          <p:spPr>
            <a:xfrm>
              <a:off x="6299792" y="2032061"/>
              <a:ext cx="626634" cy="0"/>
            </a:xfrm>
            <a:prstGeom prst="line">
              <a:avLst/>
            </a:prstGeom>
            <a:noFill/>
            <a:ln w="6350" cap="flat" cmpd="sng" algn="ctr">
              <a:solidFill>
                <a:srgbClr val="FFC000"/>
              </a:solidFill>
              <a:prstDash val="solid"/>
              <a:miter lim="800000"/>
            </a:ln>
            <a:effectLst/>
          </p:spPr>
        </p:cxnSp>
        <p:cxnSp>
          <p:nvCxnSpPr>
            <p:cNvPr id="1102" name="Straight Connector 1101">
              <a:extLst>
                <a:ext uri="{FF2B5EF4-FFF2-40B4-BE49-F238E27FC236}">
                  <a16:creationId xmlns:a16="http://schemas.microsoft.com/office/drawing/2014/main" id="{0FD3987A-757A-F578-04C3-7C434085BCD8}"/>
                </a:ext>
              </a:extLst>
            </p:cNvPr>
            <p:cNvCxnSpPr>
              <a:cxnSpLocks/>
            </p:cNvCxnSpPr>
            <p:nvPr/>
          </p:nvCxnSpPr>
          <p:spPr>
            <a:xfrm flipH="1" flipV="1">
              <a:off x="6933638" y="389654"/>
              <a:ext cx="12082" cy="2998883"/>
            </a:xfrm>
            <a:prstGeom prst="line">
              <a:avLst/>
            </a:prstGeom>
            <a:noFill/>
            <a:ln w="6350" cap="flat" cmpd="sng" algn="ctr">
              <a:solidFill>
                <a:srgbClr val="FFC000"/>
              </a:solidFill>
              <a:prstDash val="solid"/>
              <a:miter lim="800000"/>
            </a:ln>
            <a:effectLst/>
          </p:spPr>
        </p:cxnSp>
        <p:sp>
          <p:nvSpPr>
            <p:cNvPr id="1103" name="TextBox 1102">
              <a:extLst>
                <a:ext uri="{FF2B5EF4-FFF2-40B4-BE49-F238E27FC236}">
                  <a16:creationId xmlns:a16="http://schemas.microsoft.com/office/drawing/2014/main" id="{5B295F58-6507-DE8C-A1E6-DB454DDA5965}"/>
                </a:ext>
              </a:extLst>
            </p:cNvPr>
            <p:cNvSpPr txBox="1"/>
            <p:nvPr/>
          </p:nvSpPr>
          <p:spPr>
            <a:xfrm>
              <a:off x="7094755" y="911215"/>
              <a:ext cx="3096972" cy="369332"/>
            </a:xfrm>
            <a:prstGeom prst="rect">
              <a:avLst/>
            </a:prstGeom>
            <a:noFill/>
          </p:spPr>
          <p:txBody>
            <a:bodyPr wrap="square">
              <a:spAutoFit/>
            </a:bodyPr>
            <a:lstStyle/>
            <a:p>
              <a:pPr marL="0" marR="0" lvl="0" indent="0" defTabSz="685775"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apple-system"/>
                  <a:ea typeface="黑体" panose="02010609060101010101" pitchFamily="49" charset="-122"/>
                  <a:cs typeface="Segoe UI Light" panose="020B0502040204020203" pitchFamily="34" charset="0"/>
                </a:rPr>
                <a:t>关键信息抽取</a:t>
              </a:r>
              <a:endParaRPr kumimoji="0" lang="en-US" sz="1200" b="0" i="0" u="none" strike="noStrike" kern="0" cap="none" spc="0" normalizeH="0" baseline="0" noProof="0" dirty="0">
                <a:ln>
                  <a:noFill/>
                </a:ln>
                <a:solidFill>
                  <a:prstClr val="white"/>
                </a:solidFill>
                <a:effectLst/>
                <a:uLnTx/>
                <a:uFillTx/>
                <a:latin typeface="-apple-system"/>
                <a:cs typeface="Segoe UI Light" panose="020B0502040204020203" pitchFamily="34" charset="0"/>
              </a:endParaRPr>
            </a:p>
          </p:txBody>
        </p:sp>
        <p:sp>
          <p:nvSpPr>
            <p:cNvPr id="1104" name="TextBox 1103">
              <a:extLst>
                <a:ext uri="{FF2B5EF4-FFF2-40B4-BE49-F238E27FC236}">
                  <a16:creationId xmlns:a16="http://schemas.microsoft.com/office/drawing/2014/main" id="{F817C97D-BBD2-F428-FC3C-6142F7A75151}"/>
                </a:ext>
              </a:extLst>
            </p:cNvPr>
            <p:cNvSpPr txBox="1"/>
            <p:nvPr/>
          </p:nvSpPr>
          <p:spPr>
            <a:xfrm>
              <a:off x="7099072" y="268687"/>
              <a:ext cx="2124490" cy="369332"/>
            </a:xfrm>
            <a:prstGeom prst="rect">
              <a:avLst/>
            </a:prstGeom>
            <a:noFill/>
          </p:spPr>
          <p:txBody>
            <a:bodyPr wrap="square">
              <a:spAutoFit/>
            </a:bodyPr>
            <a:lstStyle/>
            <a:p>
              <a:pPr marL="0" marR="0" lvl="0" indent="0" defTabSz="685775"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apple-system"/>
                  <a:ea typeface="黑体" panose="02010609060101010101" pitchFamily="49" charset="-122"/>
                  <a:cs typeface="Segoe UI Light" panose="020B0502040204020203" pitchFamily="34" charset="0"/>
                </a:rPr>
                <a:t>主题分类</a:t>
              </a:r>
              <a:r>
                <a:rPr kumimoji="0" lang="en-US" altLang="zh-CN" sz="1200" b="0" i="0" u="none" strike="noStrike" kern="0" cap="none" spc="0" normalizeH="0" baseline="0" noProof="0" dirty="0">
                  <a:ln>
                    <a:noFill/>
                  </a:ln>
                  <a:solidFill>
                    <a:prstClr val="white"/>
                  </a:solidFill>
                  <a:effectLst/>
                  <a:uLnTx/>
                  <a:uFillTx/>
                  <a:latin typeface="-apple-system"/>
                  <a:ea typeface="黑体" panose="02010609060101010101" pitchFamily="49" charset="-122"/>
                  <a:cs typeface="Segoe UI Light" panose="020B0502040204020203" pitchFamily="34" charset="0"/>
                </a:rPr>
                <a:t>/</a:t>
              </a:r>
              <a:r>
                <a:rPr kumimoji="0" lang="zh-CN" altLang="en-US" sz="1200" b="0" i="0" u="none" strike="noStrike" kern="0" cap="none" spc="0" normalizeH="0" baseline="0" noProof="0" dirty="0">
                  <a:ln>
                    <a:noFill/>
                  </a:ln>
                  <a:solidFill>
                    <a:prstClr val="white"/>
                  </a:solidFill>
                  <a:effectLst/>
                  <a:uLnTx/>
                  <a:uFillTx/>
                  <a:latin typeface="-apple-system"/>
                  <a:ea typeface="黑体" panose="02010609060101010101" pitchFamily="49" charset="-122"/>
                  <a:cs typeface="Segoe UI Light" panose="020B0502040204020203" pitchFamily="34" charset="0"/>
                </a:rPr>
                <a:t>标签化</a:t>
              </a:r>
              <a:endParaRPr kumimoji="0" lang="en-US" sz="1200" b="0" i="0" u="none" strike="noStrike" kern="0" cap="none" spc="0" normalizeH="0" baseline="0" noProof="0" dirty="0">
                <a:ln>
                  <a:noFill/>
                </a:ln>
                <a:solidFill>
                  <a:prstClr val="white"/>
                </a:solidFill>
                <a:effectLst/>
                <a:uLnTx/>
                <a:uFillTx/>
                <a:latin typeface="-apple-system"/>
                <a:cs typeface="Segoe UI Light" panose="020B0502040204020203" pitchFamily="34" charset="0"/>
              </a:endParaRPr>
            </a:p>
          </p:txBody>
        </p:sp>
        <p:sp>
          <p:nvSpPr>
            <p:cNvPr id="1105" name="TextBox 1104">
              <a:extLst>
                <a:ext uri="{FF2B5EF4-FFF2-40B4-BE49-F238E27FC236}">
                  <a16:creationId xmlns:a16="http://schemas.microsoft.com/office/drawing/2014/main" id="{099F648E-BDE7-B440-A23D-9A01DEEF8D77}"/>
                </a:ext>
              </a:extLst>
            </p:cNvPr>
            <p:cNvSpPr txBox="1"/>
            <p:nvPr/>
          </p:nvSpPr>
          <p:spPr>
            <a:xfrm>
              <a:off x="7099071" y="1693555"/>
              <a:ext cx="2184125" cy="369332"/>
            </a:xfrm>
            <a:prstGeom prst="rect">
              <a:avLst/>
            </a:prstGeom>
            <a:noFill/>
          </p:spPr>
          <p:txBody>
            <a:bodyPr wrap="square">
              <a:spAutoFit/>
            </a:bodyPr>
            <a:lstStyle/>
            <a:p>
              <a:pPr marL="0" marR="0" lvl="0" indent="0" defTabSz="685775"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apple-system"/>
                  <a:ea typeface="黑体" panose="02010609060101010101" pitchFamily="49" charset="-122"/>
                  <a:cs typeface="Segoe UI Light" panose="020B0502040204020203" pitchFamily="34" charset="0"/>
                </a:rPr>
                <a:t>关键词</a:t>
              </a:r>
              <a:endParaRPr kumimoji="0" lang="en-US" sz="1200" b="0" i="0" u="none" strike="noStrike" kern="0" cap="none" spc="0" normalizeH="0" baseline="0" noProof="0" dirty="0">
                <a:ln>
                  <a:noFill/>
                </a:ln>
                <a:solidFill>
                  <a:prstClr val="white"/>
                </a:solidFill>
                <a:effectLst/>
                <a:uLnTx/>
                <a:uFillTx/>
                <a:latin typeface="-apple-system"/>
                <a:cs typeface="Segoe UI Light" panose="020B0502040204020203" pitchFamily="34" charset="0"/>
              </a:endParaRPr>
            </a:p>
          </p:txBody>
        </p:sp>
        <p:sp>
          <p:nvSpPr>
            <p:cNvPr id="1106" name="TextBox 1105">
              <a:extLst>
                <a:ext uri="{FF2B5EF4-FFF2-40B4-BE49-F238E27FC236}">
                  <a16:creationId xmlns:a16="http://schemas.microsoft.com/office/drawing/2014/main" id="{BF0A89E7-2E16-8518-0F21-C235EE4D131C}"/>
                </a:ext>
              </a:extLst>
            </p:cNvPr>
            <p:cNvSpPr txBox="1"/>
            <p:nvPr/>
          </p:nvSpPr>
          <p:spPr>
            <a:xfrm>
              <a:off x="7099071" y="2387087"/>
              <a:ext cx="2243759" cy="369332"/>
            </a:xfrm>
            <a:prstGeom prst="rect">
              <a:avLst/>
            </a:prstGeom>
            <a:noFill/>
          </p:spPr>
          <p:txBody>
            <a:bodyPr wrap="square">
              <a:spAutoFit/>
            </a:bodyPr>
            <a:lstStyle/>
            <a:p>
              <a:pPr marL="0" marR="0" lvl="0" indent="0" defTabSz="685775"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Calibri" panose="020F0502020204030204"/>
                  <a:ea typeface="黑体" panose="02010609060101010101" pitchFamily="49" charset="-122"/>
                </a:rPr>
                <a:t>知识问答</a:t>
              </a:r>
              <a:endParaRPr kumimoji="0" lang="en-CA" sz="1200" b="0" i="0" u="none" strike="noStrike" kern="0" cap="none" spc="0" normalizeH="0" baseline="0" noProof="0" dirty="0">
                <a:ln>
                  <a:noFill/>
                </a:ln>
                <a:solidFill>
                  <a:prstClr val="white"/>
                </a:solidFill>
                <a:effectLst/>
                <a:uLnTx/>
                <a:uFillTx/>
                <a:latin typeface="Calibri" panose="020F0502020204030204"/>
              </a:endParaRPr>
            </a:p>
          </p:txBody>
        </p:sp>
        <p:sp>
          <p:nvSpPr>
            <p:cNvPr id="1107" name="TextBox 1106">
              <a:extLst>
                <a:ext uri="{FF2B5EF4-FFF2-40B4-BE49-F238E27FC236}">
                  <a16:creationId xmlns:a16="http://schemas.microsoft.com/office/drawing/2014/main" id="{F8C5BD4F-A74E-14CE-55C3-15D1BEF80AB0}"/>
                </a:ext>
              </a:extLst>
            </p:cNvPr>
            <p:cNvSpPr txBox="1"/>
            <p:nvPr/>
          </p:nvSpPr>
          <p:spPr>
            <a:xfrm>
              <a:off x="7099070" y="553568"/>
              <a:ext cx="3904510" cy="234415"/>
            </a:xfrm>
            <a:prstGeom prst="rect">
              <a:avLst/>
            </a:prstGeom>
            <a:noFill/>
          </p:spPr>
          <p:txBody>
            <a:bodyPr wrap="square">
              <a:spAutoFit/>
            </a:bodyPr>
            <a:lstStyle/>
            <a:p>
              <a:pPr marL="0" marR="0" lvl="0" indent="0" defTabSz="685775"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rgbClr val="ED7D31"/>
                  </a:solidFill>
                  <a:effectLst/>
                  <a:uLnTx/>
                  <a:uFillTx/>
                  <a:latin typeface="-apple-system"/>
                  <a:ea typeface="黑体" panose="02010609060101010101" pitchFamily="49" charset="-122"/>
                  <a:cs typeface="Segoe UI Light" panose="020B0502040204020203" pitchFamily="34" charset="0"/>
                </a:rPr>
                <a:t>全球变暖， 森林砍伐， 碳足迹</a:t>
              </a:r>
              <a:endParaRPr kumimoji="0" lang="en-US" sz="900" b="0" i="0" u="none" strike="noStrike" kern="0" cap="none" spc="0" normalizeH="0" baseline="0" noProof="0" dirty="0">
                <a:ln>
                  <a:noFill/>
                </a:ln>
                <a:solidFill>
                  <a:srgbClr val="ED7D31"/>
                </a:solidFill>
                <a:effectLst/>
                <a:uLnTx/>
                <a:uFillTx/>
                <a:latin typeface="-apple-system"/>
                <a:cs typeface="Segoe UI Light" panose="020B0502040204020203" pitchFamily="34" charset="0"/>
              </a:endParaRPr>
            </a:p>
          </p:txBody>
        </p:sp>
        <p:sp>
          <p:nvSpPr>
            <p:cNvPr id="1108" name="TextBox 1107">
              <a:extLst>
                <a:ext uri="{FF2B5EF4-FFF2-40B4-BE49-F238E27FC236}">
                  <a16:creationId xmlns:a16="http://schemas.microsoft.com/office/drawing/2014/main" id="{F68D9FC6-D807-C021-080E-141F2A36F31F}"/>
                </a:ext>
              </a:extLst>
            </p:cNvPr>
            <p:cNvSpPr txBox="1"/>
            <p:nvPr/>
          </p:nvSpPr>
          <p:spPr>
            <a:xfrm>
              <a:off x="7099072" y="1160183"/>
              <a:ext cx="3892427" cy="375065"/>
            </a:xfrm>
            <a:prstGeom prst="rect">
              <a:avLst/>
            </a:prstGeom>
            <a:noFill/>
          </p:spPr>
          <p:txBody>
            <a:bodyPr wrap="square">
              <a:spAutoFit/>
            </a:bodyPr>
            <a:lstStyle/>
            <a:p>
              <a:pPr marL="0" marR="0" lvl="0" indent="0" defTabSz="685775"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rgbClr val="ED7D31"/>
                  </a:solidFill>
                  <a:effectLst/>
                  <a:uLnTx/>
                  <a:uFillTx/>
                  <a:latin typeface="-apple-system"/>
                  <a:ea typeface="黑体" panose="02010609060101010101" pitchFamily="49" charset="-122"/>
                  <a:cs typeface="Segoe UI Light" panose="020B0502040204020203" pitchFamily="34" charset="0"/>
                </a:rPr>
                <a:t>组织：政府间气候变化专门委员会、联合国气候变化框架公约、绿色和平
地理：加拿大、美国</a:t>
              </a:r>
              <a:endParaRPr kumimoji="0" lang="en-US" sz="900" b="0" i="0" u="none" strike="noStrike" kern="0" cap="none" spc="0" normalizeH="0" baseline="0" noProof="0" dirty="0">
                <a:ln>
                  <a:noFill/>
                </a:ln>
                <a:solidFill>
                  <a:srgbClr val="ED7D31"/>
                </a:solidFill>
                <a:effectLst/>
                <a:uLnTx/>
                <a:uFillTx/>
                <a:latin typeface="-apple-system"/>
                <a:cs typeface="Segoe UI Light" panose="020B0502040204020203" pitchFamily="34" charset="0"/>
              </a:endParaRPr>
            </a:p>
          </p:txBody>
        </p:sp>
        <p:sp>
          <p:nvSpPr>
            <p:cNvPr id="1109" name="TextBox 1108">
              <a:extLst>
                <a:ext uri="{FF2B5EF4-FFF2-40B4-BE49-F238E27FC236}">
                  <a16:creationId xmlns:a16="http://schemas.microsoft.com/office/drawing/2014/main" id="{ED94512D-FD3B-61F0-591C-ECF3A9D4CE39}"/>
                </a:ext>
              </a:extLst>
            </p:cNvPr>
            <p:cNvSpPr txBox="1"/>
            <p:nvPr/>
          </p:nvSpPr>
          <p:spPr>
            <a:xfrm>
              <a:off x="7099070" y="2009617"/>
              <a:ext cx="3703762" cy="492443"/>
            </a:xfrm>
            <a:prstGeom prst="rect">
              <a:avLst/>
            </a:prstGeom>
            <a:noFill/>
          </p:spPr>
          <p:txBody>
            <a:bodyPr wrap="square">
              <a:spAutoFit/>
            </a:bodyPr>
            <a:lstStyle/>
            <a:p>
              <a:pPr marL="0" marR="0" lvl="0" indent="0" defTabSz="685775"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rgbClr val="ED7D31"/>
                  </a:solidFill>
                  <a:effectLst/>
                  <a:uLnTx/>
                  <a:uFillTx/>
                  <a:latin typeface="-apple-system"/>
                  <a:ea typeface="黑体" panose="02010609060101010101" pitchFamily="49" charset="-122"/>
                  <a:cs typeface="Segoe UI Light" panose="020B0502040204020203" pitchFamily="34" charset="0"/>
                </a:rPr>
                <a:t>人类活动、化石燃料、地球大气
</a:t>
              </a:r>
              <a:endParaRPr kumimoji="0" lang="en-US" sz="900" b="0" i="0" u="none" strike="noStrike" kern="0" cap="none" spc="0" normalizeH="0" baseline="0" noProof="0" dirty="0">
                <a:ln>
                  <a:noFill/>
                </a:ln>
                <a:solidFill>
                  <a:srgbClr val="ED7D31"/>
                </a:solidFill>
                <a:effectLst/>
                <a:uLnTx/>
                <a:uFillTx/>
                <a:latin typeface="-apple-system"/>
                <a:cs typeface="Segoe UI Light" panose="020B0502040204020203" pitchFamily="34" charset="0"/>
              </a:endParaRPr>
            </a:p>
          </p:txBody>
        </p:sp>
        <p:sp>
          <p:nvSpPr>
            <p:cNvPr id="1110" name="TextBox 1109">
              <a:extLst>
                <a:ext uri="{FF2B5EF4-FFF2-40B4-BE49-F238E27FC236}">
                  <a16:creationId xmlns:a16="http://schemas.microsoft.com/office/drawing/2014/main" id="{62E318EF-3EF5-7E5F-C9FC-858C207FE2EE}"/>
                </a:ext>
              </a:extLst>
            </p:cNvPr>
            <p:cNvSpPr txBox="1"/>
            <p:nvPr/>
          </p:nvSpPr>
          <p:spPr>
            <a:xfrm>
              <a:off x="7099070" y="2661455"/>
              <a:ext cx="4208865" cy="677108"/>
            </a:xfrm>
            <a:prstGeom prst="rect">
              <a:avLst/>
            </a:prstGeom>
            <a:noFill/>
          </p:spPr>
          <p:txBody>
            <a:bodyPr wrap="square">
              <a:spAutoFit/>
            </a:bodyPr>
            <a:lstStyle/>
            <a:p>
              <a:pPr marL="0" marR="0" lvl="0" indent="0" defTabSz="685775"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rgbClr val="ED7D31"/>
                  </a:solidFill>
                  <a:effectLst/>
                  <a:uLnTx/>
                  <a:uFillTx/>
                  <a:latin typeface="-apple-system"/>
                  <a:ea typeface="黑体" panose="02010609060101010101" pitchFamily="49" charset="-122"/>
                  <a:cs typeface="Segoe UI Light" panose="020B0502040204020203" pitchFamily="34" charset="0"/>
                </a:rPr>
                <a:t>什么是政府间气候变化专门委员会（</a:t>
              </a:r>
              <a:r>
                <a:rPr kumimoji="0" lang="en-US" altLang="zh-CN" sz="900" b="0" i="0" u="none" strike="noStrike" kern="0" cap="none" spc="0" normalizeH="0" baseline="0" noProof="0" dirty="0">
                  <a:ln>
                    <a:noFill/>
                  </a:ln>
                  <a:solidFill>
                    <a:srgbClr val="ED7D31"/>
                  </a:solidFill>
                  <a:effectLst/>
                  <a:uLnTx/>
                  <a:uFillTx/>
                  <a:latin typeface="-apple-system"/>
                  <a:ea typeface="黑体" panose="02010609060101010101" pitchFamily="49" charset="-122"/>
                  <a:cs typeface="Segoe UI Light" panose="020B0502040204020203" pitchFamily="34" charset="0"/>
                </a:rPr>
                <a:t>IPCC</a:t>
              </a:r>
              <a:r>
                <a:rPr kumimoji="0" lang="zh-CN" altLang="en-US" sz="900" b="0" i="0" u="none" strike="noStrike" kern="0" cap="none" spc="0" normalizeH="0" baseline="0" noProof="0" dirty="0">
                  <a:ln>
                    <a:noFill/>
                  </a:ln>
                  <a:solidFill>
                    <a:srgbClr val="ED7D31"/>
                  </a:solidFill>
                  <a:effectLst/>
                  <a:uLnTx/>
                  <a:uFillTx/>
                  <a:latin typeface="-apple-system"/>
                  <a:ea typeface="黑体" panose="02010609060101010101" pitchFamily="49" charset="-122"/>
                  <a:cs typeface="Segoe UI Light" panose="020B0502040204020203" pitchFamily="34" charset="0"/>
                </a:rPr>
                <a:t>）？
</a:t>
              </a:r>
              <a:r>
                <a:rPr kumimoji="0" lang="en-US" altLang="zh-CN" sz="900" b="0" i="0" u="none" strike="noStrike" kern="0" cap="none" spc="0" normalizeH="0" baseline="0" noProof="0" dirty="0">
                  <a:ln>
                    <a:noFill/>
                  </a:ln>
                  <a:solidFill>
                    <a:srgbClr val="ED7D31"/>
                  </a:solidFill>
                  <a:effectLst/>
                  <a:uLnTx/>
                  <a:uFillTx/>
                  <a:latin typeface="-apple-system"/>
                  <a:ea typeface="黑体" panose="02010609060101010101" pitchFamily="49" charset="-122"/>
                  <a:cs typeface="Segoe UI Light" panose="020B0502040204020203" pitchFamily="34" charset="0"/>
                </a:rPr>
                <a:t>IPCC</a:t>
              </a:r>
              <a:r>
                <a:rPr kumimoji="0" lang="zh-CN" altLang="en-US" sz="900" b="0" i="0" u="none" strike="noStrike" kern="0" cap="none" spc="0" normalizeH="0" baseline="0" noProof="0" dirty="0">
                  <a:ln>
                    <a:noFill/>
                  </a:ln>
                  <a:solidFill>
                    <a:srgbClr val="ED7D31"/>
                  </a:solidFill>
                  <a:effectLst/>
                  <a:uLnTx/>
                  <a:uFillTx/>
                  <a:latin typeface="-apple-system"/>
                  <a:ea typeface="黑体" panose="02010609060101010101" pitchFamily="49" charset="-122"/>
                  <a:cs typeface="Segoe UI Light" panose="020B0502040204020203" pitchFamily="34" charset="0"/>
                </a:rPr>
                <a:t>是一个研究气候变化及其有效性的国际组织。
</a:t>
              </a:r>
              <a:endParaRPr kumimoji="0" lang="en-US" sz="900" b="0" i="0" u="none" strike="noStrike" kern="0" cap="none" spc="0" normalizeH="0" baseline="0" noProof="0" dirty="0">
                <a:ln>
                  <a:noFill/>
                </a:ln>
                <a:solidFill>
                  <a:prstClr val="black">
                    <a:lumMod val="50000"/>
                    <a:lumOff val="50000"/>
                  </a:prstClr>
                </a:solidFill>
                <a:effectLst/>
                <a:uLnTx/>
                <a:uFillTx/>
                <a:latin typeface="-apple-system"/>
                <a:cs typeface="Segoe UI Light" panose="020B0502040204020203" pitchFamily="34" charset="0"/>
              </a:endParaRPr>
            </a:p>
          </p:txBody>
        </p:sp>
        <p:cxnSp>
          <p:nvCxnSpPr>
            <p:cNvPr id="1111" name="Straight Connector 1110">
              <a:extLst>
                <a:ext uri="{FF2B5EF4-FFF2-40B4-BE49-F238E27FC236}">
                  <a16:creationId xmlns:a16="http://schemas.microsoft.com/office/drawing/2014/main" id="{B2890A80-DC70-0B1F-CF78-9384D85611EB}"/>
                </a:ext>
              </a:extLst>
            </p:cNvPr>
            <p:cNvCxnSpPr>
              <a:cxnSpLocks/>
            </p:cNvCxnSpPr>
            <p:nvPr/>
          </p:nvCxnSpPr>
          <p:spPr>
            <a:xfrm>
              <a:off x="6299792" y="4531603"/>
              <a:ext cx="626634" cy="0"/>
            </a:xfrm>
            <a:prstGeom prst="line">
              <a:avLst/>
            </a:prstGeom>
            <a:noFill/>
            <a:ln w="6350" cap="flat" cmpd="sng" algn="ctr">
              <a:solidFill>
                <a:srgbClr val="FFC000"/>
              </a:solidFill>
              <a:prstDash val="solid"/>
              <a:miter lim="800000"/>
            </a:ln>
            <a:effectLst/>
          </p:spPr>
        </p:cxnSp>
        <p:cxnSp>
          <p:nvCxnSpPr>
            <p:cNvPr id="1112" name="Straight Connector 1111">
              <a:extLst>
                <a:ext uri="{FF2B5EF4-FFF2-40B4-BE49-F238E27FC236}">
                  <a16:creationId xmlns:a16="http://schemas.microsoft.com/office/drawing/2014/main" id="{5FCB5154-86DE-FE22-D543-62FC4D8B734D}"/>
                </a:ext>
              </a:extLst>
            </p:cNvPr>
            <p:cNvCxnSpPr>
              <a:cxnSpLocks/>
            </p:cNvCxnSpPr>
            <p:nvPr/>
          </p:nvCxnSpPr>
          <p:spPr>
            <a:xfrm flipH="1" flipV="1">
              <a:off x="6933638" y="3827413"/>
              <a:ext cx="12082" cy="2734432"/>
            </a:xfrm>
            <a:prstGeom prst="line">
              <a:avLst/>
            </a:prstGeom>
            <a:noFill/>
            <a:ln w="6350" cap="flat" cmpd="sng" algn="ctr">
              <a:solidFill>
                <a:srgbClr val="FFC000"/>
              </a:solidFill>
              <a:prstDash val="solid"/>
              <a:miter lim="800000"/>
            </a:ln>
            <a:effectLst/>
          </p:spPr>
        </p:cxnSp>
        <p:sp>
          <p:nvSpPr>
            <p:cNvPr id="1113" name="TextBox 1112">
              <a:extLst>
                <a:ext uri="{FF2B5EF4-FFF2-40B4-BE49-F238E27FC236}">
                  <a16:creationId xmlns:a16="http://schemas.microsoft.com/office/drawing/2014/main" id="{A4D946CE-2ACE-AA83-138D-7A254AB60E3D}"/>
                </a:ext>
              </a:extLst>
            </p:cNvPr>
            <p:cNvSpPr txBox="1"/>
            <p:nvPr/>
          </p:nvSpPr>
          <p:spPr>
            <a:xfrm>
              <a:off x="7099071" y="3732254"/>
              <a:ext cx="2461775" cy="369332"/>
            </a:xfrm>
            <a:prstGeom prst="rect">
              <a:avLst/>
            </a:prstGeom>
            <a:noFill/>
          </p:spPr>
          <p:txBody>
            <a:bodyPr wrap="square">
              <a:spAutoFit/>
            </a:bodyPr>
            <a:lstStyle/>
            <a:p>
              <a:pPr marL="0" marR="0" lvl="0" indent="0" defTabSz="685775"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apple-system"/>
                  <a:ea typeface="黑体" panose="02010609060101010101" pitchFamily="49" charset="-122"/>
                  <a:cs typeface="Segoe UI Light" panose="020B0502040204020203" pitchFamily="34" charset="0"/>
                </a:rPr>
                <a:t>视频内容总结</a:t>
              </a:r>
              <a:endParaRPr kumimoji="0" lang="en-US" sz="1200" b="0" i="0" u="none" strike="noStrike" kern="0" cap="none" spc="0" normalizeH="0" baseline="0" noProof="0" dirty="0">
                <a:ln>
                  <a:noFill/>
                </a:ln>
                <a:solidFill>
                  <a:prstClr val="white"/>
                </a:solidFill>
                <a:effectLst/>
                <a:uLnTx/>
                <a:uFillTx/>
                <a:latin typeface="-apple-system"/>
                <a:cs typeface="Segoe UI Light" panose="020B0502040204020203" pitchFamily="34" charset="0"/>
              </a:endParaRPr>
            </a:p>
          </p:txBody>
        </p:sp>
        <p:sp>
          <p:nvSpPr>
            <p:cNvPr id="1114" name="TextBox 1113">
              <a:extLst>
                <a:ext uri="{FF2B5EF4-FFF2-40B4-BE49-F238E27FC236}">
                  <a16:creationId xmlns:a16="http://schemas.microsoft.com/office/drawing/2014/main" id="{D2642755-CD12-1C8A-1D54-88833FE6CFE6}"/>
                </a:ext>
              </a:extLst>
            </p:cNvPr>
            <p:cNvSpPr txBox="1"/>
            <p:nvPr/>
          </p:nvSpPr>
          <p:spPr>
            <a:xfrm>
              <a:off x="7099070" y="3991081"/>
              <a:ext cx="4382643" cy="677108"/>
            </a:xfrm>
            <a:prstGeom prst="rect">
              <a:avLst/>
            </a:prstGeom>
            <a:noFill/>
          </p:spPr>
          <p:txBody>
            <a:bodyPr wrap="square">
              <a:spAutoFit/>
            </a:bodyPr>
            <a:lstStyle/>
            <a:p>
              <a:pPr marL="0" marR="0" lvl="0" indent="0" defTabSz="685775"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rgbClr val="ED7D31"/>
                  </a:solidFill>
                  <a:effectLst/>
                  <a:uLnTx/>
                  <a:uFillTx/>
                  <a:latin typeface="-apple-system"/>
                  <a:ea typeface="黑体" panose="02010609060101010101" pitchFamily="49" charset="-122"/>
                  <a:cs typeface="Segoe UI Light" panose="020B0502040204020203" pitchFamily="34" charset="0"/>
                </a:rPr>
                <a:t>本文讨论了全球变暖及其对地球大气、野生动物和人类社区的影响。它指出全球变暖的主要原因是</a:t>
              </a:r>
              <a:r>
                <a:rPr kumimoji="0" lang="en-US" altLang="zh-CN" sz="900" b="0" i="0" u="none" strike="noStrike" kern="0" cap="none" spc="0" normalizeH="0" baseline="0" noProof="0" dirty="0">
                  <a:ln>
                    <a:noFill/>
                  </a:ln>
                  <a:solidFill>
                    <a:srgbClr val="ED7D31"/>
                  </a:solidFill>
                  <a:effectLst/>
                  <a:uLnTx/>
                  <a:uFillTx/>
                  <a:latin typeface="-apple-system"/>
                  <a:ea typeface="黑体" panose="02010609060101010101" pitchFamily="49" charset="-122"/>
                  <a:cs typeface="Segoe UI Light" panose="020B0502040204020203" pitchFamily="34" charset="0"/>
                </a:rPr>
                <a:t>......
</a:t>
              </a:r>
              <a:endParaRPr kumimoji="0" lang="en-US" sz="900" b="0" i="0" u="none" strike="noStrike" kern="0" cap="none" spc="0" normalizeH="0" baseline="0" noProof="0" dirty="0">
                <a:ln>
                  <a:noFill/>
                </a:ln>
                <a:solidFill>
                  <a:srgbClr val="ED7D31"/>
                </a:solidFill>
                <a:effectLst/>
                <a:uLnTx/>
                <a:uFillTx/>
                <a:latin typeface="-apple-system"/>
                <a:cs typeface="Segoe UI Light" panose="020B0502040204020203" pitchFamily="34" charset="0"/>
              </a:endParaRPr>
            </a:p>
          </p:txBody>
        </p:sp>
        <p:sp>
          <p:nvSpPr>
            <p:cNvPr id="1115" name="TextBox 1114">
              <a:extLst>
                <a:ext uri="{FF2B5EF4-FFF2-40B4-BE49-F238E27FC236}">
                  <a16:creationId xmlns:a16="http://schemas.microsoft.com/office/drawing/2014/main" id="{3701A0A3-3BAC-4591-C367-9BA1F076C55F}"/>
                </a:ext>
              </a:extLst>
            </p:cNvPr>
            <p:cNvSpPr txBox="1"/>
            <p:nvPr/>
          </p:nvSpPr>
          <p:spPr>
            <a:xfrm>
              <a:off x="7099072" y="4504534"/>
              <a:ext cx="4394725" cy="369332"/>
            </a:xfrm>
            <a:prstGeom prst="rect">
              <a:avLst/>
            </a:prstGeom>
            <a:noFill/>
          </p:spPr>
          <p:txBody>
            <a:bodyPr wrap="square">
              <a:spAutoFit/>
            </a:bodyPr>
            <a:lstStyle/>
            <a:p>
              <a:pPr marL="0" marR="0" lvl="0" indent="0" defTabSz="685775"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apple-system"/>
                  <a:ea typeface="黑体" panose="02010609060101010101" pitchFamily="49" charset="-122"/>
                  <a:cs typeface="Segoe UI Light" panose="020B0502040204020203" pitchFamily="34" charset="0"/>
                </a:rPr>
                <a:t>文章生成 </a:t>
              </a:r>
              <a:r>
                <a:rPr kumimoji="0" lang="en-US" sz="1200" b="0" i="0" u="none" strike="noStrike" kern="0" cap="none" spc="0" normalizeH="0" baseline="0" noProof="0" dirty="0">
                  <a:ln>
                    <a:noFill/>
                  </a:ln>
                  <a:solidFill>
                    <a:prstClr val="white"/>
                  </a:solidFill>
                  <a:effectLst/>
                  <a:uLnTx/>
                  <a:uFillTx/>
                  <a:latin typeface="-apple-system"/>
                  <a:cs typeface="Segoe UI Light" panose="020B0502040204020203" pitchFamily="34" charset="0"/>
                </a:rPr>
                <a:t>(</a:t>
              </a:r>
              <a:r>
                <a:rPr kumimoji="0" lang="zh-CN" altLang="en-US" sz="1200" b="0" i="0" u="none" strike="noStrike" kern="0" cap="none" spc="0" normalizeH="0" baseline="0" noProof="0" dirty="0">
                  <a:ln>
                    <a:noFill/>
                  </a:ln>
                  <a:solidFill>
                    <a:prstClr val="white"/>
                  </a:solidFill>
                  <a:effectLst/>
                  <a:uLnTx/>
                  <a:uFillTx/>
                  <a:latin typeface="-apple-system"/>
                  <a:ea typeface="黑体" panose="02010609060101010101" pitchFamily="49" charset="-122"/>
                  <a:cs typeface="Segoe UI Light" panose="020B0502040204020203" pitchFamily="34" charset="0"/>
                </a:rPr>
                <a:t>博客、社交媒体</a:t>
              </a:r>
              <a:r>
                <a:rPr kumimoji="0" lang="en-US" sz="1200" b="0" i="0" u="none" strike="noStrike" kern="0" cap="none" spc="0" normalizeH="0" baseline="0" noProof="0" dirty="0">
                  <a:ln>
                    <a:noFill/>
                  </a:ln>
                  <a:solidFill>
                    <a:prstClr val="white"/>
                  </a:solidFill>
                  <a:effectLst/>
                  <a:uLnTx/>
                  <a:uFillTx/>
                  <a:latin typeface="-apple-system"/>
                  <a:cs typeface="Segoe UI Light" panose="020B0502040204020203" pitchFamily="34" charset="0"/>
                </a:rPr>
                <a:t>)</a:t>
              </a:r>
            </a:p>
          </p:txBody>
        </p:sp>
        <p:sp>
          <p:nvSpPr>
            <p:cNvPr id="1116" name="TextBox 1115">
              <a:extLst>
                <a:ext uri="{FF2B5EF4-FFF2-40B4-BE49-F238E27FC236}">
                  <a16:creationId xmlns:a16="http://schemas.microsoft.com/office/drawing/2014/main" id="{69C8141F-E481-4A84-9E06-876B0C7716DA}"/>
                </a:ext>
              </a:extLst>
            </p:cNvPr>
            <p:cNvSpPr txBox="1"/>
            <p:nvPr/>
          </p:nvSpPr>
          <p:spPr>
            <a:xfrm>
              <a:off x="7099072" y="4763361"/>
              <a:ext cx="4394725" cy="492443"/>
            </a:xfrm>
            <a:prstGeom prst="rect">
              <a:avLst/>
            </a:prstGeom>
            <a:noFill/>
          </p:spPr>
          <p:txBody>
            <a:bodyPr wrap="square">
              <a:spAutoFit/>
            </a:bodyPr>
            <a:lstStyle/>
            <a:p>
              <a:pPr marL="0" marR="0" lvl="0" indent="0" defTabSz="685775"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rgbClr val="ED7D31"/>
                  </a:solidFill>
                  <a:effectLst/>
                  <a:uLnTx/>
                  <a:uFillTx/>
                  <a:latin typeface="-apple-system"/>
                  <a:ea typeface="黑体" panose="02010609060101010101" pitchFamily="49" charset="-122"/>
                  <a:cs typeface="Segoe UI Light" panose="020B0502040204020203" pitchFamily="34" charset="0"/>
                </a:rPr>
                <a:t>全球变暖是地球大气整体温度逐渐升高，主要引起</a:t>
              </a:r>
              <a:r>
                <a:rPr kumimoji="0" lang="en-US" altLang="zh-CN" sz="900" b="0" i="0" u="none" strike="noStrike" kern="0" cap="none" spc="0" normalizeH="0" baseline="0" noProof="0" dirty="0">
                  <a:ln>
                    <a:noFill/>
                  </a:ln>
                  <a:solidFill>
                    <a:srgbClr val="ED7D31"/>
                  </a:solidFill>
                  <a:effectLst/>
                  <a:uLnTx/>
                  <a:uFillTx/>
                  <a:latin typeface="-apple-system"/>
                  <a:ea typeface="黑体" panose="02010609060101010101" pitchFamily="49" charset="-122"/>
                  <a:cs typeface="Segoe UI Light" panose="020B0502040204020203" pitchFamily="34" charset="0"/>
                </a:rPr>
                <a:t>...
</a:t>
              </a:r>
              <a:endParaRPr kumimoji="0" lang="en-US" sz="900" b="0" i="0" u="none" strike="noStrike" kern="0" cap="none" spc="0" normalizeH="0" baseline="0" noProof="0" dirty="0">
                <a:ln>
                  <a:noFill/>
                </a:ln>
                <a:solidFill>
                  <a:srgbClr val="ED7D31"/>
                </a:solidFill>
                <a:effectLst/>
                <a:uLnTx/>
                <a:uFillTx/>
                <a:latin typeface="-apple-system"/>
                <a:cs typeface="Segoe UI Light" panose="020B0502040204020203" pitchFamily="34" charset="0"/>
              </a:endParaRPr>
            </a:p>
          </p:txBody>
        </p:sp>
        <p:sp>
          <p:nvSpPr>
            <p:cNvPr id="1117" name="TextBox 1116">
              <a:extLst>
                <a:ext uri="{FF2B5EF4-FFF2-40B4-BE49-F238E27FC236}">
                  <a16:creationId xmlns:a16="http://schemas.microsoft.com/office/drawing/2014/main" id="{F41DBCF4-52C9-E68E-98CD-2209B6461EA7}"/>
                </a:ext>
              </a:extLst>
            </p:cNvPr>
            <p:cNvSpPr txBox="1"/>
            <p:nvPr/>
          </p:nvSpPr>
          <p:spPr>
            <a:xfrm>
              <a:off x="7099072" y="5108965"/>
              <a:ext cx="2461775" cy="369332"/>
            </a:xfrm>
            <a:prstGeom prst="rect">
              <a:avLst/>
            </a:prstGeom>
            <a:noFill/>
          </p:spPr>
          <p:txBody>
            <a:bodyPr wrap="square">
              <a:spAutoFit/>
            </a:bodyPr>
            <a:lstStyle/>
            <a:p>
              <a:pPr marL="0" marR="0" lvl="0" indent="0" defTabSz="685775"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apple-system"/>
                  <a:ea typeface="黑体" panose="02010609060101010101" pitchFamily="49" charset="-122"/>
                  <a:cs typeface="Segoe UI Light" panose="020B0502040204020203" pitchFamily="34" charset="0"/>
                </a:rPr>
                <a:t>视频脚本生成</a:t>
              </a:r>
              <a:endParaRPr kumimoji="0" lang="en-US" sz="1200" b="0" i="0" u="none" strike="noStrike" kern="0" cap="none" spc="0" normalizeH="0" baseline="0" noProof="0" dirty="0">
                <a:ln>
                  <a:noFill/>
                </a:ln>
                <a:solidFill>
                  <a:prstClr val="white"/>
                </a:solidFill>
                <a:effectLst/>
                <a:uLnTx/>
                <a:uFillTx/>
                <a:latin typeface="-apple-system"/>
                <a:cs typeface="Segoe UI Light" panose="020B0502040204020203" pitchFamily="34" charset="0"/>
              </a:endParaRPr>
            </a:p>
          </p:txBody>
        </p:sp>
        <p:sp>
          <p:nvSpPr>
            <p:cNvPr id="1118" name="TextBox 1117">
              <a:extLst>
                <a:ext uri="{FF2B5EF4-FFF2-40B4-BE49-F238E27FC236}">
                  <a16:creationId xmlns:a16="http://schemas.microsoft.com/office/drawing/2014/main" id="{8C2FA393-A2DD-11DE-FB3D-AA9CEFCF56E7}"/>
                </a:ext>
              </a:extLst>
            </p:cNvPr>
            <p:cNvSpPr txBox="1"/>
            <p:nvPr/>
          </p:nvSpPr>
          <p:spPr>
            <a:xfrm>
              <a:off x="7099070" y="5367793"/>
              <a:ext cx="4394726" cy="677108"/>
            </a:xfrm>
            <a:prstGeom prst="rect">
              <a:avLst/>
            </a:prstGeom>
            <a:noFill/>
          </p:spPr>
          <p:txBody>
            <a:bodyPr wrap="square">
              <a:spAutoFit/>
            </a:bodyPr>
            <a:lstStyle/>
            <a:p>
              <a:pPr marL="0" marR="0" lvl="0" indent="0" defTabSz="685775"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rgbClr val="ED7D31"/>
                  </a:solidFill>
                  <a:effectLst/>
                  <a:uLnTx/>
                  <a:uFillTx/>
                  <a:latin typeface="-apple-system"/>
                  <a:ea typeface="黑体" panose="02010609060101010101" pitchFamily="49" charset="-122"/>
                  <a:cs typeface="Segoe UI Light" panose="020B0502040204020203" pitchFamily="34" charset="0"/>
                </a:rPr>
                <a:t>第一幕：节目以一个美丽的海滨小镇的镜头开场
第二幕：当小镇努力应对危机时</a:t>
              </a:r>
              <a:r>
                <a:rPr kumimoji="0" lang="en-US" altLang="zh-CN" sz="900" b="0" i="0" u="none" strike="noStrike" kern="0" cap="none" spc="0" normalizeH="0" baseline="0" noProof="0" dirty="0">
                  <a:ln>
                    <a:noFill/>
                  </a:ln>
                  <a:solidFill>
                    <a:srgbClr val="ED7D31"/>
                  </a:solidFill>
                  <a:effectLst/>
                  <a:uLnTx/>
                  <a:uFillTx/>
                  <a:latin typeface="-apple-system"/>
                  <a:ea typeface="黑体" panose="02010609060101010101" pitchFamily="49" charset="-122"/>
                  <a:cs typeface="Segoe UI Light" panose="020B0502040204020203" pitchFamily="34" charset="0"/>
                </a:rPr>
                <a:t>......
</a:t>
              </a:r>
              <a:endParaRPr kumimoji="0" lang="en-US" sz="900" b="0" i="0" u="none" strike="noStrike" kern="0" cap="none" spc="0" normalizeH="0" baseline="0" noProof="0" dirty="0">
                <a:ln>
                  <a:noFill/>
                </a:ln>
                <a:solidFill>
                  <a:srgbClr val="ED7D31"/>
                </a:solidFill>
                <a:effectLst/>
                <a:uLnTx/>
                <a:uFillTx/>
                <a:latin typeface="-apple-system"/>
                <a:cs typeface="Segoe UI Light" panose="020B0502040204020203" pitchFamily="34" charset="0"/>
              </a:endParaRPr>
            </a:p>
          </p:txBody>
        </p:sp>
        <p:sp>
          <p:nvSpPr>
            <p:cNvPr id="1119" name="TextBox 1118">
              <a:extLst>
                <a:ext uri="{FF2B5EF4-FFF2-40B4-BE49-F238E27FC236}">
                  <a16:creationId xmlns:a16="http://schemas.microsoft.com/office/drawing/2014/main" id="{47D149B8-9AA9-CEE1-6900-8CF99F33F909}"/>
                </a:ext>
              </a:extLst>
            </p:cNvPr>
            <p:cNvSpPr txBox="1"/>
            <p:nvPr/>
          </p:nvSpPr>
          <p:spPr>
            <a:xfrm>
              <a:off x="768416" y="4052637"/>
              <a:ext cx="2124490" cy="861775"/>
            </a:xfrm>
            <a:prstGeom prst="rect">
              <a:avLst/>
            </a:prstGeom>
            <a:noFill/>
          </p:spPr>
          <p:txBody>
            <a:bodyPr wrap="square">
              <a:spAutoFit/>
            </a:bodyPr>
            <a:lstStyle/>
            <a:p>
              <a:pPr marL="0" marR="0" lvl="0" indent="0" algn="ctr" defTabSz="685775"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apple-system"/>
                  <a:ea typeface="黑体" panose="02010609060101010101" pitchFamily="49" charset="-122"/>
                  <a:cs typeface="Segoe UI Light" panose="020B0502040204020203" pitchFamily="34" charset="0"/>
                </a:rPr>
                <a:t>新闻广播</a:t>
              </a:r>
              <a:endParaRPr kumimoji="0" lang="en-US" altLang="zh-CN" sz="1200" b="0" i="0" u="none" strike="noStrike" kern="0" cap="none" spc="0" normalizeH="0" baseline="0" noProof="0" dirty="0">
                <a:ln>
                  <a:noFill/>
                </a:ln>
                <a:solidFill>
                  <a:prstClr val="white"/>
                </a:solidFill>
                <a:effectLst/>
                <a:uLnTx/>
                <a:uFillTx/>
                <a:latin typeface="-apple-system"/>
                <a:ea typeface="黑体" panose="02010609060101010101" pitchFamily="49" charset="-122"/>
                <a:cs typeface="Segoe UI Light" panose="020B0502040204020203" pitchFamily="34" charset="0"/>
              </a:endParaRPr>
            </a:p>
            <a:p>
              <a:pPr marL="0" marR="0" lvl="0" indent="0" algn="ctr" defTabSz="685775"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apple-system"/>
                  <a:ea typeface="黑体" panose="02010609060101010101" pitchFamily="49" charset="-122"/>
                  <a:cs typeface="Segoe UI Light" panose="020B0502040204020203" pitchFamily="34" charset="0"/>
                </a:rPr>
                <a:t>（全球变暖）
</a:t>
              </a:r>
              <a:endParaRPr kumimoji="0" lang="en-US" sz="1200" b="0" i="0" u="none" strike="noStrike" kern="0" cap="none" spc="0" normalizeH="0" baseline="0" noProof="0" dirty="0">
                <a:ln>
                  <a:noFill/>
                </a:ln>
                <a:solidFill>
                  <a:prstClr val="white"/>
                </a:solidFill>
                <a:effectLst/>
                <a:uLnTx/>
                <a:uFillTx/>
                <a:latin typeface="-apple-system"/>
                <a:cs typeface="Segoe UI Light" panose="020B0502040204020203" pitchFamily="34" charset="0"/>
              </a:endParaRPr>
            </a:p>
          </p:txBody>
        </p:sp>
        <p:sp>
          <p:nvSpPr>
            <p:cNvPr id="1120" name="TextBox 1119">
              <a:extLst>
                <a:ext uri="{FF2B5EF4-FFF2-40B4-BE49-F238E27FC236}">
                  <a16:creationId xmlns:a16="http://schemas.microsoft.com/office/drawing/2014/main" id="{134B21E8-EAD3-3C01-48C0-0A08433042DB}"/>
                </a:ext>
              </a:extLst>
            </p:cNvPr>
            <p:cNvSpPr txBox="1"/>
            <p:nvPr/>
          </p:nvSpPr>
          <p:spPr>
            <a:xfrm>
              <a:off x="7099072" y="5906778"/>
              <a:ext cx="4394726" cy="615553"/>
            </a:xfrm>
            <a:prstGeom prst="rect">
              <a:avLst/>
            </a:prstGeom>
            <a:noFill/>
          </p:spPr>
          <p:txBody>
            <a:bodyPr wrap="square">
              <a:spAutoFit/>
            </a:bodyPr>
            <a:lstStyle/>
            <a:p>
              <a:pPr marL="0" marR="0" lvl="0" indent="0" defTabSz="685775"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white"/>
                  </a:solidFill>
                  <a:effectLst/>
                  <a:uLnTx/>
                  <a:uFillTx/>
                  <a:latin typeface="-apple-system"/>
                  <a:ea typeface="黑体" panose="02010609060101010101" pitchFamily="49" charset="-122"/>
                  <a:cs typeface="Segoe UI Light" panose="020B0502040204020203" pitchFamily="34" charset="0"/>
                </a:rPr>
                <a:t>个性化内容生成（或广告）
</a:t>
              </a:r>
              <a:endParaRPr kumimoji="0" lang="en-US" sz="1200" b="0" i="0" u="none" strike="noStrike" kern="0" cap="none" spc="0" normalizeH="0" baseline="0" noProof="0" dirty="0">
                <a:ln>
                  <a:noFill/>
                </a:ln>
                <a:solidFill>
                  <a:prstClr val="white"/>
                </a:solidFill>
                <a:effectLst/>
                <a:uLnTx/>
                <a:uFillTx/>
                <a:latin typeface="-apple-system"/>
                <a:cs typeface="Segoe UI Light" panose="020B0502040204020203" pitchFamily="34" charset="0"/>
              </a:endParaRPr>
            </a:p>
          </p:txBody>
        </p:sp>
        <p:sp>
          <p:nvSpPr>
            <p:cNvPr id="1121" name="TextBox 1120">
              <a:extLst>
                <a:ext uri="{FF2B5EF4-FFF2-40B4-BE49-F238E27FC236}">
                  <a16:creationId xmlns:a16="http://schemas.microsoft.com/office/drawing/2014/main" id="{A3F982E0-C030-522A-5BBB-7B34E1A44BDB}"/>
                </a:ext>
              </a:extLst>
            </p:cNvPr>
            <p:cNvSpPr txBox="1"/>
            <p:nvPr/>
          </p:nvSpPr>
          <p:spPr>
            <a:xfrm>
              <a:off x="7099072" y="6196534"/>
              <a:ext cx="4012280" cy="677108"/>
            </a:xfrm>
            <a:prstGeom prst="rect">
              <a:avLst/>
            </a:prstGeom>
            <a:noFill/>
          </p:spPr>
          <p:txBody>
            <a:bodyPr wrap="square">
              <a:spAutoFit/>
            </a:bodyPr>
            <a:lstStyle/>
            <a:p>
              <a:pPr marL="0" marR="0" lvl="0" indent="0" defTabSz="685775" eaLnBrk="1" fontAlgn="auto" latinLnBrk="0" hangingPunct="1">
                <a:lnSpc>
                  <a:spcPct val="100000"/>
                </a:lnSpc>
                <a:spcBef>
                  <a:spcPts val="0"/>
                </a:spcBef>
                <a:spcAft>
                  <a:spcPts val="0"/>
                </a:spcAft>
                <a:buClrTx/>
                <a:buSzTx/>
                <a:buFontTx/>
                <a:buNone/>
                <a:tabLst/>
                <a:defRPr/>
              </a:pPr>
              <a:r>
                <a:rPr kumimoji="0" lang="en-US" altLang="zh-CN" sz="900" b="0" i="0" u="none" strike="noStrike" kern="0" cap="none" spc="0" normalizeH="0" baseline="0" noProof="0" dirty="0">
                  <a:ln>
                    <a:noFill/>
                  </a:ln>
                  <a:solidFill>
                    <a:srgbClr val="ED7D31"/>
                  </a:solidFill>
                  <a:effectLst/>
                  <a:uLnTx/>
                  <a:uFillTx/>
                  <a:latin typeface="-apple-system"/>
                  <a:ea typeface="黑体" panose="02010609060101010101" pitchFamily="49" charset="-122"/>
                  <a:cs typeface="Segoe UI Light" panose="020B0502040204020203" pitchFamily="34" charset="0"/>
                </a:rPr>
                <a:t>Simon</a:t>
              </a:r>
              <a:r>
                <a:rPr kumimoji="0" lang="zh-CN" altLang="en-US" sz="900" b="0" i="0" u="none" strike="noStrike" kern="0" cap="none" spc="0" normalizeH="0" baseline="0" noProof="0" dirty="0">
                  <a:ln>
                    <a:noFill/>
                  </a:ln>
                  <a:solidFill>
                    <a:srgbClr val="ED7D31"/>
                  </a:solidFill>
                  <a:effectLst/>
                  <a:uLnTx/>
                  <a:uFillTx/>
                  <a:latin typeface="-apple-system"/>
                  <a:ea typeface="黑体" panose="02010609060101010101" pitchFamily="49" charset="-122"/>
                  <a:cs typeface="Segoe UI Light" panose="020B0502040204020203" pitchFamily="34" charset="0"/>
                </a:rPr>
                <a:t>，作为一个对全球变暖充满热情的人，你知道它对我们星球构成的紧迫威胁</a:t>
              </a:r>
              <a:r>
                <a:rPr kumimoji="0" lang="en-US" altLang="zh-CN" sz="900" b="0" i="0" u="none" strike="noStrike" kern="0" cap="none" spc="0" normalizeH="0" baseline="0" noProof="0" dirty="0">
                  <a:ln>
                    <a:noFill/>
                  </a:ln>
                  <a:solidFill>
                    <a:srgbClr val="ED7D31"/>
                  </a:solidFill>
                  <a:effectLst/>
                  <a:uLnTx/>
                  <a:uFillTx/>
                  <a:latin typeface="-apple-system"/>
                  <a:ea typeface="黑体" panose="02010609060101010101" pitchFamily="49" charset="-122"/>
                  <a:cs typeface="Segoe UI Light" panose="020B0502040204020203" pitchFamily="34" charset="0"/>
                </a:rPr>
                <a:t>......
</a:t>
              </a:r>
              <a:endParaRPr kumimoji="0" lang="en-US" sz="900" b="0" i="0" u="none" strike="noStrike" kern="0" cap="none" spc="0" normalizeH="0" baseline="0" noProof="0" dirty="0">
                <a:ln>
                  <a:noFill/>
                </a:ln>
                <a:solidFill>
                  <a:srgbClr val="ED7D31"/>
                </a:solidFill>
                <a:effectLst/>
                <a:uLnTx/>
                <a:uFillTx/>
                <a:latin typeface="-apple-system"/>
                <a:cs typeface="Segoe UI Light" panose="020B0502040204020203" pitchFamily="34" charset="0"/>
              </a:endParaRPr>
            </a:p>
          </p:txBody>
        </p:sp>
        <p:cxnSp>
          <p:nvCxnSpPr>
            <p:cNvPr id="1122" name="Straight Connector 1121">
              <a:extLst>
                <a:ext uri="{FF2B5EF4-FFF2-40B4-BE49-F238E27FC236}">
                  <a16:creationId xmlns:a16="http://schemas.microsoft.com/office/drawing/2014/main" id="{BBD57A7D-9BE7-5D94-4511-755CBB1C6057}"/>
                </a:ext>
              </a:extLst>
            </p:cNvPr>
            <p:cNvCxnSpPr>
              <a:cxnSpLocks/>
              <a:endCxn id="1089" idx="1"/>
            </p:cNvCxnSpPr>
            <p:nvPr/>
          </p:nvCxnSpPr>
          <p:spPr>
            <a:xfrm>
              <a:off x="3057230" y="3007647"/>
              <a:ext cx="364465" cy="1"/>
            </a:xfrm>
            <a:prstGeom prst="line">
              <a:avLst/>
            </a:prstGeom>
            <a:noFill/>
            <a:ln w="6350" cap="flat" cmpd="sng" algn="ctr">
              <a:solidFill>
                <a:srgbClr val="FFC000"/>
              </a:solidFill>
              <a:prstDash val="dash"/>
              <a:miter lim="800000"/>
            </a:ln>
            <a:effectLst/>
          </p:spPr>
        </p:cxnSp>
        <p:cxnSp>
          <p:nvCxnSpPr>
            <p:cNvPr id="1123" name="Straight Connector 1122">
              <a:extLst>
                <a:ext uri="{FF2B5EF4-FFF2-40B4-BE49-F238E27FC236}">
                  <a16:creationId xmlns:a16="http://schemas.microsoft.com/office/drawing/2014/main" id="{772ECC5F-F80E-C017-75C4-43FD602211A5}"/>
                </a:ext>
              </a:extLst>
            </p:cNvPr>
            <p:cNvCxnSpPr>
              <a:cxnSpLocks/>
            </p:cNvCxnSpPr>
            <p:nvPr/>
          </p:nvCxnSpPr>
          <p:spPr>
            <a:xfrm>
              <a:off x="3996462" y="3007646"/>
              <a:ext cx="364465" cy="1"/>
            </a:xfrm>
            <a:prstGeom prst="line">
              <a:avLst/>
            </a:prstGeom>
            <a:noFill/>
            <a:ln w="6350" cap="flat" cmpd="sng" algn="ctr">
              <a:solidFill>
                <a:srgbClr val="FFC000"/>
              </a:solidFill>
              <a:prstDash val="dash"/>
              <a:miter lim="800000"/>
            </a:ln>
            <a:effectLst/>
          </p:spPr>
        </p:cxnSp>
      </p:grpSp>
      <p:sp>
        <p:nvSpPr>
          <p:cNvPr id="3" name="Rectangle 9">
            <a:extLst>
              <a:ext uri="{FF2B5EF4-FFF2-40B4-BE49-F238E27FC236}">
                <a16:creationId xmlns:a16="http://schemas.microsoft.com/office/drawing/2014/main" id="{B8AE7601-87D1-56C4-155A-0075D89067F9}"/>
              </a:ext>
            </a:extLst>
          </p:cNvPr>
          <p:cNvSpPr/>
          <p:nvPr/>
        </p:nvSpPr>
        <p:spPr bwMode="auto">
          <a:xfrm>
            <a:off x="332334" y="327993"/>
            <a:ext cx="5545557" cy="443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场景案例 </a:t>
            </a:r>
            <a:r>
              <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rPr>
              <a:t>– Chat your Video</a:t>
            </a:r>
          </a:p>
        </p:txBody>
      </p:sp>
    </p:spTree>
    <p:extLst>
      <p:ext uri="{BB962C8B-B14F-4D97-AF65-F5344CB8AC3E}">
        <p14:creationId xmlns:p14="http://schemas.microsoft.com/office/powerpoint/2010/main" val="251186205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838B981B-764F-A501-95A2-83909297E2C4}"/>
              </a:ext>
            </a:extLst>
          </p:cNvPr>
          <p:cNvGrpSpPr/>
          <p:nvPr/>
        </p:nvGrpSpPr>
        <p:grpSpPr>
          <a:xfrm>
            <a:off x="0" y="1137833"/>
            <a:ext cx="6098965" cy="228600"/>
            <a:chOff x="0" y="4228754"/>
            <a:chExt cx="6098965" cy="228600"/>
          </a:xfrm>
        </p:grpSpPr>
        <p:cxnSp>
          <p:nvCxnSpPr>
            <p:cNvPr id="26" name="Straight Connector 25">
              <a:extLst>
                <a:ext uri="{FF2B5EF4-FFF2-40B4-BE49-F238E27FC236}">
                  <a16:creationId xmlns:a16="http://schemas.microsoft.com/office/drawing/2014/main" id="{E0AFB687-5380-FF22-BF73-E6AEB5AA8D9A}"/>
                </a:ext>
              </a:extLst>
            </p:cNvPr>
            <p:cNvCxnSpPr>
              <a:cxnSpLocks/>
            </p:cNvCxnSpPr>
            <p:nvPr/>
          </p:nvCxnSpPr>
          <p:spPr>
            <a:xfrm>
              <a:off x="456591" y="4228754"/>
              <a:ext cx="5642374" cy="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5F6C4E4-F7BF-E19B-347D-A792920FA4C8}"/>
                </a:ext>
              </a:extLst>
            </p:cNvPr>
            <p:cNvCxnSpPr>
              <a:cxnSpLocks/>
            </p:cNvCxnSpPr>
            <p:nvPr/>
          </p:nvCxnSpPr>
          <p:spPr>
            <a:xfrm flipV="1">
              <a:off x="0" y="4228754"/>
              <a:ext cx="456591" cy="228600"/>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cxnSp>
        <p:nvCxnSpPr>
          <p:cNvPr id="31" name="Straight Connector 30">
            <a:extLst>
              <a:ext uri="{FF2B5EF4-FFF2-40B4-BE49-F238E27FC236}">
                <a16:creationId xmlns:a16="http://schemas.microsoft.com/office/drawing/2014/main" id="{218693D7-7575-3DBD-60E0-9EACDC8D3085}"/>
              </a:ext>
            </a:extLst>
          </p:cNvPr>
          <p:cNvCxnSpPr>
            <a:cxnSpLocks/>
          </p:cNvCxnSpPr>
          <p:nvPr/>
        </p:nvCxnSpPr>
        <p:spPr>
          <a:xfrm>
            <a:off x="0" y="936505"/>
            <a:ext cx="6098965" cy="0"/>
          </a:xfrm>
          <a:prstGeom prst="line">
            <a:avLst/>
          </a:prstGeom>
          <a:ln w="76200">
            <a:solidFill>
              <a:schemeClr val="tx1">
                <a:lumMod val="50000"/>
                <a:lumOff val="50000"/>
                <a:alpha val="21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2D3907B-EE78-4CA0-AC92-8CF7F1B30968}"/>
              </a:ext>
            </a:extLst>
          </p:cNvPr>
          <p:cNvCxnSpPr>
            <a:cxnSpLocks/>
          </p:cNvCxnSpPr>
          <p:nvPr/>
        </p:nvCxnSpPr>
        <p:spPr>
          <a:xfrm>
            <a:off x="3860261" y="1137833"/>
            <a:ext cx="2238704" cy="0"/>
          </a:xfrm>
          <a:prstGeom prst="line">
            <a:avLst/>
          </a:prstGeom>
          <a:ln w="127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2C647EB-7AC3-EAA7-BFA5-A5650B7EC958}"/>
              </a:ext>
            </a:extLst>
          </p:cNvPr>
          <p:cNvCxnSpPr>
            <a:cxnSpLocks/>
          </p:cNvCxnSpPr>
          <p:nvPr/>
        </p:nvCxnSpPr>
        <p:spPr>
          <a:xfrm>
            <a:off x="0" y="936505"/>
            <a:ext cx="5102866"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727AC0E-B410-C795-AD8A-F67CF7A421EF}"/>
              </a:ext>
            </a:extLst>
          </p:cNvPr>
          <p:cNvGrpSpPr/>
          <p:nvPr/>
        </p:nvGrpSpPr>
        <p:grpSpPr>
          <a:xfrm>
            <a:off x="-283508" y="1766031"/>
            <a:ext cx="12162831" cy="4929810"/>
            <a:chOff x="-283508" y="1766031"/>
            <a:chExt cx="12162831" cy="4929810"/>
          </a:xfrm>
        </p:grpSpPr>
        <p:sp>
          <p:nvSpPr>
            <p:cNvPr id="28" name="Rectangle: Rounded Corners 27">
              <a:extLst>
                <a:ext uri="{FF2B5EF4-FFF2-40B4-BE49-F238E27FC236}">
                  <a16:creationId xmlns:a16="http://schemas.microsoft.com/office/drawing/2014/main" id="{B33FE1D2-BA59-B1D3-4AF4-A4171889B09F}"/>
                </a:ext>
              </a:extLst>
            </p:cNvPr>
            <p:cNvSpPr/>
            <p:nvPr/>
          </p:nvSpPr>
          <p:spPr>
            <a:xfrm>
              <a:off x="280713" y="4717605"/>
              <a:ext cx="4976606" cy="1978236"/>
            </a:xfrm>
            <a:prstGeom prst="roundRect">
              <a:avLst/>
            </a:prstGeom>
            <a:solidFill>
              <a:srgbClr val="00206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CA" sz="1765"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4">
              <a:extLst>
                <a:ext uri="{FF2B5EF4-FFF2-40B4-BE49-F238E27FC236}">
                  <a16:creationId xmlns:a16="http://schemas.microsoft.com/office/drawing/2014/main" id="{34F763C7-90C2-31B4-E2CA-FEDE4CB977F6}"/>
                </a:ext>
              </a:extLst>
            </p:cNvPr>
            <p:cNvPicPr>
              <a:picLocks noChangeAspect="1" noChangeArrowheads="1"/>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a:off x="411522" y="3009084"/>
              <a:ext cx="734430" cy="7344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0260BBA-97FF-3291-F231-E034925E4F28}"/>
                </a:ext>
              </a:extLst>
            </p:cNvPr>
            <p:cNvSpPr txBox="1"/>
            <p:nvPr/>
          </p:nvSpPr>
          <p:spPr>
            <a:xfrm>
              <a:off x="-283508" y="3801283"/>
              <a:ext cx="2124490" cy="58477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pple-system"/>
                  <a:ea typeface="+mn-ea"/>
                  <a:cs typeface="Segoe UI Light" panose="020B0502040204020203" pitchFamily="34" charset="0"/>
                </a:rPr>
                <a:t>Sports Stats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pple-system"/>
                  <a:ea typeface="+mn-ea"/>
                  <a:cs typeface="Segoe UI Light" panose="020B0502040204020203" pitchFamily="34" charset="0"/>
                </a:rPr>
                <a:t>Database</a:t>
              </a:r>
            </a:p>
          </p:txBody>
        </p:sp>
        <p:sp>
          <p:nvSpPr>
            <p:cNvPr id="5" name="TextBox 4">
              <a:extLst>
                <a:ext uri="{FF2B5EF4-FFF2-40B4-BE49-F238E27FC236}">
                  <a16:creationId xmlns:a16="http://schemas.microsoft.com/office/drawing/2014/main" id="{E9694B31-DB85-8E5A-2113-90F5A0277C07}"/>
                </a:ext>
              </a:extLst>
            </p:cNvPr>
            <p:cNvSpPr txBox="1"/>
            <p:nvPr/>
          </p:nvSpPr>
          <p:spPr>
            <a:xfrm>
              <a:off x="280713" y="4843004"/>
              <a:ext cx="4624587" cy="1754326"/>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ED7D31"/>
                  </a:solidFill>
                  <a:effectLst/>
                  <a:uLnTx/>
                  <a:uFillTx/>
                  <a:latin typeface="Söhne Mono"/>
                  <a:ea typeface="+mn-ea"/>
                  <a:cs typeface="+mn-cs"/>
                </a:rPr>
                <a:t>basketball_stats</a:t>
              </a:r>
              <a:r>
                <a:rPr kumimoji="0" lang="en-US" sz="1200" b="0" i="0" u="none" strike="noStrike" kern="1200" cap="none" spc="0" normalizeH="0" baseline="0" noProof="0" dirty="0">
                  <a:ln>
                    <a:noFill/>
                  </a:ln>
                  <a:solidFill>
                    <a:srgbClr val="ED7D31"/>
                  </a:solidFill>
                  <a:effectLst/>
                  <a:uLnTx/>
                  <a:uFillTx/>
                  <a:latin typeface="Söhne Mono"/>
                  <a:ea typeface="+mn-ea"/>
                  <a:cs typeface="+mn-cs"/>
                </a:rPr>
                <a:t> </a:t>
              </a:r>
              <a:r>
                <a:rPr kumimoji="0" lang="en-US" sz="1200" b="0" i="0" u="none" strike="noStrike" kern="1200" cap="none" spc="0" normalizeH="0" baseline="0" noProof="0" dirty="0">
                  <a:ln>
                    <a:noFill/>
                  </a:ln>
                  <a:solidFill>
                    <a:srgbClr val="FFFFFF"/>
                  </a:solidFill>
                  <a:effectLst/>
                  <a:uLnTx/>
                  <a:uFillTx/>
                  <a:latin typeface="Söhne Mono"/>
                  <a:ea typeface="+mn-ea"/>
                  <a:cs typeface="+mn-cs"/>
                </a:rPr>
                <a:t>(player, team, points, rebounds, assists, steals, blocks, turnovers, </a:t>
              </a:r>
              <a:r>
                <a:rPr kumimoji="0" lang="en-US" sz="1200" b="0" i="0" u="none" strike="noStrike" kern="1200" cap="none" spc="0" normalizeH="0" baseline="0" noProof="0" dirty="0" err="1">
                  <a:ln>
                    <a:noFill/>
                  </a:ln>
                  <a:solidFill>
                    <a:srgbClr val="FFFFFF"/>
                  </a:solidFill>
                  <a:effectLst/>
                  <a:uLnTx/>
                  <a:uFillTx/>
                  <a:latin typeface="Söhne Mono"/>
                  <a:ea typeface="+mn-ea"/>
                  <a:cs typeface="+mn-cs"/>
                </a:rPr>
                <a:t>games_played</a:t>
              </a:r>
              <a:r>
                <a:rPr kumimoji="0" lang="en-US" sz="1200" b="0" i="0" u="none" strike="noStrike" kern="1200" cap="none" spc="0" normalizeH="0" baseline="0" noProof="0" dirty="0">
                  <a:ln>
                    <a:noFill/>
                  </a:ln>
                  <a:solidFill>
                    <a:srgbClr val="FFFFFF"/>
                  </a:solidFill>
                  <a:effectLst/>
                  <a:uLnTx/>
                  <a:uFillTx/>
                  <a:latin typeface="Söhne Mono"/>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rgbClr val="FFFFFF"/>
                  </a:solidFill>
                  <a:effectLst/>
                  <a:uLnTx/>
                  <a:uFillTx/>
                  <a:latin typeface="Söhne Mono"/>
                  <a:ea typeface="+mn-ea"/>
                  <a:cs typeface="+mn-cs"/>
                </a:rPr>
                <a:t>("LeBron James", "Los Angeles Lakers", </a:t>
              </a:r>
              <a:r>
                <a:rPr kumimoji="0" lang="en-CA" sz="1200" b="0" i="0" u="none" strike="noStrike" kern="1200" cap="none" spc="0" normalizeH="0" baseline="0" noProof="0" dirty="0">
                  <a:ln>
                    <a:noFill/>
                  </a:ln>
                  <a:solidFill>
                    <a:srgbClr val="DF3079"/>
                  </a:solidFill>
                  <a:effectLst/>
                  <a:uLnTx/>
                  <a:uFillTx/>
                  <a:latin typeface="Söhne Mono"/>
                  <a:ea typeface="+mn-ea"/>
                  <a:cs typeface="+mn-cs"/>
                </a:rPr>
                <a:t>25</a:t>
              </a:r>
              <a:r>
                <a:rPr kumimoji="0" lang="en-CA" sz="1200" b="0" i="0" u="none" strike="noStrike" kern="1200" cap="none" spc="0" normalizeH="0" baseline="0" noProof="0" dirty="0">
                  <a:ln>
                    <a:noFill/>
                  </a:ln>
                  <a:solidFill>
                    <a:srgbClr val="FFFFFF"/>
                  </a:solidFill>
                  <a:effectLst/>
                  <a:uLnTx/>
                  <a:uFillTx/>
                  <a:latin typeface="Söhne Mono"/>
                  <a:ea typeface="+mn-ea"/>
                  <a:cs typeface="+mn-cs"/>
                </a:rPr>
                <a:t>, </a:t>
              </a:r>
              <a:r>
                <a:rPr kumimoji="0" lang="en-CA" sz="1200" b="0" i="0" u="none" strike="noStrike" kern="1200" cap="none" spc="0" normalizeH="0" baseline="0" noProof="0" dirty="0">
                  <a:ln>
                    <a:noFill/>
                  </a:ln>
                  <a:solidFill>
                    <a:srgbClr val="DF3079"/>
                  </a:solidFill>
                  <a:effectLst/>
                  <a:uLnTx/>
                  <a:uFillTx/>
                  <a:latin typeface="Söhne Mono"/>
                  <a:ea typeface="+mn-ea"/>
                  <a:cs typeface="+mn-cs"/>
                </a:rPr>
                <a:t>7</a:t>
              </a:r>
              <a:r>
                <a:rPr kumimoji="0" lang="en-CA" sz="1200" b="0" i="0" u="none" strike="noStrike" kern="1200" cap="none" spc="0" normalizeH="0" baseline="0" noProof="0" dirty="0">
                  <a:ln>
                    <a:noFill/>
                  </a:ln>
                  <a:solidFill>
                    <a:srgbClr val="FFFFFF"/>
                  </a:solidFill>
                  <a:effectLst/>
                  <a:uLnTx/>
                  <a:uFillTx/>
                  <a:latin typeface="Söhne Mono"/>
                  <a:ea typeface="+mn-ea"/>
                  <a:cs typeface="+mn-cs"/>
                </a:rPr>
                <a:t>, </a:t>
              </a:r>
              <a:r>
                <a:rPr kumimoji="0" lang="en-CA" sz="1200" b="0" i="0" u="none" strike="noStrike" kern="1200" cap="none" spc="0" normalizeH="0" baseline="0" noProof="0" dirty="0">
                  <a:ln>
                    <a:noFill/>
                  </a:ln>
                  <a:solidFill>
                    <a:srgbClr val="DF3079"/>
                  </a:solidFill>
                  <a:effectLst/>
                  <a:uLnTx/>
                  <a:uFillTx/>
                  <a:latin typeface="Söhne Mono"/>
                  <a:ea typeface="+mn-ea"/>
                  <a:cs typeface="+mn-cs"/>
                </a:rPr>
                <a:t>10</a:t>
              </a:r>
              <a:r>
                <a:rPr kumimoji="0" lang="en-CA" sz="1200" b="0" i="0" u="none" strike="noStrike" kern="1200" cap="none" spc="0" normalizeH="0" baseline="0" noProof="0" dirty="0">
                  <a:ln>
                    <a:noFill/>
                  </a:ln>
                  <a:solidFill>
                    <a:srgbClr val="FFFFFF"/>
                  </a:solidFill>
                  <a:effectLst/>
                  <a:uLnTx/>
                  <a:uFillTx/>
                  <a:latin typeface="Söhne Mono"/>
                  <a:ea typeface="+mn-ea"/>
                  <a:cs typeface="+mn-cs"/>
                </a:rPr>
                <a:t>, </a:t>
              </a:r>
              <a:r>
                <a:rPr kumimoji="0" lang="en-CA" sz="1200" b="0" i="0" u="none" strike="noStrike" kern="1200" cap="none" spc="0" normalizeH="0" baseline="0" noProof="0" dirty="0">
                  <a:ln>
                    <a:noFill/>
                  </a:ln>
                  <a:solidFill>
                    <a:srgbClr val="DF3079"/>
                  </a:solidFill>
                  <a:effectLst/>
                  <a:uLnTx/>
                  <a:uFillTx/>
                  <a:latin typeface="Söhne Mono"/>
                  <a:ea typeface="+mn-ea"/>
                  <a:cs typeface="+mn-cs"/>
                </a:rPr>
                <a:t>1</a:t>
              </a:r>
              <a:r>
                <a:rPr kumimoji="0" lang="en-CA" sz="1200" b="0" i="0" u="none" strike="noStrike" kern="1200" cap="none" spc="0" normalizeH="0" baseline="0" noProof="0" dirty="0">
                  <a:ln>
                    <a:noFill/>
                  </a:ln>
                  <a:solidFill>
                    <a:srgbClr val="FFFFFF"/>
                  </a:solidFill>
                  <a:effectLst/>
                  <a:uLnTx/>
                  <a:uFillTx/>
                  <a:latin typeface="Söhne Mono"/>
                  <a:ea typeface="+mn-ea"/>
                  <a:cs typeface="+mn-cs"/>
                </a:rPr>
                <a:t>, </a:t>
              </a:r>
              <a:r>
                <a:rPr kumimoji="0" lang="en-CA" sz="1200" b="0" i="0" u="none" strike="noStrike" kern="1200" cap="none" spc="0" normalizeH="0" baseline="0" noProof="0" dirty="0">
                  <a:ln>
                    <a:noFill/>
                  </a:ln>
                  <a:solidFill>
                    <a:srgbClr val="DF3079"/>
                  </a:solidFill>
                  <a:effectLst/>
                  <a:uLnTx/>
                  <a:uFillTx/>
                  <a:latin typeface="Söhne Mono"/>
                  <a:ea typeface="+mn-ea"/>
                  <a:cs typeface="+mn-cs"/>
                </a:rPr>
                <a:t>0</a:t>
              </a:r>
              <a:r>
                <a:rPr kumimoji="0" lang="en-CA" sz="1200" b="0" i="0" u="none" strike="noStrike" kern="1200" cap="none" spc="0" normalizeH="0" baseline="0" noProof="0" dirty="0">
                  <a:ln>
                    <a:noFill/>
                  </a:ln>
                  <a:solidFill>
                    <a:srgbClr val="FFFFFF"/>
                  </a:solidFill>
                  <a:effectLst/>
                  <a:uLnTx/>
                  <a:uFillTx/>
                  <a:latin typeface="Söhne Mono"/>
                  <a:ea typeface="+mn-ea"/>
                  <a:cs typeface="+mn-cs"/>
                </a:rPr>
                <a:t>, </a:t>
              </a:r>
              <a:r>
                <a:rPr kumimoji="0" lang="en-CA" sz="1200" b="0" i="0" u="none" strike="noStrike" kern="1200" cap="none" spc="0" normalizeH="0" baseline="0" noProof="0" dirty="0">
                  <a:ln>
                    <a:noFill/>
                  </a:ln>
                  <a:solidFill>
                    <a:srgbClr val="DF3079"/>
                  </a:solidFill>
                  <a:effectLst/>
                  <a:uLnTx/>
                  <a:uFillTx/>
                  <a:latin typeface="Söhne Mono"/>
                  <a:ea typeface="+mn-ea"/>
                  <a:cs typeface="+mn-cs"/>
                </a:rPr>
                <a:t>3</a:t>
              </a:r>
              <a:r>
                <a:rPr kumimoji="0" lang="en-CA" sz="1200" b="0" i="0" u="none" strike="noStrike" kern="1200" cap="none" spc="0" normalizeH="0" baseline="0" noProof="0" dirty="0">
                  <a:ln>
                    <a:noFill/>
                  </a:ln>
                  <a:solidFill>
                    <a:srgbClr val="FFFFFF"/>
                  </a:solidFill>
                  <a:effectLst/>
                  <a:uLnTx/>
                  <a:uFillTx/>
                  <a:latin typeface="Söhne Mono"/>
                  <a:ea typeface="+mn-ea"/>
                  <a:cs typeface="+mn-cs"/>
                </a:rPr>
                <a:t>, </a:t>
              </a:r>
              <a:r>
                <a:rPr kumimoji="0" lang="en-CA" sz="1200" b="0" i="0" u="none" strike="noStrike" kern="1200" cap="none" spc="0" normalizeH="0" baseline="0" noProof="0" dirty="0">
                  <a:ln>
                    <a:noFill/>
                  </a:ln>
                  <a:solidFill>
                    <a:srgbClr val="DF3079"/>
                  </a:solidFill>
                  <a:effectLst/>
                  <a:uLnTx/>
                  <a:uFillTx/>
                  <a:latin typeface="Söhne Mono"/>
                  <a:ea typeface="+mn-ea"/>
                  <a:cs typeface="+mn-cs"/>
                </a:rPr>
                <a:t>82</a:t>
              </a:r>
              <a:r>
                <a:rPr kumimoji="0" lang="en-CA" sz="1200" b="0" i="0" u="none" strike="noStrike" kern="1200" cap="none" spc="0" normalizeH="0" baseline="0" noProof="0" dirty="0">
                  <a:ln>
                    <a:noFill/>
                  </a:ln>
                  <a:solidFill>
                    <a:srgbClr val="FFFFFF"/>
                  </a:solidFill>
                  <a:effectLst/>
                  <a:uLnTx/>
                  <a:uFillTx/>
                  <a:latin typeface="Söhne Mono"/>
                  <a:ea typeface="+mn-ea"/>
                  <a:cs typeface="+mn-cs"/>
                </a:rPr>
                <a:t>), ("Kevin Durant", "Brooklyn Nets", </a:t>
              </a:r>
              <a:r>
                <a:rPr kumimoji="0" lang="en-CA" sz="1200" b="0" i="0" u="none" strike="noStrike" kern="1200" cap="none" spc="0" normalizeH="0" baseline="0" noProof="0" dirty="0">
                  <a:ln>
                    <a:noFill/>
                  </a:ln>
                  <a:solidFill>
                    <a:srgbClr val="DF3079"/>
                  </a:solidFill>
                  <a:effectLst/>
                  <a:uLnTx/>
                  <a:uFillTx/>
                  <a:latin typeface="Söhne Mono"/>
                  <a:ea typeface="+mn-ea"/>
                  <a:cs typeface="+mn-cs"/>
                </a:rPr>
                <a:t>30</a:t>
              </a:r>
              <a:r>
                <a:rPr kumimoji="0" lang="en-CA" sz="1200" b="0" i="0" u="none" strike="noStrike" kern="1200" cap="none" spc="0" normalizeH="0" baseline="0" noProof="0" dirty="0">
                  <a:ln>
                    <a:noFill/>
                  </a:ln>
                  <a:solidFill>
                    <a:srgbClr val="FFFFFF"/>
                  </a:solidFill>
                  <a:effectLst/>
                  <a:uLnTx/>
                  <a:uFillTx/>
                  <a:latin typeface="Söhne Mono"/>
                  <a:ea typeface="+mn-ea"/>
                  <a:cs typeface="+mn-cs"/>
                </a:rPr>
                <a:t>, </a:t>
              </a:r>
              <a:r>
                <a:rPr kumimoji="0" lang="en-CA" sz="1200" b="0" i="0" u="none" strike="noStrike" kern="1200" cap="none" spc="0" normalizeH="0" baseline="0" noProof="0" dirty="0">
                  <a:ln>
                    <a:noFill/>
                  </a:ln>
                  <a:solidFill>
                    <a:srgbClr val="DF3079"/>
                  </a:solidFill>
                  <a:effectLst/>
                  <a:uLnTx/>
                  <a:uFillTx/>
                  <a:latin typeface="Söhne Mono"/>
                  <a:ea typeface="+mn-ea"/>
                  <a:cs typeface="+mn-cs"/>
                </a:rPr>
                <a:t>7</a:t>
              </a:r>
              <a:r>
                <a:rPr kumimoji="0" lang="en-CA" sz="1200" b="0" i="0" u="none" strike="noStrike" kern="1200" cap="none" spc="0" normalizeH="0" baseline="0" noProof="0" dirty="0">
                  <a:ln>
                    <a:noFill/>
                  </a:ln>
                  <a:solidFill>
                    <a:srgbClr val="FFFFFF"/>
                  </a:solidFill>
                  <a:effectLst/>
                  <a:uLnTx/>
                  <a:uFillTx/>
                  <a:latin typeface="Söhne Mono"/>
                  <a:ea typeface="+mn-ea"/>
                  <a:cs typeface="+mn-cs"/>
                </a:rPr>
                <a:t>, </a:t>
              </a:r>
              <a:r>
                <a:rPr kumimoji="0" lang="en-CA" sz="1200" b="0" i="0" u="none" strike="noStrike" kern="1200" cap="none" spc="0" normalizeH="0" baseline="0" noProof="0" dirty="0">
                  <a:ln>
                    <a:noFill/>
                  </a:ln>
                  <a:solidFill>
                    <a:srgbClr val="DF3079"/>
                  </a:solidFill>
                  <a:effectLst/>
                  <a:uLnTx/>
                  <a:uFillTx/>
                  <a:latin typeface="Söhne Mono"/>
                  <a:ea typeface="+mn-ea"/>
                  <a:cs typeface="+mn-cs"/>
                </a:rPr>
                <a:t>4</a:t>
              </a:r>
              <a:r>
                <a:rPr kumimoji="0" lang="en-CA" sz="1200" b="0" i="0" u="none" strike="noStrike" kern="1200" cap="none" spc="0" normalizeH="0" baseline="0" noProof="0" dirty="0">
                  <a:ln>
                    <a:noFill/>
                  </a:ln>
                  <a:solidFill>
                    <a:srgbClr val="FFFFFF"/>
                  </a:solidFill>
                  <a:effectLst/>
                  <a:uLnTx/>
                  <a:uFillTx/>
                  <a:latin typeface="Söhne Mono"/>
                  <a:ea typeface="+mn-ea"/>
                  <a:cs typeface="+mn-cs"/>
                </a:rPr>
                <a:t>, </a:t>
              </a:r>
              <a:r>
                <a:rPr kumimoji="0" lang="en-CA" sz="1200" b="0" i="0" u="none" strike="noStrike" kern="1200" cap="none" spc="0" normalizeH="0" baseline="0" noProof="0" dirty="0">
                  <a:ln>
                    <a:noFill/>
                  </a:ln>
                  <a:solidFill>
                    <a:srgbClr val="DF3079"/>
                  </a:solidFill>
                  <a:effectLst/>
                  <a:uLnTx/>
                  <a:uFillTx/>
                  <a:latin typeface="Söhne Mono"/>
                  <a:ea typeface="+mn-ea"/>
                  <a:cs typeface="+mn-cs"/>
                </a:rPr>
                <a:t>1</a:t>
              </a:r>
              <a:r>
                <a:rPr kumimoji="0" lang="en-CA" sz="1200" b="0" i="0" u="none" strike="noStrike" kern="1200" cap="none" spc="0" normalizeH="0" baseline="0" noProof="0" dirty="0">
                  <a:ln>
                    <a:noFill/>
                  </a:ln>
                  <a:solidFill>
                    <a:srgbClr val="FFFFFF"/>
                  </a:solidFill>
                  <a:effectLst/>
                  <a:uLnTx/>
                  <a:uFillTx/>
                  <a:latin typeface="Söhne Mono"/>
                  <a:ea typeface="+mn-ea"/>
                  <a:cs typeface="+mn-cs"/>
                </a:rPr>
                <a:t>, </a:t>
              </a:r>
              <a:r>
                <a:rPr kumimoji="0" lang="en-CA" sz="1200" b="0" i="0" u="none" strike="noStrike" kern="1200" cap="none" spc="0" normalizeH="0" baseline="0" noProof="0" dirty="0">
                  <a:ln>
                    <a:noFill/>
                  </a:ln>
                  <a:solidFill>
                    <a:srgbClr val="DF3079"/>
                  </a:solidFill>
                  <a:effectLst/>
                  <a:uLnTx/>
                  <a:uFillTx/>
                  <a:latin typeface="Söhne Mono"/>
                  <a:ea typeface="+mn-ea"/>
                  <a:cs typeface="+mn-cs"/>
                </a:rPr>
                <a:t>2</a:t>
              </a:r>
              <a:r>
                <a:rPr kumimoji="0" lang="en-CA" sz="1200" b="0" i="0" u="none" strike="noStrike" kern="1200" cap="none" spc="0" normalizeH="0" baseline="0" noProof="0" dirty="0">
                  <a:ln>
                    <a:noFill/>
                  </a:ln>
                  <a:solidFill>
                    <a:srgbClr val="FFFFFF"/>
                  </a:solidFill>
                  <a:effectLst/>
                  <a:uLnTx/>
                  <a:uFillTx/>
                  <a:latin typeface="Söhne Mono"/>
                  <a:ea typeface="+mn-ea"/>
                  <a:cs typeface="+mn-cs"/>
                </a:rPr>
                <a:t>, </a:t>
              </a:r>
              <a:r>
                <a:rPr kumimoji="0" lang="en-CA" sz="1200" b="0" i="0" u="none" strike="noStrike" kern="1200" cap="none" spc="0" normalizeH="0" baseline="0" noProof="0" dirty="0">
                  <a:ln>
                    <a:noFill/>
                  </a:ln>
                  <a:solidFill>
                    <a:srgbClr val="DF3079"/>
                  </a:solidFill>
                  <a:effectLst/>
                  <a:uLnTx/>
                  <a:uFillTx/>
                  <a:latin typeface="Söhne Mono"/>
                  <a:ea typeface="+mn-ea"/>
                  <a:cs typeface="+mn-cs"/>
                </a:rPr>
                <a:t>3</a:t>
              </a:r>
              <a:r>
                <a:rPr kumimoji="0" lang="en-CA" sz="1200" b="0" i="0" u="none" strike="noStrike" kern="1200" cap="none" spc="0" normalizeH="0" baseline="0" noProof="0" dirty="0">
                  <a:ln>
                    <a:noFill/>
                  </a:ln>
                  <a:solidFill>
                    <a:srgbClr val="FFFFFF"/>
                  </a:solidFill>
                  <a:effectLst/>
                  <a:uLnTx/>
                  <a:uFillTx/>
                  <a:latin typeface="Söhne Mono"/>
                  <a:ea typeface="+mn-ea"/>
                  <a:cs typeface="+mn-cs"/>
                </a:rPr>
                <a:t>, </a:t>
              </a:r>
              <a:r>
                <a:rPr kumimoji="0" lang="en-CA" sz="1200" b="0" i="0" u="none" strike="noStrike" kern="1200" cap="none" spc="0" normalizeH="0" baseline="0" noProof="0" dirty="0">
                  <a:ln>
                    <a:noFill/>
                  </a:ln>
                  <a:solidFill>
                    <a:srgbClr val="DF3079"/>
                  </a:solidFill>
                  <a:effectLst/>
                  <a:uLnTx/>
                  <a:uFillTx/>
                  <a:latin typeface="Söhne Mono"/>
                  <a:ea typeface="+mn-ea"/>
                  <a:cs typeface="+mn-cs"/>
                </a:rPr>
                <a:t>72</a:t>
              </a:r>
              <a:r>
                <a:rPr kumimoji="0" lang="en-CA" sz="1200" b="0" i="0" u="none" strike="noStrike" kern="1200" cap="none" spc="0" normalizeH="0" baseline="0" noProof="0" dirty="0">
                  <a:ln>
                    <a:noFill/>
                  </a:ln>
                  <a:solidFill>
                    <a:srgbClr val="FFFFFF"/>
                  </a:solidFill>
                  <a:effectLst/>
                  <a:uLnTx/>
                  <a:uFillTx/>
                  <a:latin typeface="Söhne Mono"/>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CA" sz="1200" b="0" i="0" u="none" strike="noStrike" kern="1200" cap="none" spc="0" normalizeH="0" baseline="0" noProof="0" dirty="0">
                <a:ln>
                  <a:noFill/>
                </a:ln>
                <a:solidFill>
                  <a:srgbClr val="FFFFFF"/>
                </a:solidFill>
                <a:effectLst/>
                <a:uLnTx/>
                <a:uFillTx/>
                <a:latin typeface="Söhne Mono"/>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ED7D31"/>
                  </a:solidFill>
                  <a:effectLst/>
                  <a:uLnTx/>
                  <a:uFillTx/>
                  <a:latin typeface="Calibri" panose="020F0502020204030204"/>
                  <a:ea typeface="+mn-ea"/>
                  <a:cs typeface="+mn-cs"/>
                </a:rPr>
                <a:t>basketball_games</a:t>
              </a:r>
              <a:r>
                <a:rPr kumimoji="0" lang="en-US" sz="1200" b="0" i="0" u="none" strike="noStrike" kern="1200" cap="none" spc="0" normalizeH="0" baseline="0" noProof="0" dirty="0">
                  <a:ln>
                    <a:noFill/>
                  </a:ln>
                  <a:solidFill>
                    <a:srgbClr val="ED7D31"/>
                  </a:solidFill>
                  <a:effectLst/>
                  <a:uLnTx/>
                  <a:uFillTx/>
                  <a:latin typeface="Calibri" panose="020F0502020204030204"/>
                  <a:ea typeface="+mn-ea"/>
                  <a:cs typeface="+mn-cs"/>
                </a:rPr>
                <a:t> </a:t>
              </a: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US" sz="1200" b="0" i="0" u="none" strike="noStrike" kern="1200" cap="none" spc="0" normalizeH="0" baseline="0" noProof="0" dirty="0" err="1">
                  <a:ln>
                    <a:noFill/>
                  </a:ln>
                  <a:solidFill>
                    <a:prstClr val="white"/>
                  </a:solidFill>
                  <a:effectLst/>
                  <a:uLnTx/>
                  <a:uFillTx/>
                  <a:latin typeface="Calibri" panose="020F0502020204030204"/>
                  <a:ea typeface="+mn-ea"/>
                  <a:cs typeface="+mn-cs"/>
                </a:rPr>
                <a:t>home_team</a:t>
              </a: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white"/>
                  </a:solidFill>
                  <a:effectLst/>
                  <a:uLnTx/>
                  <a:uFillTx/>
                  <a:latin typeface="Calibri" panose="020F0502020204030204"/>
                  <a:ea typeface="+mn-ea"/>
                  <a:cs typeface="+mn-cs"/>
                </a:rPr>
                <a:t>away_team</a:t>
              </a: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white"/>
                  </a:solidFill>
                  <a:effectLst/>
                  <a:uLnTx/>
                  <a:uFillTx/>
                  <a:latin typeface="Calibri" panose="020F0502020204030204"/>
                  <a:ea typeface="+mn-ea"/>
                  <a:cs typeface="+mn-cs"/>
                </a:rPr>
                <a:t>home_score</a:t>
              </a: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white"/>
                  </a:solidFill>
                  <a:effectLst/>
                  <a:uLnTx/>
                  <a:uFillTx/>
                  <a:latin typeface="Calibri" panose="020F0502020204030204"/>
                  <a:ea typeface="+mn-ea"/>
                  <a:cs typeface="+mn-cs"/>
                </a:rPr>
                <a:t>away_score</a:t>
              </a: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1200" b="0" i="0" u="none" strike="noStrike" kern="1200" cap="none" spc="0" normalizeH="0" baseline="0" noProof="0" dirty="0" err="1">
                  <a:ln>
                    <a:noFill/>
                  </a:ln>
                  <a:solidFill>
                    <a:prstClr val="white"/>
                  </a:solidFill>
                  <a:effectLst/>
                  <a:uLnTx/>
                  <a:uFillTx/>
                  <a:latin typeface="Calibri" panose="020F0502020204030204"/>
                  <a:ea typeface="+mn-ea"/>
                  <a:cs typeface="+mn-cs"/>
                </a:rPr>
                <a:t>game_date</a:t>
              </a: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srgbClr val="FFFFFF"/>
                  </a:solidFill>
                  <a:effectLst/>
                  <a:uLnTx/>
                  <a:uFillTx/>
                  <a:latin typeface="Söhne Mono"/>
                  <a:ea typeface="+mn-ea"/>
                  <a:cs typeface="+mn-cs"/>
                </a:rPr>
                <a:t>("Los Angeles Lakers", "Brooklyn Nets", </a:t>
              </a:r>
              <a:r>
                <a:rPr kumimoji="0" lang="en-CA" sz="1200" b="0" i="0" u="none" strike="noStrike" kern="1200" cap="none" spc="0" normalizeH="0" baseline="0" noProof="0" dirty="0">
                  <a:ln>
                    <a:noFill/>
                  </a:ln>
                  <a:solidFill>
                    <a:srgbClr val="DF3079"/>
                  </a:solidFill>
                  <a:effectLst/>
                  <a:uLnTx/>
                  <a:uFillTx/>
                  <a:latin typeface="Söhne Mono"/>
                  <a:ea typeface="+mn-ea"/>
                  <a:cs typeface="+mn-cs"/>
                </a:rPr>
                <a:t>110</a:t>
              </a:r>
              <a:r>
                <a:rPr kumimoji="0" lang="en-CA" sz="1200" b="0" i="0" u="none" strike="noStrike" kern="1200" cap="none" spc="0" normalizeH="0" baseline="0" noProof="0" dirty="0">
                  <a:ln>
                    <a:noFill/>
                  </a:ln>
                  <a:solidFill>
                    <a:srgbClr val="FFFFFF"/>
                  </a:solidFill>
                  <a:effectLst/>
                  <a:uLnTx/>
                  <a:uFillTx/>
                  <a:latin typeface="Söhne Mono"/>
                  <a:ea typeface="+mn-ea"/>
                  <a:cs typeface="+mn-cs"/>
                </a:rPr>
                <a:t>, </a:t>
              </a:r>
              <a:r>
                <a:rPr kumimoji="0" lang="en-CA" sz="1200" b="0" i="0" u="none" strike="noStrike" kern="1200" cap="none" spc="0" normalizeH="0" baseline="0" noProof="0" dirty="0">
                  <a:ln>
                    <a:noFill/>
                  </a:ln>
                  <a:solidFill>
                    <a:srgbClr val="DF3079"/>
                  </a:solidFill>
                  <a:effectLst/>
                  <a:uLnTx/>
                  <a:uFillTx/>
                  <a:latin typeface="Söhne Mono"/>
                  <a:ea typeface="+mn-ea"/>
                  <a:cs typeface="+mn-cs"/>
                </a:rPr>
                <a:t>105</a:t>
              </a:r>
              <a:r>
                <a:rPr kumimoji="0" lang="en-CA" sz="1200" b="0" i="0" u="none" strike="noStrike" kern="1200" cap="none" spc="0" normalizeH="0" baseline="0" noProof="0" dirty="0">
                  <a:ln>
                    <a:noFill/>
                  </a:ln>
                  <a:solidFill>
                    <a:srgbClr val="FFFFFF"/>
                  </a:solidFill>
                  <a:effectLst/>
                  <a:uLnTx/>
                  <a:uFillTx/>
                  <a:latin typeface="Söhne Mono"/>
                  <a:ea typeface="+mn-ea"/>
                  <a:cs typeface="+mn-cs"/>
                </a:rPr>
                <a:t>, </a:t>
              </a:r>
              <a:r>
                <a:rPr kumimoji="0" lang="en-CA" sz="1200" b="0" i="0" u="none" strike="noStrike" kern="1200" cap="none" spc="0" normalizeH="0" baseline="0" noProof="0" dirty="0">
                  <a:ln>
                    <a:noFill/>
                  </a:ln>
                  <a:solidFill>
                    <a:srgbClr val="00A67D"/>
                  </a:solidFill>
                  <a:effectLst/>
                  <a:uLnTx/>
                  <a:uFillTx/>
                  <a:latin typeface="Söhne Mono"/>
                  <a:ea typeface="+mn-ea"/>
                  <a:cs typeface="+mn-cs"/>
                </a:rPr>
                <a:t>'2021-12-01'</a:t>
              </a:r>
              <a:r>
                <a:rPr kumimoji="0" lang="en-CA" sz="1200" b="0" i="0" u="none" strike="noStrike" kern="1200" cap="none" spc="0" normalizeH="0" baseline="0" noProof="0" dirty="0">
                  <a:ln>
                    <a:noFill/>
                  </a:ln>
                  <a:solidFill>
                    <a:srgbClr val="FFFFFF"/>
                  </a:solidFill>
                  <a:effectLst/>
                  <a:uLnTx/>
                  <a:uFillTx/>
                  <a:latin typeface="Söhne Mono"/>
                  <a:ea typeface="+mn-ea"/>
                  <a:cs typeface="+mn-cs"/>
                </a:rPr>
                <a:t>), ("Milwaukee Bucks", "Golden State Warriors", </a:t>
              </a:r>
              <a:r>
                <a:rPr kumimoji="0" lang="en-CA" sz="1200" b="0" i="0" u="none" strike="noStrike" kern="1200" cap="none" spc="0" normalizeH="0" baseline="0" noProof="0" dirty="0">
                  <a:ln>
                    <a:noFill/>
                  </a:ln>
                  <a:solidFill>
                    <a:srgbClr val="DF3079"/>
                  </a:solidFill>
                  <a:effectLst/>
                  <a:uLnTx/>
                  <a:uFillTx/>
                  <a:latin typeface="Söhne Mono"/>
                  <a:ea typeface="+mn-ea"/>
                  <a:cs typeface="+mn-cs"/>
                </a:rPr>
                <a:t>120</a:t>
              </a:r>
              <a:r>
                <a:rPr kumimoji="0" lang="en-CA" sz="1200" b="0" i="0" u="none" strike="noStrike" kern="1200" cap="none" spc="0" normalizeH="0" baseline="0" noProof="0" dirty="0">
                  <a:ln>
                    <a:noFill/>
                  </a:ln>
                  <a:solidFill>
                    <a:srgbClr val="FFFFFF"/>
                  </a:solidFill>
                  <a:effectLst/>
                  <a:uLnTx/>
                  <a:uFillTx/>
                  <a:latin typeface="Söhne Mono"/>
                  <a:ea typeface="+mn-ea"/>
                  <a:cs typeface="+mn-cs"/>
                </a:rPr>
                <a:t>, </a:t>
              </a:r>
              <a:r>
                <a:rPr kumimoji="0" lang="en-CA" sz="1200" b="0" i="0" u="none" strike="noStrike" kern="1200" cap="none" spc="0" normalizeH="0" baseline="0" noProof="0" dirty="0">
                  <a:ln>
                    <a:noFill/>
                  </a:ln>
                  <a:solidFill>
                    <a:srgbClr val="DF3079"/>
                  </a:solidFill>
                  <a:effectLst/>
                  <a:uLnTx/>
                  <a:uFillTx/>
                  <a:latin typeface="Söhne Mono"/>
                  <a:ea typeface="+mn-ea"/>
                  <a:cs typeface="+mn-cs"/>
                </a:rPr>
                <a:t>115</a:t>
              </a:r>
              <a:r>
                <a:rPr kumimoji="0" lang="en-CA" sz="1200" b="0" i="0" u="none" strike="noStrike" kern="1200" cap="none" spc="0" normalizeH="0" baseline="0" noProof="0" dirty="0">
                  <a:ln>
                    <a:noFill/>
                  </a:ln>
                  <a:solidFill>
                    <a:srgbClr val="FFFFFF"/>
                  </a:solidFill>
                  <a:effectLst/>
                  <a:uLnTx/>
                  <a:uFillTx/>
                  <a:latin typeface="Söhne Mono"/>
                  <a:ea typeface="+mn-ea"/>
                  <a:cs typeface="+mn-cs"/>
                </a:rPr>
                <a:t>, </a:t>
              </a:r>
              <a:r>
                <a:rPr kumimoji="0" lang="en-CA" sz="1200" b="0" i="0" u="none" strike="noStrike" kern="1200" cap="none" spc="0" normalizeH="0" baseline="0" noProof="0" dirty="0">
                  <a:ln>
                    <a:noFill/>
                  </a:ln>
                  <a:solidFill>
                    <a:srgbClr val="00A67D"/>
                  </a:solidFill>
                  <a:effectLst/>
                  <a:uLnTx/>
                  <a:uFillTx/>
                  <a:latin typeface="Söhne Mono"/>
                  <a:ea typeface="+mn-ea"/>
                  <a:cs typeface="+mn-cs"/>
                </a:rPr>
                <a:t>'2021-12-02'</a:t>
              </a:r>
              <a:r>
                <a:rPr kumimoji="0" lang="en-CA" sz="1200" b="0" i="0" u="none" strike="noStrike" kern="1200" cap="none" spc="0" normalizeH="0" baseline="0" noProof="0" dirty="0">
                  <a:ln>
                    <a:noFill/>
                  </a:ln>
                  <a:solidFill>
                    <a:srgbClr val="FFFFFF"/>
                  </a:solidFill>
                  <a:effectLst/>
                  <a:uLnTx/>
                  <a:uFillTx/>
                  <a:latin typeface="Söhne Mono"/>
                  <a:ea typeface="+mn-ea"/>
                  <a:cs typeface="+mn-cs"/>
                </a:rPr>
                <a:t>)</a:t>
              </a:r>
              <a:endParaRPr kumimoji="0" lang="en-CA"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 name="2F358329-2C19-4FBA-B51C-51CE75BE790F">
              <a:extLst>
                <a:ext uri="{FF2B5EF4-FFF2-40B4-BE49-F238E27FC236}">
                  <a16:creationId xmlns:a16="http://schemas.microsoft.com/office/drawing/2014/main" id="{8A2B1CB2-CE9D-51F1-0496-7282B2451941}"/>
                </a:ext>
                <a:ext uri="{C183D7F6-B498-43B3-948B-1728B52AA6E4}">
                  <adec:decorative xmlns:adec="http://schemas.microsoft.com/office/drawing/2017/decorative" val="1"/>
                </a:ext>
              </a:extLst>
            </p:cNvPr>
            <p:cNvPicPr>
              <a:picLocks noChangeAspect="1" noChangeArrowheads="1"/>
            </p:cNvPicPr>
            <p:nvPr/>
          </p:nvPicPr>
          <p:blipFill rotWithShape="1">
            <a:blip r:embed="rId4">
              <a:extLst>
                <a:ext uri="{96DAC541-7B7A-43D3-8B79-37D633B846F1}">
                  <asvg:svgBlip xmlns:asvg="http://schemas.microsoft.com/office/drawing/2016/SVG/main" r:embed="rId5"/>
                </a:ext>
              </a:extLst>
            </a:blip>
            <a:srcRect l="-7183" r="-3331"/>
            <a:stretch/>
          </p:blipFill>
          <p:spPr bwMode="auto">
            <a:xfrm>
              <a:off x="4041938" y="3337298"/>
              <a:ext cx="411480" cy="374887"/>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33D50835-D018-E80D-27C3-8188570C6B8A}"/>
                </a:ext>
                <a:ext uri="{C183D7F6-B498-43B3-948B-1728B52AA6E4}">
                  <adec:decorative xmlns:adec="http://schemas.microsoft.com/office/drawing/2017/decorative" val="1"/>
                </a:ext>
              </a:extLst>
            </p:cNvPr>
            <p:cNvSpPr txBox="1"/>
            <p:nvPr/>
          </p:nvSpPr>
          <p:spPr>
            <a:xfrm>
              <a:off x="2844848" y="3174412"/>
              <a:ext cx="625492" cy="553998"/>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OpenAI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Codex</a:t>
              </a:r>
            </a:p>
          </p:txBody>
        </p:sp>
        <p:cxnSp>
          <p:nvCxnSpPr>
            <p:cNvPr id="8" name="Straight Connector 7">
              <a:extLst>
                <a:ext uri="{FF2B5EF4-FFF2-40B4-BE49-F238E27FC236}">
                  <a16:creationId xmlns:a16="http://schemas.microsoft.com/office/drawing/2014/main" id="{BCFD8FE9-C1F2-D40A-1DFF-CC8F9004DA23}"/>
                </a:ext>
              </a:extLst>
            </p:cNvPr>
            <p:cNvCxnSpPr>
              <a:cxnSpLocks/>
            </p:cNvCxnSpPr>
            <p:nvPr/>
          </p:nvCxnSpPr>
          <p:spPr>
            <a:xfrm>
              <a:off x="1388237" y="3374070"/>
              <a:ext cx="364465" cy="1"/>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D55C8FC-EDDC-E8C2-CA4E-E23A566FDAAE}"/>
                </a:ext>
              </a:extLst>
            </p:cNvPr>
            <p:cNvSpPr txBox="1"/>
            <p:nvPr/>
          </p:nvSpPr>
          <p:spPr>
            <a:xfrm>
              <a:off x="2252462" y="4891904"/>
              <a:ext cx="3004857" cy="1169551"/>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2E95D3"/>
                  </a:solidFill>
                  <a:effectLst/>
                  <a:uLnTx/>
                  <a:uFillTx/>
                  <a:latin typeface="Söhne Mono"/>
                  <a:ea typeface="+mn-ea"/>
                  <a:cs typeface="+mn-cs"/>
                </a:rPr>
                <a:t>SELECT</a:t>
              </a:r>
              <a:r>
                <a:rPr kumimoji="0" lang="en-US" sz="1400" b="0" i="0" u="none" strike="noStrike" kern="1200" cap="none" spc="0" normalizeH="0" baseline="0" noProof="0" dirty="0">
                  <a:ln>
                    <a:noFill/>
                  </a:ln>
                  <a:solidFill>
                    <a:srgbClr val="FFFFFF"/>
                  </a:solidFill>
                  <a:effectLst/>
                  <a:uLnTx/>
                  <a:uFillTx/>
                  <a:latin typeface="Söhne Mono"/>
                  <a:ea typeface="+mn-ea"/>
                  <a:cs typeface="+mn-cs"/>
                </a:rPr>
                <a:t> </a:t>
              </a:r>
              <a:r>
                <a:rPr kumimoji="0" lang="en-US" sz="1400" b="0" i="0" u="none" strike="noStrike" kern="1200" cap="none" spc="0" normalizeH="0" baseline="0" noProof="0" dirty="0">
                  <a:ln>
                    <a:noFill/>
                  </a:ln>
                  <a:solidFill>
                    <a:srgbClr val="E9950C"/>
                  </a:solidFill>
                  <a:effectLst/>
                  <a:uLnTx/>
                  <a:uFillTx/>
                  <a:latin typeface="Söhne Mono"/>
                  <a:ea typeface="+mn-ea"/>
                  <a:cs typeface="+mn-cs"/>
                </a:rPr>
                <a:t>SUM</a:t>
              </a:r>
              <a:r>
                <a:rPr kumimoji="0" lang="en-US" sz="1400" b="0" i="0" u="none" strike="noStrike" kern="1200" cap="none" spc="0" normalizeH="0" baseline="0" noProof="0" dirty="0">
                  <a:ln>
                    <a:noFill/>
                  </a:ln>
                  <a:solidFill>
                    <a:srgbClr val="FFFFFF"/>
                  </a:solidFill>
                  <a:effectLst/>
                  <a:uLnTx/>
                  <a:uFillTx/>
                  <a:latin typeface="Söhne Mono"/>
                  <a:ea typeface="+mn-ea"/>
                  <a:cs typeface="+mn-cs"/>
                </a:rPr>
                <a:t>(points) </a:t>
              </a:r>
              <a:r>
                <a:rPr kumimoji="0" lang="en-US" sz="1400" b="0" i="0" u="none" strike="noStrike" kern="1200" cap="none" spc="0" normalizeH="0" baseline="0" noProof="0" dirty="0">
                  <a:ln>
                    <a:noFill/>
                  </a:ln>
                  <a:solidFill>
                    <a:srgbClr val="2E95D3"/>
                  </a:solidFill>
                  <a:effectLst/>
                  <a:uLnTx/>
                  <a:uFillTx/>
                  <a:latin typeface="Söhne Mono"/>
                  <a:ea typeface="+mn-ea"/>
                  <a:cs typeface="+mn-cs"/>
                </a:rPr>
                <a:t>FROM</a:t>
              </a:r>
              <a:r>
                <a:rPr kumimoji="0" lang="en-US" sz="1400" b="0" i="0" u="none" strike="noStrike" kern="1200" cap="none" spc="0" normalizeH="0" baseline="0" noProof="0" dirty="0">
                  <a:ln>
                    <a:noFill/>
                  </a:ln>
                  <a:solidFill>
                    <a:srgbClr val="FFFFFF"/>
                  </a:solidFill>
                  <a:effectLst/>
                  <a:uLnTx/>
                  <a:uFillTx/>
                  <a:latin typeface="Söhne Mono"/>
                  <a:ea typeface="+mn-ea"/>
                  <a:cs typeface="+mn-cs"/>
                </a:rPr>
                <a:t> </a:t>
              </a:r>
              <a:r>
                <a:rPr kumimoji="0" lang="en-US" sz="1400" b="0" i="0" u="none" strike="noStrike" kern="1200" cap="none" spc="0" normalizeH="0" baseline="0" noProof="0" dirty="0" err="1">
                  <a:ln>
                    <a:noFill/>
                  </a:ln>
                  <a:solidFill>
                    <a:srgbClr val="FFFFFF"/>
                  </a:solidFill>
                  <a:effectLst/>
                  <a:uLnTx/>
                  <a:uFillTx/>
                  <a:latin typeface="Söhne Mono"/>
                  <a:ea typeface="+mn-ea"/>
                  <a:cs typeface="+mn-cs"/>
                </a:rPr>
                <a:t>basketball_stats</a:t>
              </a:r>
              <a:r>
                <a:rPr kumimoji="0" lang="en-US" sz="1400" b="0" i="0" u="none" strike="noStrike" kern="1200" cap="none" spc="0" normalizeH="0" baseline="0" noProof="0" dirty="0">
                  <a:ln>
                    <a:noFill/>
                  </a:ln>
                  <a:solidFill>
                    <a:srgbClr val="FFFFFF"/>
                  </a:solidFill>
                  <a:effectLst/>
                  <a:uLnTx/>
                  <a:uFillTx/>
                  <a:latin typeface="Söhne Mono"/>
                  <a:ea typeface="+mn-ea"/>
                  <a:cs typeface="+mn-cs"/>
                </a:rPr>
                <a:t> </a:t>
              </a:r>
              <a:r>
                <a:rPr kumimoji="0" lang="en-US" sz="1400" b="0" i="0" u="none" strike="noStrike" kern="1200" cap="none" spc="0" normalizeH="0" baseline="0" noProof="0" dirty="0">
                  <a:ln>
                    <a:noFill/>
                  </a:ln>
                  <a:solidFill>
                    <a:srgbClr val="2E95D3"/>
                  </a:solidFill>
                  <a:effectLst/>
                  <a:uLnTx/>
                  <a:uFillTx/>
                  <a:latin typeface="Söhne Mono"/>
                  <a:ea typeface="+mn-ea"/>
                  <a:cs typeface="+mn-cs"/>
                </a:rPr>
                <a:t>WHERE</a:t>
              </a:r>
              <a:r>
                <a:rPr kumimoji="0" lang="en-US" sz="1400" b="0" i="0" u="none" strike="noStrike" kern="1200" cap="none" spc="0" normalizeH="0" baseline="0" noProof="0" dirty="0">
                  <a:ln>
                    <a:noFill/>
                  </a:ln>
                  <a:solidFill>
                    <a:srgbClr val="FFFFFF"/>
                  </a:solidFill>
                  <a:effectLst/>
                  <a:uLnTx/>
                  <a:uFillTx/>
                  <a:latin typeface="Söhne Mono"/>
                  <a:ea typeface="+mn-ea"/>
                  <a:cs typeface="+mn-cs"/>
                </a:rPr>
                <a:t> player = </a:t>
              </a:r>
              <a:r>
                <a:rPr kumimoji="0" lang="en-US" sz="1400" b="0" i="0" u="none" strike="noStrike" kern="1200" cap="none" spc="0" normalizeH="0" baseline="0" noProof="0" dirty="0">
                  <a:ln>
                    <a:noFill/>
                  </a:ln>
                  <a:solidFill>
                    <a:srgbClr val="00A67D"/>
                  </a:solidFill>
                  <a:effectLst/>
                  <a:uLnTx/>
                  <a:uFillTx/>
                  <a:latin typeface="Söhne Mono"/>
                  <a:ea typeface="+mn-ea"/>
                  <a:cs typeface="+mn-cs"/>
                </a:rPr>
                <a:t>'LeBron James'</a:t>
              </a:r>
              <a:r>
                <a:rPr kumimoji="0" lang="en-US" sz="1400" b="0" i="0" u="none" strike="noStrike" kern="1200" cap="none" spc="0" normalizeH="0" baseline="0" noProof="0" dirty="0">
                  <a:ln>
                    <a:noFill/>
                  </a:ln>
                  <a:solidFill>
                    <a:srgbClr val="FFFFFF"/>
                  </a:solidFill>
                  <a:effectLst/>
                  <a:uLnTx/>
                  <a:uFillTx/>
                  <a:latin typeface="Söhne Mono"/>
                  <a:ea typeface="+mn-ea"/>
                  <a:cs typeface="+mn-cs"/>
                </a:rPr>
                <a:t> </a:t>
              </a:r>
              <a:r>
                <a:rPr kumimoji="0" lang="en-US" sz="1400" b="0" i="0" u="none" strike="noStrike" kern="1200" cap="none" spc="0" normalizeH="0" baseline="0" noProof="0" dirty="0">
                  <a:ln>
                    <a:noFill/>
                  </a:ln>
                  <a:solidFill>
                    <a:srgbClr val="2E95D3"/>
                  </a:solidFill>
                  <a:effectLst/>
                  <a:uLnTx/>
                  <a:uFillTx/>
                  <a:latin typeface="Söhne Mono"/>
                  <a:ea typeface="+mn-ea"/>
                  <a:cs typeface="+mn-cs"/>
                </a:rPr>
                <a:t>AND</a:t>
              </a:r>
              <a:r>
                <a:rPr kumimoji="0" lang="en-US" sz="1400" b="0" i="0" u="none" strike="noStrike" kern="1200" cap="none" spc="0" normalizeH="0" baseline="0" noProof="0" dirty="0">
                  <a:ln>
                    <a:noFill/>
                  </a:ln>
                  <a:solidFill>
                    <a:srgbClr val="FFFFFF"/>
                  </a:solidFill>
                  <a:effectLst/>
                  <a:uLnTx/>
                  <a:uFillTx/>
                  <a:latin typeface="Söhne Mono"/>
                  <a:ea typeface="+mn-ea"/>
                  <a:cs typeface="+mn-cs"/>
                </a:rPr>
                <a:t> </a:t>
              </a:r>
              <a:r>
                <a:rPr kumimoji="0" lang="en-US" sz="1400" b="0" i="0" u="none" strike="noStrike" kern="1200" cap="none" spc="0" normalizeH="0" baseline="0" noProof="0" dirty="0" err="1">
                  <a:ln>
                    <a:noFill/>
                  </a:ln>
                  <a:solidFill>
                    <a:srgbClr val="FFFFFF"/>
                  </a:solidFill>
                  <a:effectLst/>
                  <a:uLnTx/>
                  <a:uFillTx/>
                  <a:latin typeface="Söhne Mono"/>
                  <a:ea typeface="+mn-ea"/>
                  <a:cs typeface="+mn-cs"/>
                </a:rPr>
                <a:t>game_date</a:t>
              </a:r>
              <a:r>
                <a:rPr kumimoji="0" lang="en-US" sz="1400" b="0" i="0" u="none" strike="noStrike" kern="1200" cap="none" spc="0" normalizeH="0" baseline="0" noProof="0" dirty="0">
                  <a:ln>
                    <a:noFill/>
                  </a:ln>
                  <a:solidFill>
                    <a:srgbClr val="FFFFFF"/>
                  </a:solidFill>
                  <a:effectLst/>
                  <a:uLnTx/>
                  <a:uFillTx/>
                  <a:latin typeface="Söhne Mono"/>
                  <a:ea typeface="+mn-ea"/>
                  <a:cs typeface="+mn-cs"/>
                </a:rPr>
                <a:t> </a:t>
              </a:r>
              <a:r>
                <a:rPr kumimoji="0" lang="en-US" sz="1400" b="0" i="0" u="none" strike="noStrike" kern="1200" cap="none" spc="0" normalizeH="0" baseline="0" noProof="0" dirty="0">
                  <a:ln>
                    <a:noFill/>
                  </a:ln>
                  <a:solidFill>
                    <a:srgbClr val="2E95D3"/>
                  </a:solidFill>
                  <a:effectLst/>
                  <a:uLnTx/>
                  <a:uFillTx/>
                  <a:latin typeface="Söhne Mono"/>
                  <a:ea typeface="+mn-ea"/>
                  <a:cs typeface="+mn-cs"/>
                </a:rPr>
                <a:t>BETWEEN</a:t>
              </a:r>
              <a:r>
                <a:rPr kumimoji="0" lang="en-US" sz="1400" b="0" i="0" u="none" strike="noStrike" kern="1200" cap="none" spc="0" normalizeH="0" baseline="0" noProof="0" dirty="0">
                  <a:ln>
                    <a:noFill/>
                  </a:ln>
                  <a:solidFill>
                    <a:srgbClr val="FFFFFF"/>
                  </a:solidFill>
                  <a:effectLst/>
                  <a:uLnTx/>
                  <a:uFillTx/>
                  <a:latin typeface="Söhne Mono"/>
                  <a:ea typeface="+mn-ea"/>
                  <a:cs typeface="+mn-cs"/>
                </a:rPr>
                <a:t> </a:t>
              </a:r>
              <a:r>
                <a:rPr kumimoji="0" lang="en-US" sz="1400" b="0" i="0" u="none" strike="noStrike" kern="1200" cap="none" spc="0" normalizeH="0" baseline="0" noProof="0" dirty="0">
                  <a:ln>
                    <a:noFill/>
                  </a:ln>
                  <a:solidFill>
                    <a:srgbClr val="00A67D"/>
                  </a:solidFill>
                  <a:effectLst/>
                  <a:uLnTx/>
                  <a:uFillTx/>
                  <a:latin typeface="Söhne Mono"/>
                  <a:ea typeface="+mn-ea"/>
                  <a:cs typeface="+mn-cs"/>
                </a:rPr>
                <a:t>'2021-01-01'</a:t>
              </a:r>
              <a:r>
                <a:rPr kumimoji="0" lang="en-US" sz="1400" b="0" i="0" u="none" strike="noStrike" kern="1200" cap="none" spc="0" normalizeH="0" baseline="0" noProof="0" dirty="0">
                  <a:ln>
                    <a:noFill/>
                  </a:ln>
                  <a:solidFill>
                    <a:srgbClr val="FFFFFF"/>
                  </a:solidFill>
                  <a:effectLst/>
                  <a:uLnTx/>
                  <a:uFillTx/>
                  <a:latin typeface="Söhne Mono"/>
                  <a:ea typeface="+mn-ea"/>
                  <a:cs typeface="+mn-cs"/>
                </a:rPr>
                <a:t> </a:t>
              </a:r>
              <a:r>
                <a:rPr kumimoji="0" lang="en-US" sz="1400" b="0" i="0" u="none" strike="noStrike" kern="1200" cap="none" spc="0" normalizeH="0" baseline="0" noProof="0" dirty="0">
                  <a:ln>
                    <a:noFill/>
                  </a:ln>
                  <a:solidFill>
                    <a:srgbClr val="2E95D3"/>
                  </a:solidFill>
                  <a:effectLst/>
                  <a:uLnTx/>
                  <a:uFillTx/>
                  <a:latin typeface="Söhne Mono"/>
                  <a:ea typeface="+mn-ea"/>
                  <a:cs typeface="+mn-cs"/>
                </a:rPr>
                <a:t>AND</a:t>
              </a:r>
              <a:r>
                <a:rPr kumimoji="0" lang="en-US" sz="1400" b="0" i="0" u="none" strike="noStrike" kern="1200" cap="none" spc="0" normalizeH="0" baseline="0" noProof="0" dirty="0">
                  <a:ln>
                    <a:noFill/>
                  </a:ln>
                  <a:solidFill>
                    <a:srgbClr val="FFFFFF"/>
                  </a:solidFill>
                  <a:effectLst/>
                  <a:uLnTx/>
                  <a:uFillTx/>
                  <a:latin typeface="Söhne Mono"/>
                  <a:ea typeface="+mn-ea"/>
                  <a:cs typeface="+mn-cs"/>
                </a:rPr>
                <a:t> </a:t>
              </a:r>
              <a:r>
                <a:rPr kumimoji="0" lang="en-US" sz="1400" b="0" i="0" u="none" strike="noStrike" kern="1200" cap="none" spc="0" normalizeH="0" baseline="0" noProof="0" dirty="0">
                  <a:ln>
                    <a:noFill/>
                  </a:ln>
                  <a:solidFill>
                    <a:srgbClr val="00A67D"/>
                  </a:solidFill>
                  <a:effectLst/>
                  <a:uLnTx/>
                  <a:uFillTx/>
                  <a:latin typeface="Söhne Mono"/>
                  <a:ea typeface="+mn-ea"/>
                  <a:cs typeface="+mn-cs"/>
                </a:rPr>
                <a:t>'2021-12-31'</a:t>
              </a:r>
              <a:r>
                <a:rPr kumimoji="0" lang="en-US" sz="1400" b="0" i="0" u="none" strike="noStrike" kern="1200" cap="none" spc="0" normalizeH="0" baseline="0" noProof="0" dirty="0">
                  <a:ln>
                    <a:noFill/>
                  </a:ln>
                  <a:solidFill>
                    <a:srgbClr val="FFFFFF"/>
                  </a:solidFill>
                  <a:effectLst/>
                  <a:uLnTx/>
                  <a:uFillTx/>
                  <a:latin typeface="Söhne Mono"/>
                  <a:ea typeface="+mn-ea"/>
                  <a:cs typeface="+mn-cs"/>
                </a:rPr>
                <a:t>;</a:t>
              </a:r>
              <a:endParaRPr kumimoji="0" lang="en-CA"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1" name="Straight Connector 10">
              <a:extLst>
                <a:ext uri="{FF2B5EF4-FFF2-40B4-BE49-F238E27FC236}">
                  <a16:creationId xmlns:a16="http://schemas.microsoft.com/office/drawing/2014/main" id="{199F404E-6EEA-3720-3956-D0BC18B63E61}"/>
                </a:ext>
              </a:extLst>
            </p:cNvPr>
            <p:cNvCxnSpPr>
              <a:cxnSpLocks/>
            </p:cNvCxnSpPr>
            <p:nvPr/>
          </p:nvCxnSpPr>
          <p:spPr>
            <a:xfrm>
              <a:off x="2428246" y="3385240"/>
              <a:ext cx="364465" cy="1"/>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C9AC2FF-39C2-5AB5-9B2D-45F3213805B2}"/>
                </a:ext>
              </a:extLst>
            </p:cNvPr>
            <p:cNvSpPr txBox="1"/>
            <p:nvPr/>
          </p:nvSpPr>
          <p:spPr>
            <a:xfrm>
              <a:off x="2606283" y="1775901"/>
              <a:ext cx="3264952" cy="923330"/>
            </a:xfrm>
            <a:prstGeom prst="rect">
              <a:avLst/>
            </a:prstGeom>
            <a:noFill/>
          </p:spPr>
          <p:txBody>
            <a:bodyPr wrap="square">
              <a:spAutoFit/>
            </a:bodyPr>
            <a:lstStyle/>
            <a:p>
              <a:pPr defTabSz="914367">
                <a:defRPr/>
              </a:pPr>
              <a:r>
                <a:rPr lang="zh-CN" altLang="en-US" sz="1800" dirty="0">
                  <a:solidFill>
                    <a:srgbClr val="ECECF1"/>
                  </a:solidFill>
                  <a:latin typeface="Söhne"/>
                </a:rPr>
                <a:t>“勒布朗詹姆斯在 </a:t>
              </a:r>
              <a:r>
                <a:rPr lang="en-US" altLang="zh-CN" sz="1800" dirty="0">
                  <a:solidFill>
                    <a:srgbClr val="ECECF1"/>
                  </a:solidFill>
                  <a:latin typeface="Söhne"/>
                </a:rPr>
                <a:t>2021 </a:t>
              </a:r>
              <a:r>
                <a:rPr lang="zh-CN" altLang="en-US" sz="1800" dirty="0">
                  <a:solidFill>
                    <a:srgbClr val="ECECF1"/>
                  </a:solidFill>
                  <a:latin typeface="Söhne"/>
                </a:rPr>
                <a:t>年得到了多少分？”
</a:t>
              </a:r>
              <a:endParaRPr lang="en-CA" sz="1800" dirty="0">
                <a:solidFill>
                  <a:prstClr val="black"/>
                </a:solidFill>
                <a:latin typeface="Calibri" panose="020F0502020204030204"/>
              </a:endParaRPr>
            </a:p>
          </p:txBody>
        </p:sp>
        <p:pic>
          <p:nvPicPr>
            <p:cNvPr id="4100" name="Picture 4" descr="The NBA Creates Website for Statistic-Hungry Fans – Like Me | SAP Blogs">
              <a:extLst>
                <a:ext uri="{FF2B5EF4-FFF2-40B4-BE49-F238E27FC236}">
                  <a16:creationId xmlns:a16="http://schemas.microsoft.com/office/drawing/2014/main" id="{FEFACAE4-9919-AEAB-11CB-73F743064C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8181" y="1766031"/>
              <a:ext cx="5351142" cy="33359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Rectangle 13">
              <a:extLst>
                <a:ext uri="{FF2B5EF4-FFF2-40B4-BE49-F238E27FC236}">
                  <a16:creationId xmlns:a16="http://schemas.microsoft.com/office/drawing/2014/main" id="{2EC8EC4E-6CDB-455A-E2A4-468660B41FA7}"/>
                </a:ext>
              </a:extLst>
            </p:cNvPr>
            <p:cNvSpPr/>
            <p:nvPr/>
          </p:nvSpPr>
          <p:spPr>
            <a:xfrm>
              <a:off x="8381029" y="2053789"/>
              <a:ext cx="1619129" cy="427508"/>
            </a:xfrm>
            <a:prstGeom prst="rect">
              <a:avLst/>
            </a:prstGeom>
            <a:noFill/>
            <a:ln w="28575">
              <a:solidFill>
                <a:srgbClr val="FFB8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0" name="Straight Arrow Connector 19">
              <a:extLst>
                <a:ext uri="{FF2B5EF4-FFF2-40B4-BE49-F238E27FC236}">
                  <a16:creationId xmlns:a16="http://schemas.microsoft.com/office/drawing/2014/main" id="{F2CB891B-BE4B-0267-A3EE-150BE82E290A}"/>
                </a:ext>
              </a:extLst>
            </p:cNvPr>
            <p:cNvCxnSpPr/>
            <p:nvPr/>
          </p:nvCxnSpPr>
          <p:spPr>
            <a:xfrm flipH="1">
              <a:off x="5963985" y="2219022"/>
              <a:ext cx="2329681" cy="0"/>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C84C3EF-F827-71C8-CBC5-4919F6E1B0B8}"/>
                </a:ext>
              </a:extLst>
            </p:cNvPr>
            <p:cNvCxnSpPr>
              <a:cxnSpLocks/>
              <a:stCxn id="13" idx="2"/>
              <a:endCxn id="6" idx="0"/>
            </p:cNvCxnSpPr>
            <p:nvPr/>
          </p:nvCxnSpPr>
          <p:spPr>
            <a:xfrm>
              <a:off x="4238759" y="2699231"/>
              <a:ext cx="8919" cy="638067"/>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128E46C-D16A-1738-F6C3-BEAD8B5EA03A}"/>
                </a:ext>
              </a:extLst>
            </p:cNvPr>
            <p:cNvCxnSpPr>
              <a:cxnSpLocks/>
            </p:cNvCxnSpPr>
            <p:nvPr/>
          </p:nvCxnSpPr>
          <p:spPr>
            <a:xfrm flipV="1">
              <a:off x="5639663" y="3429000"/>
              <a:ext cx="761137" cy="4031"/>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A0F2CDD-7C6C-C07C-F462-3FBCBEC74633}"/>
                </a:ext>
              </a:extLst>
            </p:cNvPr>
            <p:cNvCxnSpPr>
              <a:cxnSpLocks/>
            </p:cNvCxnSpPr>
            <p:nvPr/>
          </p:nvCxnSpPr>
          <p:spPr>
            <a:xfrm>
              <a:off x="719424" y="4373532"/>
              <a:ext cx="0" cy="281373"/>
            </a:xfrm>
            <a:prstGeom prst="line">
              <a:avLst/>
            </a:prstGeom>
            <a:ln>
              <a:solidFill>
                <a:schemeClr val="accent4"/>
              </a:solidFill>
              <a:prstDash val="dash"/>
            </a:ln>
          </p:spPr>
          <p:style>
            <a:lnRef idx="1">
              <a:schemeClr val="accent1"/>
            </a:lnRef>
            <a:fillRef idx="0">
              <a:schemeClr val="accent1"/>
            </a:fillRef>
            <a:effectRef idx="0">
              <a:schemeClr val="accent1"/>
            </a:effectRef>
            <a:fontRef idx="minor">
              <a:schemeClr val="tx1"/>
            </a:fontRef>
          </p:style>
        </p:cxnSp>
      </p:grpSp>
      <p:sp>
        <p:nvSpPr>
          <p:cNvPr id="12" name="Rectangle 9">
            <a:extLst>
              <a:ext uri="{FF2B5EF4-FFF2-40B4-BE49-F238E27FC236}">
                <a16:creationId xmlns:a16="http://schemas.microsoft.com/office/drawing/2014/main" id="{6D932C18-119F-A832-0376-779D127D98FC}"/>
              </a:ext>
            </a:extLst>
          </p:cNvPr>
          <p:cNvSpPr/>
          <p:nvPr/>
        </p:nvSpPr>
        <p:spPr bwMode="auto">
          <a:xfrm>
            <a:off x="228295" y="408064"/>
            <a:ext cx="5545557" cy="4431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32742" fontAlgn="base">
              <a:lnSpc>
                <a:spcPct val="90000"/>
              </a:lnSpc>
              <a:spcBef>
                <a:spcPts val="1800"/>
              </a:spcBef>
              <a:spcAft>
                <a:spcPct val="0"/>
              </a:spcAft>
              <a:defRPr/>
            </a:pPr>
            <a:r>
              <a:rPr lang="zh-CN" altLang="en-US" sz="3200" spc="-50" dirty="0">
                <a:ln w="3175">
                  <a:noFill/>
                </a:ln>
                <a:gradFill flip="none" rotWithShape="1">
                  <a:gsLst>
                    <a:gs pos="100000">
                      <a:srgbClr val="CD98D0"/>
                    </a:gs>
                    <a:gs pos="0">
                      <a:srgbClr val="8DC8E8"/>
                    </a:gs>
                  </a:gsLst>
                  <a:lin ang="2700000" scaled="1"/>
                  <a:tileRect/>
                </a:gradFill>
                <a:latin typeface="Segoe UI Semibold"/>
                <a:cs typeface="Segoe UI"/>
              </a:rPr>
              <a:t>场景案例 </a:t>
            </a:r>
            <a:r>
              <a:rPr lang="en-US" altLang="zh-CN" sz="3200" spc="-50" dirty="0">
                <a:ln w="3175">
                  <a:noFill/>
                </a:ln>
                <a:gradFill flip="none" rotWithShape="1">
                  <a:gsLst>
                    <a:gs pos="100000">
                      <a:srgbClr val="CD98D0"/>
                    </a:gs>
                    <a:gs pos="0">
                      <a:srgbClr val="8DC8E8"/>
                    </a:gs>
                  </a:gsLst>
                  <a:lin ang="2700000" scaled="1"/>
                  <a:tileRect/>
                </a:gradFill>
                <a:latin typeface="Segoe UI Semibold"/>
                <a:cs typeface="Segoe UI"/>
              </a:rPr>
              <a:t>– Chat your Data</a:t>
            </a:r>
          </a:p>
        </p:txBody>
      </p:sp>
    </p:spTree>
    <p:extLst>
      <p:ext uri="{BB962C8B-B14F-4D97-AF65-F5344CB8AC3E}">
        <p14:creationId xmlns:p14="http://schemas.microsoft.com/office/powerpoint/2010/main" val="255812387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HIGH_LOW_BAR" val="true"/>
  <p:tag name="HIGH_LOW_BAR_NO_BARS" val="3"/>
  <p:tag name="VALUE" val="3"/>
</p:tagLst>
</file>

<file path=ppt/tags/tag10.xml><?xml version="1.0" encoding="utf-8"?>
<p:tagLst xmlns:a="http://schemas.openxmlformats.org/drawingml/2006/main" xmlns:r="http://schemas.openxmlformats.org/officeDocument/2006/relationships" xmlns:p="http://schemas.openxmlformats.org/presentationml/2006/main">
  <p:tag name="EXCEPTION_RECOLOR_LINE" val="true"/>
</p:tagLst>
</file>

<file path=ppt/tags/tag11.xml><?xml version="1.0" encoding="utf-8"?>
<p:tagLst xmlns:a="http://schemas.openxmlformats.org/drawingml/2006/main" xmlns:r="http://schemas.openxmlformats.org/officeDocument/2006/relationships" xmlns:p="http://schemas.openxmlformats.org/presentationml/2006/main">
  <p:tag name="EXCEPTION_RECOLOR_LINE" val="true"/>
</p:tagLst>
</file>

<file path=ppt/tags/tag12.xml><?xml version="1.0" encoding="utf-8"?>
<p:tagLst xmlns:a="http://schemas.openxmlformats.org/drawingml/2006/main" xmlns:r="http://schemas.openxmlformats.org/officeDocument/2006/relationships" xmlns:p="http://schemas.openxmlformats.org/presentationml/2006/main">
  <p:tag name="EXCEPTION_RECOLOR_LINE" val="true"/>
</p:tagLst>
</file>

<file path=ppt/tags/tag13.xml><?xml version="1.0" encoding="utf-8"?>
<p:tagLst xmlns:a="http://schemas.openxmlformats.org/drawingml/2006/main" xmlns:r="http://schemas.openxmlformats.org/officeDocument/2006/relationships" xmlns:p="http://schemas.openxmlformats.org/presentationml/2006/main">
  <p:tag name="EXCEPTION_RECOLOR_LINE" val="true"/>
</p:tagLst>
</file>

<file path=ppt/tags/tag14.xml><?xml version="1.0" encoding="utf-8"?>
<p:tagLst xmlns:a="http://schemas.openxmlformats.org/drawingml/2006/main" xmlns:r="http://schemas.openxmlformats.org/officeDocument/2006/relationships" xmlns:p="http://schemas.openxmlformats.org/presentationml/2006/main">
  <p:tag name="EXCEPTION_RECOLOR_LINE" val="true"/>
</p:tagLst>
</file>

<file path=ppt/tags/tag15.xml><?xml version="1.0" encoding="utf-8"?>
<p:tagLst xmlns:a="http://schemas.openxmlformats.org/drawingml/2006/main" xmlns:r="http://schemas.openxmlformats.org/officeDocument/2006/relationships" xmlns:p="http://schemas.openxmlformats.org/presentationml/2006/main">
  <p:tag name="EXCEPTION_RECOLOR_LINE" val="true"/>
</p:tagLst>
</file>

<file path=ppt/tags/tag16.xml><?xml version="1.0" encoding="utf-8"?>
<p:tagLst xmlns:a="http://schemas.openxmlformats.org/drawingml/2006/main" xmlns:r="http://schemas.openxmlformats.org/officeDocument/2006/relationships" xmlns:p="http://schemas.openxmlformats.org/presentationml/2006/main">
  <p:tag name="EXCEPTION_RECOLOR_LINE" val="true"/>
</p:tagLst>
</file>

<file path=ppt/tags/tag17.xml><?xml version="1.0" encoding="utf-8"?>
<p:tagLst xmlns:a="http://schemas.openxmlformats.org/drawingml/2006/main" xmlns:r="http://schemas.openxmlformats.org/officeDocument/2006/relationships" xmlns:p="http://schemas.openxmlformats.org/presentationml/2006/main">
  <p:tag name="EXCEPTION_RECOLOR_LINE" val="true"/>
</p:tagLst>
</file>

<file path=ppt/tags/tag18.xml><?xml version="1.0" encoding="utf-8"?>
<p:tagLst xmlns:a="http://schemas.openxmlformats.org/drawingml/2006/main" xmlns:r="http://schemas.openxmlformats.org/officeDocument/2006/relationships" xmlns:p="http://schemas.openxmlformats.org/presentationml/2006/main">
  <p:tag name="EXCEPTION_RECOLOR_LINE" val="true"/>
</p:tagLst>
</file>

<file path=ppt/tags/tag19.xml><?xml version="1.0" encoding="utf-8"?>
<p:tagLst xmlns:a="http://schemas.openxmlformats.org/drawingml/2006/main" xmlns:r="http://schemas.openxmlformats.org/officeDocument/2006/relationships" xmlns:p="http://schemas.openxmlformats.org/presentationml/2006/main">
  <p:tag name="EXCEPTION_RECOLOR_LINE" val="true"/>
</p:tagLst>
</file>

<file path=ppt/tags/tag2.xml><?xml version="1.0" encoding="utf-8"?>
<p:tagLst xmlns:a="http://schemas.openxmlformats.org/drawingml/2006/main" xmlns:r="http://schemas.openxmlformats.org/officeDocument/2006/relationships" xmlns:p="http://schemas.openxmlformats.org/presentationml/2006/main">
  <p:tag name="HIGH_LOW_BAR" val="true"/>
  <p:tag name="HIGH_LOW_BAR_NO_BARS" val="3"/>
  <p:tag name="VALUE" val="3"/>
</p:tagLst>
</file>

<file path=ppt/tags/tag20.xml><?xml version="1.0" encoding="utf-8"?>
<p:tagLst xmlns:a="http://schemas.openxmlformats.org/drawingml/2006/main" xmlns:r="http://schemas.openxmlformats.org/officeDocument/2006/relationships" xmlns:p="http://schemas.openxmlformats.org/presentationml/2006/main">
  <p:tag name="EXCEPTION_RECOLOR_LINE" val="true"/>
</p:tagLst>
</file>

<file path=ppt/tags/tag21.xml><?xml version="1.0" encoding="utf-8"?>
<p:tagLst xmlns:a="http://schemas.openxmlformats.org/drawingml/2006/main" xmlns:r="http://schemas.openxmlformats.org/officeDocument/2006/relationships" xmlns:p="http://schemas.openxmlformats.org/presentationml/2006/main">
  <p:tag name="EXCEPTION_RECOLOR_LINE" val="true"/>
</p:tagLst>
</file>

<file path=ppt/tags/tag22.xml><?xml version="1.0" encoding="utf-8"?>
<p:tagLst xmlns:a="http://schemas.openxmlformats.org/drawingml/2006/main" xmlns:r="http://schemas.openxmlformats.org/officeDocument/2006/relationships" xmlns:p="http://schemas.openxmlformats.org/presentationml/2006/main">
  <p:tag name="EXCEPTION_RECOLOR_LINE" val="true"/>
</p:tagLst>
</file>

<file path=ppt/tags/tag23.xml><?xml version="1.0" encoding="utf-8"?>
<p:tagLst xmlns:a="http://schemas.openxmlformats.org/drawingml/2006/main" xmlns:r="http://schemas.openxmlformats.org/officeDocument/2006/relationships" xmlns:p="http://schemas.openxmlformats.org/presentationml/2006/main">
  <p:tag name="EXCEPTION_RECOLOR_LINE" val="true"/>
</p:tagLst>
</file>

<file path=ppt/tags/tag24.xml><?xml version="1.0" encoding="utf-8"?>
<p:tagLst xmlns:a="http://schemas.openxmlformats.org/drawingml/2006/main" xmlns:r="http://schemas.openxmlformats.org/officeDocument/2006/relationships" xmlns:p="http://schemas.openxmlformats.org/presentationml/2006/main">
  <p:tag name="EXCEPTION_RECOLOR_LINE" val="true"/>
</p:tagLst>
</file>

<file path=ppt/tags/tag25.xml><?xml version="1.0" encoding="utf-8"?>
<p:tagLst xmlns:a="http://schemas.openxmlformats.org/drawingml/2006/main" xmlns:r="http://schemas.openxmlformats.org/officeDocument/2006/relationships" xmlns:p="http://schemas.openxmlformats.org/presentationml/2006/main">
  <p:tag name="EXCEPTION_RECOLOR_LINE" val="true"/>
</p:tagLst>
</file>

<file path=ppt/tags/tag26.xml><?xml version="1.0" encoding="utf-8"?>
<p:tagLst xmlns:a="http://schemas.openxmlformats.org/drawingml/2006/main" xmlns:r="http://schemas.openxmlformats.org/officeDocument/2006/relationships" xmlns:p="http://schemas.openxmlformats.org/presentationml/2006/main">
  <p:tag name="EXCEPTION_RECOLOR_LINE" val="true"/>
</p:tagLst>
</file>

<file path=ppt/tags/tag27.xml><?xml version="1.0" encoding="utf-8"?>
<p:tagLst xmlns:a="http://schemas.openxmlformats.org/drawingml/2006/main" xmlns:r="http://schemas.openxmlformats.org/officeDocument/2006/relationships" xmlns:p="http://schemas.openxmlformats.org/presentationml/2006/main">
  <p:tag name="EXCEPTION_RECOLOR_LINE" val="true"/>
</p:tagLst>
</file>

<file path=ppt/tags/tag28.xml><?xml version="1.0" encoding="utf-8"?>
<p:tagLst xmlns:a="http://schemas.openxmlformats.org/drawingml/2006/main" xmlns:r="http://schemas.openxmlformats.org/officeDocument/2006/relationships" xmlns:p="http://schemas.openxmlformats.org/presentationml/2006/main">
  <p:tag name="EXCEPTION_RECOLOR_LINE" val="true"/>
</p:tagLst>
</file>

<file path=ppt/tags/tag29.xml><?xml version="1.0" encoding="utf-8"?>
<p:tagLst xmlns:a="http://schemas.openxmlformats.org/drawingml/2006/main" xmlns:r="http://schemas.openxmlformats.org/officeDocument/2006/relationships" xmlns:p="http://schemas.openxmlformats.org/presentationml/2006/main">
  <p:tag name="EXCEPTION_RECOLOR_LINE" val="true"/>
</p:tagLst>
</file>

<file path=ppt/tags/tag3.xml><?xml version="1.0" encoding="utf-8"?>
<p:tagLst xmlns:a="http://schemas.openxmlformats.org/drawingml/2006/main" xmlns:r="http://schemas.openxmlformats.org/officeDocument/2006/relationships" xmlns:p="http://schemas.openxmlformats.org/presentationml/2006/main">
  <p:tag name="HIGH_LOW_BAR" val="true"/>
  <p:tag name="HIGH_LOW_BAR_NO_BARS" val="3"/>
  <p:tag name="VALUE" val="3"/>
</p:tagLst>
</file>

<file path=ppt/tags/tag30.xml><?xml version="1.0" encoding="utf-8"?>
<p:tagLst xmlns:a="http://schemas.openxmlformats.org/drawingml/2006/main" xmlns:r="http://schemas.openxmlformats.org/officeDocument/2006/relationships" xmlns:p="http://schemas.openxmlformats.org/presentationml/2006/main">
  <p:tag name="EXCEPTION_RECOLOR_LINE" val="true"/>
</p:tagLst>
</file>

<file path=ppt/tags/tag4.xml><?xml version="1.0" encoding="utf-8"?>
<p:tagLst xmlns:a="http://schemas.openxmlformats.org/drawingml/2006/main" xmlns:r="http://schemas.openxmlformats.org/officeDocument/2006/relationships" xmlns:p="http://schemas.openxmlformats.org/presentationml/2006/main">
  <p:tag name="HIGH_LOW_BAR" val="true"/>
  <p:tag name="HIGH_LOW_BAR_NO_BARS" val="3"/>
  <p:tag name="VALUE" val="3"/>
</p:tagLst>
</file>

<file path=ppt/tags/tag5.xml><?xml version="1.0" encoding="utf-8"?>
<p:tagLst xmlns:a="http://schemas.openxmlformats.org/drawingml/2006/main" xmlns:r="http://schemas.openxmlformats.org/officeDocument/2006/relationships" xmlns:p="http://schemas.openxmlformats.org/presentationml/2006/main">
  <p:tag name="HIGH_LOW_BAR" val="true"/>
  <p:tag name="HIGH_LOW_BAR_NO_BARS" val="3"/>
  <p:tag name="VALUE" val="3"/>
</p:tagLst>
</file>

<file path=ppt/tags/tag6.xml><?xml version="1.0" encoding="utf-8"?>
<p:tagLst xmlns:a="http://schemas.openxmlformats.org/drawingml/2006/main" xmlns:r="http://schemas.openxmlformats.org/officeDocument/2006/relationships" xmlns:p="http://schemas.openxmlformats.org/presentationml/2006/main">
  <p:tag name="HIGH_LOW_BAR" val="true"/>
  <p:tag name="HIGH_LOW_BAR_NO_BARS" val="3"/>
  <p:tag name="VALUE" val="3"/>
</p:tagLst>
</file>

<file path=ppt/tags/tag7.xml><?xml version="1.0" encoding="utf-8"?>
<p:tagLst xmlns:a="http://schemas.openxmlformats.org/drawingml/2006/main" xmlns:r="http://schemas.openxmlformats.org/officeDocument/2006/relationships" xmlns:p="http://schemas.openxmlformats.org/presentationml/2006/main">
  <p:tag name="EXCEPTION_RECOLOR_LINE" val="true"/>
</p:tagLst>
</file>

<file path=ppt/tags/tag8.xml><?xml version="1.0" encoding="utf-8"?>
<p:tagLst xmlns:a="http://schemas.openxmlformats.org/drawingml/2006/main" xmlns:r="http://schemas.openxmlformats.org/officeDocument/2006/relationships" xmlns:p="http://schemas.openxmlformats.org/presentationml/2006/main">
  <p:tag name="EXCEPTION_RECOLOR_LINE" val="true"/>
</p:tagLst>
</file>

<file path=ppt/tags/tag9.xml><?xml version="1.0" encoding="utf-8"?>
<p:tagLst xmlns:a="http://schemas.openxmlformats.org/drawingml/2006/main" xmlns:r="http://schemas.openxmlformats.org/officeDocument/2006/relationships" xmlns:p="http://schemas.openxmlformats.org/presentationml/2006/main">
  <p:tag name="EXCEPTION_RECOLOR_LINE" val="true"/>
</p:tagLst>
</file>

<file path=ppt/theme/theme1.xml><?xml version="1.0" encoding="utf-8"?>
<a:theme xmlns:a="http://schemas.openxmlformats.org/drawingml/2006/main" name="1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0.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ResearchAI Template.potx" id="{0B2AC184-DAC9-412A-94E0-7DE61146DB1D}" vid="{23669272-67E8-41FE-9A38-43D2604245FD}"/>
    </a:ext>
  </a:extLst>
</a:theme>
</file>

<file path=ppt/theme/theme11.xml><?xml version="1.0" encoding="utf-8"?>
<a:theme xmlns:a="http://schemas.openxmlformats.org/drawingml/2006/main" name="MCAPS Start 16/9 Black Template">
  <a:themeElements>
    <a:clrScheme name="Custom 37">
      <a:dk1>
        <a:srgbClr val="000000"/>
      </a:dk1>
      <a:lt1>
        <a:srgbClr val="FFFFFF"/>
      </a:lt1>
      <a:dk2>
        <a:srgbClr val="243A5E"/>
      </a:dk2>
      <a:lt2>
        <a:srgbClr val="E6E6E6"/>
      </a:lt2>
      <a:accent1>
        <a:srgbClr val="8DC8E8"/>
      </a:accent1>
      <a:accent2>
        <a:srgbClr val="0078D4"/>
      </a:accent2>
      <a:accent3>
        <a:srgbClr val="C73ECC"/>
      </a:accent3>
      <a:accent4>
        <a:srgbClr val="CD98CF"/>
      </a:accent4>
      <a:accent5>
        <a:srgbClr val="FFB900"/>
      </a:accent5>
      <a:accent6>
        <a:srgbClr val="B1B3B3"/>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lgn="ctr" defTabSz="932472" fontAlgn="base">
          <a:spcBef>
            <a:spcPct val="0"/>
          </a:spcBef>
          <a:spcAft>
            <a:spcPct val="0"/>
          </a:spcAft>
          <a:defRPr sz="16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CAPS_Start2022_16-9-Event-template_v04.potx" id="{24CC4718-F90A-4148-988E-3F48237967CA}" vid="{D303CA8E-485E-4ACE-B84B-C733C9AAD6C2}"/>
    </a:ext>
  </a:extLst>
</a:theme>
</file>

<file path=ppt/theme/theme12.xml><?xml version="1.0" encoding="utf-8"?>
<a:theme xmlns:a="http://schemas.openxmlformats.org/drawingml/2006/main" name="Microsoft Ignite 16/9 White Template">
  <a:themeElements>
    <a:clrScheme name="Custom 29">
      <a:dk1>
        <a:srgbClr val="000000"/>
      </a:dk1>
      <a:lt1>
        <a:srgbClr val="FFFFFF"/>
      </a:lt1>
      <a:dk2>
        <a:srgbClr val="243A5E"/>
      </a:dk2>
      <a:lt2>
        <a:srgbClr val="E6E6E6"/>
      </a:lt2>
      <a:accent1>
        <a:srgbClr val="0078D4"/>
      </a:accent1>
      <a:accent2>
        <a:srgbClr val="243A5E"/>
      </a:accent2>
      <a:accent3>
        <a:srgbClr val="C73ECC"/>
      </a:accent3>
      <a:accent4>
        <a:srgbClr val="C5B4E3"/>
      </a:accent4>
      <a:accent5>
        <a:srgbClr val="FFB900"/>
      </a:accent5>
      <a:accent6>
        <a:srgbClr val="B1B3B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2_16-9 Event-template.potx" id="{FE48362A-6DE4-4FD9-B21B-3D977604DB8E}" vid="{87B899B9-FE76-471D-BDD2-E443FBC3DB64}"/>
    </a:ext>
  </a:extLst>
</a:theme>
</file>

<file path=ppt/theme/theme13.xml><?xml version="1.0" encoding="utf-8"?>
<a:theme xmlns:a="http://schemas.openxmlformats.org/drawingml/2006/main" name="4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4.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15.xml><?xml version="1.0" encoding="utf-8"?>
<a:theme xmlns:a="http://schemas.openxmlformats.org/drawingml/2006/main" name="1_Microsoft Ignite 16/9 Black Template">
  <a:themeElements>
    <a:clrScheme name="Ignite fy21 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2-3rds Event-template_v03.potx" id="{4750FCF4-99D5-459F-833B-1AD4D4901322}" vid="{27AD3FA2-BF99-43D6-93F7-CBEF8B87BC8A}"/>
    </a:ext>
  </a:extLst>
</a:theme>
</file>

<file path=ppt/theme/theme16.xml><?xml version="1.0" encoding="utf-8"?>
<a:theme xmlns:a="http://schemas.openxmlformats.org/drawingml/2006/main" name="3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4.xml><?xml version="1.0" encoding="utf-8"?>
<a:theme xmlns:a="http://schemas.openxmlformats.org/drawingml/2006/main" name="4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5.xml><?xml version="1.0" encoding="utf-8"?>
<a:theme xmlns:a="http://schemas.openxmlformats.org/drawingml/2006/main" name="2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6.xml><?xml version="1.0" encoding="utf-8"?>
<a:theme xmlns:a="http://schemas.openxmlformats.org/drawingml/2006/main" name="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7.xml><?xml version="1.0" encoding="utf-8"?>
<a:theme xmlns:a="http://schemas.openxmlformats.org/drawingml/2006/main" name="9-51153_Microsoft_Ignit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S_Ignite_Digital_Event_Template_v12.potx" id="{987F915D-5FB6-4803-B1B9-1178BD7F7B76}" vid="{5CD2FFA6-B9A3-408C-B7F0-5DF8305F3E28}"/>
    </a:ext>
  </a:extLst>
</a:theme>
</file>

<file path=ppt/theme/theme8.xml><?xml version="1.0" encoding="utf-8"?>
<a:theme xmlns:a="http://schemas.openxmlformats.org/drawingml/2006/main" name="Azure updated">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Azure updated" id="{7DB9ECB7-D46C-40A3-8DC8-035459EE8D3B}" vid="{A6F2E79B-BB60-4DE9-BC64-598474E56F4A}"/>
    </a:ext>
  </a:extLst>
</a:theme>
</file>

<file path=ppt/theme/theme9.xml><?xml version="1.0" encoding="utf-8"?>
<a:theme xmlns:a="http://schemas.openxmlformats.org/drawingml/2006/main" name="1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Override1.xml><?xml version="1.0" encoding="utf-8"?>
<a:themeOverride xmlns:a="http://schemas.openxmlformats.org/drawingml/2006/main">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BA99D8EEA23AE409E784A8EB43299B0" ma:contentTypeVersion="6" ma:contentTypeDescription="Create a new document." ma:contentTypeScope="" ma:versionID="ffed8abd647298d681ab5d72895f637f">
  <xsd:schema xmlns:xsd="http://www.w3.org/2001/XMLSchema" xmlns:xs="http://www.w3.org/2001/XMLSchema" xmlns:p="http://schemas.microsoft.com/office/2006/metadata/properties" xmlns:ns1="http://schemas.microsoft.com/sharepoint/v3" xmlns:ns2="e8dcb077-7038-474e-9d1b-5bb4a7679772" xmlns:ns3="ce2f321a-b403-4b15-8dd8-91f805aadf23" targetNamespace="http://schemas.microsoft.com/office/2006/metadata/properties" ma:root="true" ma:fieldsID="4f9e93f1ccaa06d0060394a606c2488c" ns1:_="" ns2:_="" ns3:_="">
    <xsd:import namespace="http://schemas.microsoft.com/sharepoint/v3"/>
    <xsd:import namespace="e8dcb077-7038-474e-9d1b-5bb4a7679772"/>
    <xsd:import namespace="ce2f321a-b403-4b15-8dd8-91f805aadf23"/>
    <xsd:element name="properties">
      <xsd:complexType>
        <xsd:sequence>
          <xsd:element name="documentManagement">
            <xsd:complexType>
              <xsd:all>
                <xsd:element ref="ns2:MediaServiceMetadata" minOccurs="0"/>
                <xsd:element ref="ns2:MediaServiceFastMetadata" minOccurs="0"/>
                <xsd:element ref="ns1:_ip_UnifiedCompliancePolicyProperties" minOccurs="0"/>
                <xsd:element ref="ns1:_ip_UnifiedCompliancePolicyUIAc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0" nillable="true" ma:displayName="Unified Compliance Policy Properties" ma:hidden="true" ma:internalName="_ip_UnifiedCompliancePolicyProperties">
      <xsd:simpleType>
        <xsd:restriction base="dms:Note"/>
      </xsd:simpleType>
    </xsd:element>
    <xsd:element name="_ip_UnifiedCompliancePolicyUIAction" ma:index="1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8dcb077-7038-474e-9d1b-5bb4a767977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e2f321a-b403-4b15-8dd8-91f805aadf2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5509BC34-761D-45F0-A0BB-BBDB3B119D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8dcb077-7038-474e-9d1b-5bb4a7679772"/>
    <ds:schemaRef ds:uri="ce2f321a-b403-4b15-8dd8-91f805aadf2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5331059-1819-45EF-8665-87652C2B685B}">
  <ds:schemaRefs>
    <ds:schemaRef ds:uri="http://schemas.microsoft.com/sharepoint/v3/contenttype/forms"/>
  </ds:schemaRefs>
</ds:datastoreItem>
</file>

<file path=customXml/itemProps3.xml><?xml version="1.0" encoding="utf-8"?>
<ds:datastoreItem xmlns:ds="http://schemas.openxmlformats.org/officeDocument/2006/customXml" ds:itemID="{6E79B8FD-04AF-4BC1-A762-0D59E66CB5BE}">
  <ds:schemaRefs>
    <ds:schemaRef ds:uri="http://purl.org/dc/dcmitype/"/>
    <ds:schemaRef ds:uri="http://www.w3.org/XML/1998/namespace"/>
    <ds:schemaRef ds:uri="http://purl.org/dc/elements/1.1/"/>
    <ds:schemaRef ds:uri="http://schemas.microsoft.com/office/infopath/2007/PartnerControls"/>
    <ds:schemaRef ds:uri="http://schemas.openxmlformats.org/package/2006/metadata/core-properties"/>
    <ds:schemaRef ds:uri="http://schemas.microsoft.com/office/2006/documentManagement/types"/>
    <ds:schemaRef ds:uri="230e9df3-be65-4c73-a93b-d1236ebd677e"/>
    <ds:schemaRef ds:uri="d4a30e8e-de6c-4cce-9864-67ec47d8af00"/>
    <ds:schemaRef ds:uri="43d83319-23fc-400e-bdb9-7dbe73b59575"/>
    <ds:schemaRef ds:uri="http://schemas.microsoft.com/sharepoint/v3"/>
    <ds:schemaRef ds:uri="http://schemas.microsoft.com/office/2006/metadata/properties"/>
    <ds:schemaRef ds:uri="http://purl.org/dc/te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2308</TotalTime>
  <Words>4285</Words>
  <Application>Microsoft Macintosh PowerPoint</Application>
  <PresentationFormat>宽屏</PresentationFormat>
  <Paragraphs>478</Paragraphs>
  <Slides>30</Slides>
  <Notes>27</Notes>
  <HiddenSlides>0</HiddenSlides>
  <MMClips>3</MMClips>
  <ScaleCrop>false</ScaleCrop>
  <HeadingPairs>
    <vt:vector size="6" baseType="variant">
      <vt:variant>
        <vt:lpstr>已用的字体</vt:lpstr>
      </vt:variant>
      <vt:variant>
        <vt:i4>11</vt:i4>
      </vt:variant>
      <vt:variant>
        <vt:lpstr>主题</vt:lpstr>
      </vt:variant>
      <vt:variant>
        <vt:i4>16</vt:i4>
      </vt:variant>
      <vt:variant>
        <vt:lpstr>幻灯片标题</vt:lpstr>
      </vt:variant>
      <vt:variant>
        <vt:i4>30</vt:i4>
      </vt:variant>
    </vt:vector>
  </HeadingPairs>
  <TitlesOfParts>
    <vt:vector size="57" baseType="lpstr">
      <vt:lpstr>-apple-system</vt:lpstr>
      <vt:lpstr>微软雅黑</vt:lpstr>
      <vt:lpstr>Söhne</vt:lpstr>
      <vt:lpstr>Söhne Mono</vt:lpstr>
      <vt:lpstr>Arial</vt:lpstr>
      <vt:lpstr>Calibri</vt:lpstr>
      <vt:lpstr>Roboto</vt:lpstr>
      <vt:lpstr>Segoe UI</vt:lpstr>
      <vt:lpstr>Segoe UI Semibold</vt:lpstr>
      <vt:lpstr>Segoe UI Semilight</vt:lpstr>
      <vt:lpstr>Wingdings</vt:lpstr>
      <vt:lpstr>1_Build 2019 Black</vt:lpstr>
      <vt:lpstr>1_Black Template</vt:lpstr>
      <vt:lpstr>3_Azure black</vt:lpstr>
      <vt:lpstr>4_Azure black</vt:lpstr>
      <vt:lpstr>2_Build 2019 Black</vt:lpstr>
      <vt:lpstr>Build 2019 Black</vt:lpstr>
      <vt:lpstr>9-51153_Microsoft_Ignite_Black_Template</vt:lpstr>
      <vt:lpstr>Azure updated</vt:lpstr>
      <vt:lpstr>1_Microsoft 365 PPT Template - 2018</vt:lpstr>
      <vt:lpstr>Black Template</vt:lpstr>
      <vt:lpstr>MCAPS Start 16/9 Black Template</vt:lpstr>
      <vt:lpstr>Microsoft Ignite 16/9 White Template</vt:lpstr>
      <vt:lpstr>4_Build 2019 Black</vt:lpstr>
      <vt:lpstr>Microsoft 365 PPT Template - 2018</vt:lpstr>
      <vt:lpstr>1_Microsoft Ignite 16/9 Black Template</vt:lpstr>
      <vt:lpstr>3_Build 2019 Black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汇总并提取文档相似性，挖掘相似聚类，生成聚类主题</vt:lpstr>
      <vt:lpstr>PowerPoint 演示文稿</vt:lpstr>
      <vt:lpstr>PowerPoint 演示文稿</vt:lpstr>
      <vt:lpstr>PowerPoint 演示文稿</vt:lpstr>
      <vt:lpstr>PowerPoint 演示文稿</vt:lpstr>
      <vt:lpstr>PowerPoint 演示文稿</vt:lpstr>
      <vt:lpstr>PowerPoint 演示文稿</vt:lpstr>
      <vt:lpstr> Similarity search</vt:lpstr>
      <vt:lpstr>PowerPoint 演示文稿</vt:lpstr>
      <vt:lpstr>PowerPoint 演示文稿</vt:lpstr>
      <vt:lpstr>Microsoft AI and OpenAI</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Cognitive Services</dc:title>
  <dc:creator>Loganathan Ramalingam</dc:creator>
  <cp:lastModifiedBy>Teo Ma</cp:lastModifiedBy>
  <cp:revision>20</cp:revision>
  <dcterms:created xsi:type="dcterms:W3CDTF">2020-11-06T21:56:32Z</dcterms:created>
  <dcterms:modified xsi:type="dcterms:W3CDTF">2023-04-25T04:16:39Z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0x0101002BA99D8EEA23AE409E784A8EB43299B0</vt:lpwstr>
  </property>
  <property fmtid="{D5CDD505-2E9C-101B-9397-08002B2CF9AE}" pid="3" name="MediaServiceImageTags">
    <vt:lpwstr/>
  </property>
</Properties>
</file>